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89" r:id="rId2"/>
    <p:sldId id="751" r:id="rId3"/>
    <p:sldId id="752" r:id="rId4"/>
    <p:sldId id="753" r:id="rId5"/>
    <p:sldId id="266" r:id="rId6"/>
    <p:sldId id="648" r:id="rId7"/>
    <p:sldId id="681" r:id="rId8"/>
    <p:sldId id="682" r:id="rId9"/>
    <p:sldId id="754" r:id="rId10"/>
    <p:sldId id="686" r:id="rId11"/>
    <p:sldId id="683" r:id="rId12"/>
    <p:sldId id="684" r:id="rId13"/>
    <p:sldId id="687" r:id="rId14"/>
    <p:sldId id="685" r:id="rId15"/>
    <p:sldId id="258" r:id="rId16"/>
    <p:sldId id="6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E3A"/>
    <a:srgbClr val="99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F024E-927F-45B7-ACFF-E814812FDF93}" type="datetimeFigureOut">
              <a:rPr lang="en-IN" smtClean="0"/>
              <a:t>15/06/2020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7F454-DF15-404D-AF5D-9232980906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92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F454-DF15-404D-AF5D-9232980906B5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98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B9A5-4BA2-4229-AC3E-C13629330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789A2-D6AF-43D6-81D5-CEEA6F2A9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772D-F6DD-428D-A682-DDC5C4D2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65DC-10DF-4AC2-8168-4EF79D70301E}" type="datetimeFigureOut">
              <a:rPr lang="en-IN" smtClean="0"/>
              <a:t>15/06/2020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993BE-BDE4-4EFC-9DE5-2D881E3C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9757-6B71-413A-92ED-DD7713C8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CE80-50BF-4FC9-BE18-87E470031C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65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506F-6734-4E16-BDF5-1A222CCE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831FD-A965-43ED-A805-69AE86FD0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299BF-3BCD-4ABE-89BC-258601BD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65DC-10DF-4AC2-8168-4EF79D70301E}" type="datetimeFigureOut">
              <a:rPr lang="en-IN" smtClean="0"/>
              <a:t>15/06/2020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A165B-0800-4BE8-857E-9F7C00B5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C7C2-2986-4B57-BD96-E17B7BBF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CE80-50BF-4FC9-BE18-87E470031C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21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53144-8705-4B12-9FF6-7A962F947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A5FE8-A329-46D7-913A-A18D25295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0DED-8C83-4FC0-A9AB-98E772F5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65DC-10DF-4AC2-8168-4EF79D70301E}" type="datetimeFigureOut">
              <a:rPr lang="en-IN" smtClean="0"/>
              <a:t>15/06/2020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EABBF-6C90-40C5-9522-5F8797ED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20AE-6298-4422-88E3-AE93511E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CE80-50BF-4FC9-BE18-87E470031C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722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80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C45E-46F8-402B-A14D-707A9074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20E68-1D5E-49D6-83D8-FC18E03B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6FB6-4DC2-4606-953F-F53A9B84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65DC-10DF-4AC2-8168-4EF79D70301E}" type="datetimeFigureOut">
              <a:rPr lang="en-IN" smtClean="0"/>
              <a:t>15/06/2020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EDF29-3FF0-44F2-B0A1-523687E8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5969-E022-4551-A0A4-761D0CB9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CE80-50BF-4FC9-BE18-87E470031C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54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EB18-584D-4003-8F4C-F02FE33A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F123D-42AA-4BAB-916B-EC8560267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ACF49-D033-421B-9D36-F85A466A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65DC-10DF-4AC2-8168-4EF79D70301E}" type="datetimeFigureOut">
              <a:rPr lang="en-IN" smtClean="0"/>
              <a:t>15/06/2020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3468-929A-4852-8C9D-F9E3A239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1850-0824-46D7-8EA1-F84F183A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CE80-50BF-4FC9-BE18-87E470031C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71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A014-EDEE-4334-BAA5-7A1CF8A8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B189-0773-49FC-BCBF-B096BB195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46640-96CC-4B35-B59F-39B3DFE51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DE502-3BD4-4000-BC4D-8D938BB2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65DC-10DF-4AC2-8168-4EF79D70301E}" type="datetimeFigureOut">
              <a:rPr lang="en-IN" smtClean="0"/>
              <a:t>15/06/2020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10A4D-A57B-45D2-B859-2E4144C5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65285-03CF-4E8D-B013-A6965ADD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CE80-50BF-4FC9-BE18-87E470031C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60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4982-C675-47C1-8FCD-35A34055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885E4-16DB-41A3-8FFF-F52615DE6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469DF-535C-4258-A68B-5C96E1D47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5B3D4-9753-416E-B2F5-965698776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D6672-0BFE-479A-8234-BF4EE9E98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BA611-AAD0-44A9-9FE1-AE137E78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65DC-10DF-4AC2-8168-4EF79D70301E}" type="datetimeFigureOut">
              <a:rPr lang="en-IN" smtClean="0"/>
              <a:t>15/06/2020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6E23A-D5F3-482C-AB5E-197DC20F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2C770-84DF-4BBA-A0DC-239F7ACA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CE80-50BF-4FC9-BE18-87E470031C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39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2B4C-A30D-478A-B43D-EF7D7B97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51D1C-64B8-43C9-A6F3-2020AB77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65DC-10DF-4AC2-8168-4EF79D70301E}" type="datetimeFigureOut">
              <a:rPr lang="en-IN" smtClean="0"/>
              <a:t>15/06/2020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2BCF-D626-4394-A9B4-05C76A62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CB131-D462-4DF0-AFBA-16EA21FC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CE80-50BF-4FC9-BE18-87E470031C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33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B5B66-7706-48C6-96A6-36BC593E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65DC-10DF-4AC2-8168-4EF79D70301E}" type="datetimeFigureOut">
              <a:rPr lang="en-IN" smtClean="0"/>
              <a:t>15/06/2020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C3C13-61DE-47CA-8906-92E3FF75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64D66-AC4A-406D-BE05-CC6E9E42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CE80-50BF-4FC9-BE18-87E470031C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2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9C9D-0A8E-4C50-8715-90CE99F7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6C2C9-F9C5-430E-8D81-7615AAD7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4BBD9-D217-4ACC-8421-0436D3C90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4BAE1-AE2C-4637-BE45-997C26CF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65DC-10DF-4AC2-8168-4EF79D70301E}" type="datetimeFigureOut">
              <a:rPr lang="en-IN" smtClean="0"/>
              <a:t>15/06/2020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D575D-197C-49FA-BCC8-745235C7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2365E-BD4D-436D-B1F9-2B64651B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CE80-50BF-4FC9-BE18-87E470031C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04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60DD-7222-4089-AD57-E10B3617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71F2E-576A-43EA-A9F8-06CB86139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B144C-7E2E-4B99-BDA1-04E44F326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CAF55-1C9B-462B-94DA-46D372C8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65DC-10DF-4AC2-8168-4EF79D70301E}" type="datetimeFigureOut">
              <a:rPr lang="en-IN" smtClean="0"/>
              <a:t>15/06/2020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467D0-D196-49CB-82D8-AB0BE0AC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2C525-4A29-4E80-9069-6CE3DC5E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CE80-50BF-4FC9-BE18-87E470031C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17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A9B78-B62C-4338-826A-E1549B22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1B2CA-F961-4FCD-A3E6-12E52B663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1CD6D-710D-4932-953A-037858CA9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E65DC-10DF-4AC2-8168-4EF79D70301E}" type="datetimeFigureOut">
              <a:rPr lang="en-IN" smtClean="0"/>
              <a:t>15/06/2020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464CC-98E8-4B4F-9CE5-651922829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19462-B5F6-417D-A90C-BF88BB2F0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CE80-50BF-4FC9-BE18-87E470031C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31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affe.berkeleyvision.org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kaggle.com/" TargetMode="External"/><Relationship Id="rId2" Type="http://schemas.openxmlformats.org/officeDocument/2006/relationships/hyperlink" Target="https://datasetsearch.research.google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mages.goog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reetamkamal.github.io/Covid19-Tracker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59873E-8011-473F-A3A4-9B5CC03C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62037"/>
            <a:ext cx="48768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1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BB4B65E-1E22-47C8-8807-C521DFE3CA8B}"/>
              </a:ext>
            </a:extLst>
          </p:cNvPr>
          <p:cNvSpPr/>
          <p:nvPr/>
        </p:nvSpPr>
        <p:spPr>
          <a:xfrm>
            <a:off x="5151258" y="4962952"/>
            <a:ext cx="7040743" cy="265642"/>
          </a:xfrm>
          <a:prstGeom prst="rect">
            <a:avLst/>
          </a:prstGeom>
          <a:solidFill>
            <a:srgbClr val="272E3A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7B9794CF-0D38-4015-9DB3-D7BCFE84E99C}"/>
              </a:ext>
            </a:extLst>
          </p:cNvPr>
          <p:cNvSpPr txBox="1">
            <a:spLocks/>
          </p:cNvSpPr>
          <p:nvPr/>
        </p:nvSpPr>
        <p:spPr>
          <a:xfrm>
            <a:off x="876062" y="3983857"/>
            <a:ext cx="2766965" cy="19581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99" dirty="0">
                <a:solidFill>
                  <a:srgbClr val="272E3A">
                    <a:lumMod val="90000"/>
                    <a:lumOff val="10000"/>
                  </a:srgbClr>
                </a:solidFill>
                <a:latin typeface="Open Sans Light"/>
              </a:rPr>
              <a:t>Tech Framework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BDCD857-A58F-4500-98CB-F8EEF1229692}"/>
              </a:ext>
            </a:extLst>
          </p:cNvPr>
          <p:cNvGrpSpPr/>
          <p:nvPr/>
        </p:nvGrpSpPr>
        <p:grpSpPr>
          <a:xfrm>
            <a:off x="1568824" y="903093"/>
            <a:ext cx="914281" cy="2106807"/>
            <a:chOff x="3138056" y="1805528"/>
            <a:chExt cx="1828800" cy="421416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A968515-86A7-47D6-AC13-01A229C2AA64}"/>
                </a:ext>
              </a:extLst>
            </p:cNvPr>
            <p:cNvSpPr/>
            <p:nvPr/>
          </p:nvSpPr>
          <p:spPr>
            <a:xfrm>
              <a:off x="3138056" y="1805528"/>
              <a:ext cx="1828800" cy="4214162"/>
            </a:xfrm>
            <a:prstGeom prst="roundRect">
              <a:avLst>
                <a:gd name="adj" fmla="val 50000"/>
              </a:avLst>
            </a:prstGeom>
            <a:solidFill>
              <a:srgbClr val="56CADC"/>
            </a:solidFill>
            <a:ln w="19050" cap="rnd" cmpd="sng" algn="ctr">
              <a:noFill/>
              <a:prstDash val="solid"/>
            </a:ln>
            <a:effectLst/>
          </p:spPr>
          <p:txBody>
            <a:bodyPr tIns="274284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2E9455-84E6-4B3A-B64C-21550AAE70E4}"/>
                </a:ext>
              </a:extLst>
            </p:cNvPr>
            <p:cNvSpPr/>
            <p:nvPr/>
          </p:nvSpPr>
          <p:spPr>
            <a:xfrm>
              <a:off x="3867699" y="4739496"/>
              <a:ext cx="369510" cy="1015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EE189D0-B634-43EB-988F-AFF05F1D5A79}"/>
              </a:ext>
            </a:extLst>
          </p:cNvPr>
          <p:cNvGrpSpPr/>
          <p:nvPr/>
        </p:nvGrpSpPr>
        <p:grpSpPr>
          <a:xfrm>
            <a:off x="2470750" y="1905245"/>
            <a:ext cx="914281" cy="2106807"/>
            <a:chOff x="3138056" y="1805528"/>
            <a:chExt cx="1828800" cy="4214162"/>
          </a:xfrm>
          <a:solidFill>
            <a:srgbClr val="49C4DB"/>
          </a:solidFill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FCDEB1A1-3C6A-47F6-9C9D-41125AF93D2B}"/>
                </a:ext>
              </a:extLst>
            </p:cNvPr>
            <p:cNvSpPr/>
            <p:nvPr/>
          </p:nvSpPr>
          <p:spPr>
            <a:xfrm>
              <a:off x="3138056" y="1805528"/>
              <a:ext cx="1828800" cy="4214162"/>
            </a:xfrm>
            <a:prstGeom prst="roundRect">
              <a:avLst>
                <a:gd name="adj" fmla="val 50000"/>
              </a:avLst>
            </a:prstGeom>
            <a:grpFill/>
            <a:ln w="19050" cap="rnd" cmpd="sng" algn="ctr">
              <a:noFill/>
              <a:prstDash val="solid"/>
            </a:ln>
            <a:effectLst/>
          </p:spPr>
          <p:txBody>
            <a:bodyPr tIns="274284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A6D5AD2-99CD-43A2-BBFB-C3C510FA045C}"/>
                </a:ext>
              </a:extLst>
            </p:cNvPr>
            <p:cNvSpPr/>
            <p:nvPr/>
          </p:nvSpPr>
          <p:spPr>
            <a:xfrm>
              <a:off x="3867701" y="4739496"/>
              <a:ext cx="369510" cy="101553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19319A8-6F51-4CEF-B372-BC359611FD85}"/>
              </a:ext>
            </a:extLst>
          </p:cNvPr>
          <p:cNvGrpSpPr/>
          <p:nvPr/>
        </p:nvGrpSpPr>
        <p:grpSpPr>
          <a:xfrm>
            <a:off x="3347965" y="2907397"/>
            <a:ext cx="914281" cy="2106807"/>
            <a:chOff x="3138056" y="1805528"/>
            <a:chExt cx="1828800" cy="4214162"/>
          </a:xfrm>
          <a:solidFill>
            <a:srgbClr val="3DBEDB"/>
          </a:solidFill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C318331-59B2-4907-B663-7C35D119E844}"/>
                </a:ext>
              </a:extLst>
            </p:cNvPr>
            <p:cNvSpPr/>
            <p:nvPr/>
          </p:nvSpPr>
          <p:spPr>
            <a:xfrm>
              <a:off x="3138056" y="1805528"/>
              <a:ext cx="1828800" cy="4214162"/>
            </a:xfrm>
            <a:prstGeom prst="roundRect">
              <a:avLst>
                <a:gd name="adj" fmla="val 50000"/>
              </a:avLst>
            </a:prstGeom>
            <a:grpFill/>
            <a:ln w="19050" cap="rnd" cmpd="sng" algn="ctr">
              <a:noFill/>
              <a:prstDash val="solid"/>
            </a:ln>
            <a:effectLst/>
          </p:spPr>
          <p:txBody>
            <a:bodyPr tIns="274284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237BED4-C980-4B31-9E12-BE40D3F39641}"/>
                </a:ext>
              </a:extLst>
            </p:cNvPr>
            <p:cNvSpPr/>
            <p:nvPr/>
          </p:nvSpPr>
          <p:spPr>
            <a:xfrm>
              <a:off x="3867701" y="4739496"/>
              <a:ext cx="369510" cy="101553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0E454B4-3EF6-4FBA-9BE1-48636F492490}"/>
              </a:ext>
            </a:extLst>
          </p:cNvPr>
          <p:cNvGrpSpPr/>
          <p:nvPr/>
        </p:nvGrpSpPr>
        <p:grpSpPr>
          <a:xfrm>
            <a:off x="4236977" y="3909549"/>
            <a:ext cx="914281" cy="2106807"/>
            <a:chOff x="3138056" y="1805528"/>
            <a:chExt cx="1828800" cy="4214162"/>
          </a:xfrm>
          <a:solidFill>
            <a:srgbClr val="31B9DB"/>
          </a:solidFill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24EE76F-274D-446D-8685-0493391304B4}"/>
                </a:ext>
              </a:extLst>
            </p:cNvPr>
            <p:cNvSpPr/>
            <p:nvPr/>
          </p:nvSpPr>
          <p:spPr>
            <a:xfrm>
              <a:off x="3138056" y="1805528"/>
              <a:ext cx="1828800" cy="4214162"/>
            </a:xfrm>
            <a:prstGeom prst="roundRect">
              <a:avLst>
                <a:gd name="adj" fmla="val 50000"/>
              </a:avLst>
            </a:prstGeom>
            <a:grpFill/>
            <a:ln w="19050" cap="rnd" cmpd="sng" algn="ctr">
              <a:noFill/>
              <a:prstDash val="solid"/>
            </a:ln>
            <a:effectLst/>
          </p:spPr>
          <p:txBody>
            <a:bodyPr tIns="274284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BF762EC-24BE-4716-97FB-17154854CCFA}"/>
                </a:ext>
              </a:extLst>
            </p:cNvPr>
            <p:cNvSpPr/>
            <p:nvPr/>
          </p:nvSpPr>
          <p:spPr>
            <a:xfrm>
              <a:off x="3867701" y="4739496"/>
              <a:ext cx="369508" cy="101553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9FD0030E-76A1-4DD8-84BB-968DA28F4C92}"/>
              </a:ext>
            </a:extLst>
          </p:cNvPr>
          <p:cNvSpPr/>
          <p:nvPr/>
        </p:nvSpPr>
        <p:spPr>
          <a:xfrm>
            <a:off x="2635434" y="1072062"/>
            <a:ext cx="19008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2E3A"/>
                </a:solidFill>
                <a:latin typeface="Open Sans Light"/>
              </a:rPr>
              <a:t>Open CV</a:t>
            </a:r>
          </a:p>
          <a:p>
            <a:r>
              <a:rPr lang="en-US" sz="1200" dirty="0">
                <a:solidFill>
                  <a:srgbClr val="272E3A"/>
                </a:solidFill>
                <a:latin typeface="Open Sans Light"/>
              </a:rPr>
              <a:t>https://opencv.org/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B57768-6361-42DF-A196-5BD267F086B7}"/>
              </a:ext>
            </a:extLst>
          </p:cNvPr>
          <p:cNvSpPr/>
          <p:nvPr/>
        </p:nvSpPr>
        <p:spPr>
          <a:xfrm>
            <a:off x="3524445" y="2060840"/>
            <a:ext cx="22454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2E3A"/>
                </a:solidFill>
                <a:latin typeface="Open Sans Light"/>
              </a:rPr>
              <a:t>Caffee-Based Face detector</a:t>
            </a:r>
          </a:p>
          <a:p>
            <a:r>
              <a:rPr lang="en-US" sz="1200" dirty="0">
                <a:latin typeface="Open Sans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https://caffe.berkeleyvision.org/</a:t>
            </a:r>
            <a:endParaRPr lang="en-US" sz="1200" dirty="0">
              <a:latin typeface="Open Sans Ligh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89A5DA-8A24-4A99-80E7-A285C3BD6BB6}"/>
              </a:ext>
            </a:extLst>
          </p:cNvPr>
          <p:cNvSpPr/>
          <p:nvPr/>
        </p:nvSpPr>
        <p:spPr>
          <a:xfrm>
            <a:off x="4463059" y="3049618"/>
            <a:ext cx="22710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2E3A"/>
                </a:solidFill>
                <a:latin typeface="Open Sans Light"/>
              </a:rPr>
              <a:t>Tensorflow</a:t>
            </a:r>
          </a:p>
          <a:p>
            <a:r>
              <a:rPr lang="en-US" sz="1200" dirty="0">
                <a:solidFill>
                  <a:srgbClr val="272E3A"/>
                </a:solidFill>
                <a:latin typeface="Open Sans Light"/>
              </a:rPr>
              <a:t>https://www.tensorflow.org/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9A0A9D-F1D0-4207-B80F-1866434ACF21}"/>
              </a:ext>
            </a:extLst>
          </p:cNvPr>
          <p:cNvSpPr/>
          <p:nvPr/>
        </p:nvSpPr>
        <p:spPr>
          <a:xfrm>
            <a:off x="5363867" y="4038396"/>
            <a:ext cx="20615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2E3A"/>
                </a:solidFill>
                <a:latin typeface="Open Sans Light"/>
              </a:rPr>
              <a:t>MobileVnet2</a:t>
            </a:r>
          </a:p>
          <a:p>
            <a:r>
              <a:rPr lang="en-US" sz="1200" dirty="0">
                <a:solidFill>
                  <a:srgbClr val="272E3A"/>
                </a:solidFill>
                <a:latin typeface="Open Sans Light"/>
              </a:rPr>
              <a:t>https://arxiv.org/abs/1801.04381</a:t>
            </a:r>
          </a:p>
        </p:txBody>
      </p:sp>
    </p:spTree>
    <p:extLst>
      <p:ext uri="{BB962C8B-B14F-4D97-AF65-F5344CB8AC3E}">
        <p14:creationId xmlns:p14="http://schemas.microsoft.com/office/powerpoint/2010/main" val="27876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52" grpId="0"/>
          <p:bldP spid="53" grpId="0"/>
          <p:bldP spid="54" grpId="0"/>
          <p:bldP spid="5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52" grpId="0"/>
          <p:bldP spid="53" grpId="0"/>
          <p:bldP spid="54" grpId="0"/>
          <p:bldP spid="55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E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5B0631-8133-47CE-AD15-E2FD748C63CF}"/>
              </a:ext>
            </a:extLst>
          </p:cNvPr>
          <p:cNvGrpSpPr/>
          <p:nvPr/>
        </p:nvGrpSpPr>
        <p:grpSpPr>
          <a:xfrm>
            <a:off x="4992237" y="1903311"/>
            <a:ext cx="2229030" cy="3292189"/>
            <a:chOff x="2914091" y="1889614"/>
            <a:chExt cx="2229320" cy="3292618"/>
          </a:xfrm>
        </p:grpSpPr>
        <p:sp>
          <p:nvSpPr>
            <p:cNvPr id="3" name="Rounded Rectangle 8">
              <a:extLst>
                <a:ext uri="{FF2B5EF4-FFF2-40B4-BE49-F238E27FC236}">
                  <a16:creationId xmlns:a16="http://schemas.microsoft.com/office/drawing/2014/main" id="{57204B58-890F-4BB1-B520-28872B52EC9A}"/>
                </a:ext>
              </a:extLst>
            </p:cNvPr>
            <p:cNvSpPr/>
            <p:nvPr/>
          </p:nvSpPr>
          <p:spPr>
            <a:xfrm flipH="1">
              <a:off x="2914091" y="1889614"/>
              <a:ext cx="2229320" cy="3292618"/>
            </a:xfrm>
            <a:prstGeom prst="roundRect">
              <a:avLst>
                <a:gd name="adj" fmla="val 9132"/>
              </a:avLst>
            </a:prstGeom>
            <a:solidFill>
              <a:srgbClr val="FFFFFF">
                <a:lumMod val="90000"/>
                <a:lumOff val="10000"/>
              </a:srgbClr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EB7A0-E48F-43E0-90C4-12C1FC12D5EB}"/>
                </a:ext>
              </a:extLst>
            </p:cNvPr>
            <p:cNvSpPr/>
            <p:nvPr/>
          </p:nvSpPr>
          <p:spPr>
            <a:xfrm flipH="1">
              <a:off x="2965853" y="2851140"/>
              <a:ext cx="2063049" cy="1939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Open Sans Light"/>
                </a:rPr>
                <a:t>Train face mask classifier with Keras/ Tensorflow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F29E29-982B-4C89-8ADD-331B51D0C6A6}"/>
                </a:ext>
              </a:extLst>
            </p:cNvPr>
            <p:cNvSpPr/>
            <p:nvPr/>
          </p:nvSpPr>
          <p:spPr>
            <a:xfrm flipH="1">
              <a:off x="4763723" y="4589726"/>
              <a:ext cx="184755" cy="523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99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03734A-B07A-4512-AF99-B90C7328A39B}"/>
              </a:ext>
            </a:extLst>
          </p:cNvPr>
          <p:cNvGrpSpPr/>
          <p:nvPr/>
        </p:nvGrpSpPr>
        <p:grpSpPr>
          <a:xfrm>
            <a:off x="7341460" y="2266400"/>
            <a:ext cx="2229030" cy="3292189"/>
            <a:chOff x="5263620" y="2252751"/>
            <a:chExt cx="2229320" cy="3292618"/>
          </a:xfrm>
        </p:grpSpPr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02DC667D-8CFD-42CB-A072-4BD85C39D8BA}"/>
                </a:ext>
              </a:extLst>
            </p:cNvPr>
            <p:cNvSpPr/>
            <p:nvPr/>
          </p:nvSpPr>
          <p:spPr>
            <a:xfrm flipH="1">
              <a:off x="5263620" y="2252751"/>
              <a:ext cx="2229320" cy="3292618"/>
            </a:xfrm>
            <a:prstGeom prst="roundRect">
              <a:avLst>
                <a:gd name="adj" fmla="val 9132"/>
              </a:avLst>
            </a:prstGeom>
            <a:solidFill>
              <a:srgbClr val="FFFFFF">
                <a:lumMod val="90000"/>
                <a:lumOff val="10000"/>
              </a:srgbClr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5CF15A-6BC9-4343-811A-23000610834F}"/>
                </a:ext>
              </a:extLst>
            </p:cNvPr>
            <p:cNvSpPr/>
            <p:nvPr/>
          </p:nvSpPr>
          <p:spPr>
            <a:xfrm flipH="1">
              <a:off x="5315380" y="3214277"/>
              <a:ext cx="2063049" cy="1569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Open Sans Light"/>
                </a:rPr>
                <a:t>Serialize face mask classifier to disk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668CF0-7F56-4634-9B23-996322A033A4}"/>
              </a:ext>
            </a:extLst>
          </p:cNvPr>
          <p:cNvGrpSpPr/>
          <p:nvPr/>
        </p:nvGrpSpPr>
        <p:grpSpPr>
          <a:xfrm>
            <a:off x="7203824" y="1903310"/>
            <a:ext cx="2617355" cy="830988"/>
            <a:chOff x="4875244" y="1889613"/>
            <a:chExt cx="2617696" cy="831096"/>
          </a:xfrm>
        </p:grpSpPr>
        <p:sp>
          <p:nvSpPr>
            <p:cNvPr id="11" name="Rounded Rectangle 13">
              <a:extLst>
                <a:ext uri="{FF2B5EF4-FFF2-40B4-BE49-F238E27FC236}">
                  <a16:creationId xmlns:a16="http://schemas.microsoft.com/office/drawing/2014/main" id="{E4BEB56D-F643-42B1-9D79-879A22201D77}"/>
                </a:ext>
              </a:extLst>
            </p:cNvPr>
            <p:cNvSpPr/>
            <p:nvPr/>
          </p:nvSpPr>
          <p:spPr>
            <a:xfrm flipH="1">
              <a:off x="4875244" y="1889613"/>
              <a:ext cx="2617696" cy="831096"/>
            </a:xfrm>
            <a:prstGeom prst="roundRect">
              <a:avLst>
                <a:gd name="adj" fmla="val 9132"/>
              </a:avLst>
            </a:prstGeom>
            <a:gradFill>
              <a:gsLst>
                <a:gs pos="46000">
                  <a:srgbClr val="3DBEDB"/>
                </a:gs>
                <a:gs pos="0">
                  <a:srgbClr val="3DBEDB">
                    <a:lumMod val="75000"/>
                  </a:srgbClr>
                </a:gs>
              </a:gsLst>
              <a:lin ang="9000000" scaled="0"/>
            </a:gra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228554" marR="0" lvl="1" indent="0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   Step 03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008DAA-7330-453F-8411-E26E9A6C8ED8}"/>
                </a:ext>
              </a:extLst>
            </p:cNvPr>
            <p:cNvSpPr/>
            <p:nvPr/>
          </p:nvSpPr>
          <p:spPr>
            <a:xfrm flipH="1">
              <a:off x="6859964" y="2078457"/>
              <a:ext cx="184755" cy="55394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99" b="0" i="0" u="none" strike="noStrike" kern="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74EA3F-4616-4EE7-BA71-04CD8E034DD6}"/>
              </a:ext>
            </a:extLst>
          </p:cNvPr>
          <p:cNvGrpSpPr/>
          <p:nvPr/>
        </p:nvGrpSpPr>
        <p:grpSpPr>
          <a:xfrm>
            <a:off x="2643012" y="1511477"/>
            <a:ext cx="2229030" cy="3292189"/>
            <a:chOff x="564560" y="1497729"/>
            <a:chExt cx="2229320" cy="3292618"/>
          </a:xfrm>
        </p:grpSpPr>
        <p:sp>
          <p:nvSpPr>
            <p:cNvPr id="14" name="Rounded Rectangle 41">
              <a:extLst>
                <a:ext uri="{FF2B5EF4-FFF2-40B4-BE49-F238E27FC236}">
                  <a16:creationId xmlns:a16="http://schemas.microsoft.com/office/drawing/2014/main" id="{74150113-A537-4BE5-8936-C29454E6FEC5}"/>
                </a:ext>
              </a:extLst>
            </p:cNvPr>
            <p:cNvSpPr/>
            <p:nvPr/>
          </p:nvSpPr>
          <p:spPr>
            <a:xfrm flipH="1">
              <a:off x="564560" y="1497729"/>
              <a:ext cx="2229320" cy="3292618"/>
            </a:xfrm>
            <a:prstGeom prst="roundRect">
              <a:avLst>
                <a:gd name="adj" fmla="val 9132"/>
              </a:avLst>
            </a:prstGeom>
            <a:solidFill>
              <a:srgbClr val="FFFFFF">
                <a:lumMod val="90000"/>
                <a:lumOff val="10000"/>
              </a:srgbClr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DEA9ED-DFC3-487B-AE08-2893866AFCDA}"/>
                </a:ext>
              </a:extLst>
            </p:cNvPr>
            <p:cNvSpPr/>
            <p:nvPr/>
          </p:nvSpPr>
          <p:spPr>
            <a:xfrm flipH="1">
              <a:off x="616322" y="2459255"/>
              <a:ext cx="2063049" cy="831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Open Sans Light"/>
                </a:rPr>
                <a:t>Load face mask dataset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96414C-E077-4764-A13D-12EBEABA6794}"/>
                </a:ext>
              </a:extLst>
            </p:cNvPr>
            <p:cNvSpPr/>
            <p:nvPr/>
          </p:nvSpPr>
          <p:spPr>
            <a:xfrm flipH="1">
              <a:off x="2414192" y="4197841"/>
              <a:ext cx="184755" cy="523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99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sp>
        <p:nvSpPr>
          <p:cNvPr id="17" name="Round Diagonal Corner Rectangle 18">
            <a:extLst>
              <a:ext uri="{FF2B5EF4-FFF2-40B4-BE49-F238E27FC236}">
                <a16:creationId xmlns:a16="http://schemas.microsoft.com/office/drawing/2014/main" id="{13DB507B-04B3-4E5D-8B94-774FD9935B94}"/>
              </a:ext>
            </a:extLst>
          </p:cNvPr>
          <p:cNvSpPr/>
          <p:nvPr/>
        </p:nvSpPr>
        <p:spPr>
          <a:xfrm rot="5400000">
            <a:off x="7021062" y="2282654"/>
            <a:ext cx="633656" cy="268132"/>
          </a:xfrm>
          <a:custGeom>
            <a:avLst/>
            <a:gdLst>
              <a:gd name="connsiteX0" fmla="*/ 79696 w 697113"/>
              <a:gd name="connsiteY0" fmla="*/ 0 h 335292"/>
              <a:gd name="connsiteX1" fmla="*/ 697113 w 697113"/>
              <a:gd name="connsiteY1" fmla="*/ 0 h 335292"/>
              <a:gd name="connsiteX2" fmla="*/ 697113 w 697113"/>
              <a:gd name="connsiteY2" fmla="*/ 0 h 335292"/>
              <a:gd name="connsiteX3" fmla="*/ 697113 w 697113"/>
              <a:gd name="connsiteY3" fmla="*/ 255596 h 335292"/>
              <a:gd name="connsiteX4" fmla="*/ 617417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335292 h 335292"/>
              <a:gd name="connsiteX7" fmla="*/ 0 w 697113"/>
              <a:gd name="connsiteY7" fmla="*/ 79696 h 335292"/>
              <a:gd name="connsiteX8" fmla="*/ 79696 w 697113"/>
              <a:gd name="connsiteY8" fmla="*/ 0 h 335292"/>
              <a:gd name="connsiteX0" fmla="*/ 79696 w 697113"/>
              <a:gd name="connsiteY0" fmla="*/ 0 h 335292"/>
              <a:gd name="connsiteX1" fmla="*/ 697113 w 697113"/>
              <a:gd name="connsiteY1" fmla="*/ 0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  <a:gd name="connsiteX0" fmla="*/ 79696 w 697113"/>
              <a:gd name="connsiteY0" fmla="*/ 0 h 335292"/>
              <a:gd name="connsiteX1" fmla="*/ 158953 w 697113"/>
              <a:gd name="connsiteY1" fmla="*/ 3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  <a:gd name="connsiteX0" fmla="*/ 79696 w 697113"/>
              <a:gd name="connsiteY0" fmla="*/ 0 h 335292"/>
              <a:gd name="connsiteX1" fmla="*/ 156574 w 697113"/>
              <a:gd name="connsiteY1" fmla="*/ 2387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7113" h="335292">
                <a:moveTo>
                  <a:pt x="79696" y="0"/>
                </a:moveTo>
                <a:lnTo>
                  <a:pt x="156574" y="2387"/>
                </a:lnTo>
                <a:lnTo>
                  <a:pt x="697113" y="255596"/>
                </a:lnTo>
                <a:cubicBezTo>
                  <a:pt x="697113" y="299611"/>
                  <a:pt x="661432" y="335292"/>
                  <a:pt x="617417" y="335292"/>
                </a:cubicBezTo>
                <a:lnTo>
                  <a:pt x="0" y="335292"/>
                </a:lnTo>
                <a:lnTo>
                  <a:pt x="0" y="335292"/>
                </a:lnTo>
                <a:lnTo>
                  <a:pt x="0" y="79696"/>
                </a:lnTo>
                <a:cubicBezTo>
                  <a:pt x="0" y="35681"/>
                  <a:pt x="35681" y="0"/>
                  <a:pt x="79696" y="0"/>
                </a:cubicBezTo>
                <a:close/>
              </a:path>
            </a:pathLst>
          </a:custGeom>
          <a:solidFill>
            <a:srgbClr val="31B9DB">
              <a:lumMod val="75000"/>
            </a:srgbClr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4613FA-DBED-47E3-8134-C046AF0F7A2D}"/>
              </a:ext>
            </a:extLst>
          </p:cNvPr>
          <p:cNvGrpSpPr/>
          <p:nvPr/>
        </p:nvGrpSpPr>
        <p:grpSpPr>
          <a:xfrm>
            <a:off x="4854371" y="1524221"/>
            <a:ext cx="2617355" cy="830988"/>
            <a:chOff x="2525485" y="1510475"/>
            <a:chExt cx="2617696" cy="831096"/>
          </a:xfrm>
        </p:grpSpPr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4475111A-113A-47BB-9ED9-EA386211CFD0}"/>
                </a:ext>
              </a:extLst>
            </p:cNvPr>
            <p:cNvSpPr/>
            <p:nvPr/>
          </p:nvSpPr>
          <p:spPr>
            <a:xfrm flipH="1">
              <a:off x="2525485" y="1510475"/>
              <a:ext cx="2617696" cy="831096"/>
            </a:xfrm>
            <a:prstGeom prst="roundRect">
              <a:avLst>
                <a:gd name="adj" fmla="val 9132"/>
              </a:avLst>
            </a:prstGeom>
            <a:gradFill>
              <a:gsLst>
                <a:gs pos="46000">
                  <a:srgbClr val="31B9DB"/>
                </a:gs>
                <a:gs pos="0">
                  <a:srgbClr val="31B9DB">
                    <a:lumMod val="75000"/>
                  </a:srgbClr>
                </a:gs>
              </a:gsLst>
              <a:lin ang="9000000" scaled="0"/>
            </a:gra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228554" marR="0" lvl="1" indent="0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   Step 02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BD0B94-95DA-46C0-ACF1-CEAC4143C7BF}"/>
                </a:ext>
              </a:extLst>
            </p:cNvPr>
            <p:cNvSpPr/>
            <p:nvPr/>
          </p:nvSpPr>
          <p:spPr>
            <a:xfrm flipH="1">
              <a:off x="4536128" y="1695988"/>
              <a:ext cx="184755" cy="55394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99" b="0" i="0" u="none" strike="noStrike" kern="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sp>
        <p:nvSpPr>
          <p:cNvPr id="21" name="Round Diagonal Corner Rectangle 18">
            <a:extLst>
              <a:ext uri="{FF2B5EF4-FFF2-40B4-BE49-F238E27FC236}">
                <a16:creationId xmlns:a16="http://schemas.microsoft.com/office/drawing/2014/main" id="{AAA4517A-AE8E-4D55-9352-590499F7FC68}"/>
              </a:ext>
            </a:extLst>
          </p:cNvPr>
          <p:cNvSpPr/>
          <p:nvPr/>
        </p:nvSpPr>
        <p:spPr>
          <a:xfrm rot="5400000">
            <a:off x="4671837" y="1890820"/>
            <a:ext cx="633656" cy="268132"/>
          </a:xfrm>
          <a:custGeom>
            <a:avLst/>
            <a:gdLst>
              <a:gd name="connsiteX0" fmla="*/ 79696 w 697113"/>
              <a:gd name="connsiteY0" fmla="*/ 0 h 335292"/>
              <a:gd name="connsiteX1" fmla="*/ 697113 w 697113"/>
              <a:gd name="connsiteY1" fmla="*/ 0 h 335292"/>
              <a:gd name="connsiteX2" fmla="*/ 697113 w 697113"/>
              <a:gd name="connsiteY2" fmla="*/ 0 h 335292"/>
              <a:gd name="connsiteX3" fmla="*/ 697113 w 697113"/>
              <a:gd name="connsiteY3" fmla="*/ 255596 h 335292"/>
              <a:gd name="connsiteX4" fmla="*/ 617417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335292 h 335292"/>
              <a:gd name="connsiteX7" fmla="*/ 0 w 697113"/>
              <a:gd name="connsiteY7" fmla="*/ 79696 h 335292"/>
              <a:gd name="connsiteX8" fmla="*/ 79696 w 697113"/>
              <a:gd name="connsiteY8" fmla="*/ 0 h 335292"/>
              <a:gd name="connsiteX0" fmla="*/ 79696 w 697113"/>
              <a:gd name="connsiteY0" fmla="*/ 0 h 335292"/>
              <a:gd name="connsiteX1" fmla="*/ 697113 w 697113"/>
              <a:gd name="connsiteY1" fmla="*/ 0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  <a:gd name="connsiteX0" fmla="*/ 79696 w 697113"/>
              <a:gd name="connsiteY0" fmla="*/ 0 h 335292"/>
              <a:gd name="connsiteX1" fmla="*/ 158953 w 697113"/>
              <a:gd name="connsiteY1" fmla="*/ 3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  <a:gd name="connsiteX0" fmla="*/ 79696 w 697113"/>
              <a:gd name="connsiteY0" fmla="*/ 0 h 335292"/>
              <a:gd name="connsiteX1" fmla="*/ 156574 w 697113"/>
              <a:gd name="connsiteY1" fmla="*/ 2387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7113" h="335292">
                <a:moveTo>
                  <a:pt x="79696" y="0"/>
                </a:moveTo>
                <a:lnTo>
                  <a:pt x="156574" y="2387"/>
                </a:lnTo>
                <a:lnTo>
                  <a:pt x="697113" y="255596"/>
                </a:lnTo>
                <a:cubicBezTo>
                  <a:pt x="697113" y="299611"/>
                  <a:pt x="661432" y="335292"/>
                  <a:pt x="617417" y="335292"/>
                </a:cubicBezTo>
                <a:lnTo>
                  <a:pt x="0" y="335292"/>
                </a:lnTo>
                <a:lnTo>
                  <a:pt x="0" y="335292"/>
                </a:lnTo>
                <a:lnTo>
                  <a:pt x="0" y="79696"/>
                </a:lnTo>
                <a:cubicBezTo>
                  <a:pt x="0" y="35681"/>
                  <a:pt x="35681" y="0"/>
                  <a:pt x="79696" y="0"/>
                </a:cubicBezTo>
                <a:close/>
              </a:path>
            </a:pathLst>
          </a:custGeom>
          <a:solidFill>
            <a:srgbClr val="24B3DA">
              <a:lumMod val="75000"/>
            </a:srgbClr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41B36C-0206-496C-891F-E63C6D5A8B30}"/>
              </a:ext>
            </a:extLst>
          </p:cNvPr>
          <p:cNvGrpSpPr/>
          <p:nvPr/>
        </p:nvGrpSpPr>
        <p:grpSpPr>
          <a:xfrm>
            <a:off x="2504919" y="1132387"/>
            <a:ext cx="2617583" cy="830988"/>
            <a:chOff x="175727" y="1118590"/>
            <a:chExt cx="2617924" cy="831096"/>
          </a:xfrm>
        </p:grpSpPr>
        <p:sp>
          <p:nvSpPr>
            <p:cNvPr id="23" name="Rounded Rectangle 43">
              <a:extLst>
                <a:ext uri="{FF2B5EF4-FFF2-40B4-BE49-F238E27FC236}">
                  <a16:creationId xmlns:a16="http://schemas.microsoft.com/office/drawing/2014/main" id="{BB1BF184-8514-40EE-83E9-3A2554FE4FC2}"/>
                </a:ext>
              </a:extLst>
            </p:cNvPr>
            <p:cNvSpPr/>
            <p:nvPr/>
          </p:nvSpPr>
          <p:spPr>
            <a:xfrm flipH="1">
              <a:off x="175727" y="1118590"/>
              <a:ext cx="2617924" cy="831096"/>
            </a:xfrm>
            <a:prstGeom prst="roundRect">
              <a:avLst>
                <a:gd name="adj" fmla="val 9132"/>
              </a:avLst>
            </a:prstGeom>
            <a:gradFill>
              <a:gsLst>
                <a:gs pos="46000">
                  <a:srgbClr val="24B3DA"/>
                </a:gs>
                <a:gs pos="0">
                  <a:srgbClr val="24B3DA">
                    <a:lumMod val="75000"/>
                  </a:srgbClr>
                </a:gs>
              </a:gsLst>
              <a:lin ang="9000000" scaled="0"/>
            </a:gra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228554" marR="0" lvl="1" indent="0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Step 01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4A9B00-FE48-4ABD-9C96-217B6299F68F}"/>
                </a:ext>
              </a:extLst>
            </p:cNvPr>
            <p:cNvSpPr/>
            <p:nvPr/>
          </p:nvSpPr>
          <p:spPr>
            <a:xfrm flipH="1">
              <a:off x="2035285" y="1327189"/>
              <a:ext cx="184754" cy="50776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99" b="0" i="0" u="none" strike="noStrike" kern="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88291E-4491-40F9-B05B-C803F887BDD1}"/>
              </a:ext>
            </a:extLst>
          </p:cNvPr>
          <p:cNvSpPr txBox="1">
            <a:spLocks/>
          </p:cNvSpPr>
          <p:nvPr/>
        </p:nvSpPr>
        <p:spPr>
          <a:xfrm flipH="1">
            <a:off x="4152875" y="314932"/>
            <a:ext cx="7751057" cy="8174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457109"/>
            <a:r>
              <a:rPr lang="en-US" sz="3199" dirty="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Phase 1: Train Face-Mask Dataset</a:t>
            </a:r>
          </a:p>
        </p:txBody>
      </p:sp>
    </p:spTree>
    <p:extLst>
      <p:ext uri="{BB962C8B-B14F-4D97-AF65-F5344CB8AC3E}">
        <p14:creationId xmlns:p14="http://schemas.microsoft.com/office/powerpoint/2010/main" val="107846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0A7DAFFD-8F8C-4614-88E3-AADF6E954CDF}"/>
              </a:ext>
            </a:extLst>
          </p:cNvPr>
          <p:cNvGrpSpPr/>
          <p:nvPr/>
        </p:nvGrpSpPr>
        <p:grpSpPr>
          <a:xfrm>
            <a:off x="2663816" y="1889815"/>
            <a:ext cx="2229030" cy="3292189"/>
            <a:chOff x="2914091" y="1889614"/>
            <a:chExt cx="2229320" cy="3292618"/>
          </a:xfrm>
        </p:grpSpPr>
        <p:sp>
          <p:nvSpPr>
            <p:cNvPr id="48" name="Rounded Rectangle 8">
              <a:extLst>
                <a:ext uri="{FF2B5EF4-FFF2-40B4-BE49-F238E27FC236}">
                  <a16:creationId xmlns:a16="http://schemas.microsoft.com/office/drawing/2014/main" id="{25DC1217-65C8-49F0-A1FD-706DA74FEBB1}"/>
                </a:ext>
              </a:extLst>
            </p:cNvPr>
            <p:cNvSpPr/>
            <p:nvPr/>
          </p:nvSpPr>
          <p:spPr>
            <a:xfrm flipH="1">
              <a:off x="2914091" y="1889614"/>
              <a:ext cx="2229320" cy="3292618"/>
            </a:xfrm>
            <a:prstGeom prst="roundRect">
              <a:avLst>
                <a:gd name="adj" fmla="val 9132"/>
              </a:avLst>
            </a:prstGeom>
            <a:solidFill>
              <a:srgbClr val="272E3A">
                <a:lumMod val="90000"/>
                <a:lumOff val="10000"/>
              </a:srgbClr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42599F-5C50-4A43-9718-7EEC25F4D7CF}"/>
                </a:ext>
              </a:extLst>
            </p:cNvPr>
            <p:cNvSpPr/>
            <p:nvPr/>
          </p:nvSpPr>
          <p:spPr>
            <a:xfrm flipH="1">
              <a:off x="2965853" y="2851140"/>
              <a:ext cx="2063049" cy="12004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</a:rPr>
                <a:t>Detect faces in image/ video stream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695255-DB85-499F-8372-C039A0DDEA4B}"/>
                </a:ext>
              </a:extLst>
            </p:cNvPr>
            <p:cNvSpPr/>
            <p:nvPr/>
          </p:nvSpPr>
          <p:spPr>
            <a:xfrm flipH="1">
              <a:off x="4763723" y="4589726"/>
              <a:ext cx="184755" cy="523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51" name="Rectangle 50">
              <a:hlinkClick r:id="" action="ppaction://noaction"/>
              <a:extLst>
                <a:ext uri="{FF2B5EF4-FFF2-40B4-BE49-F238E27FC236}">
                  <a16:creationId xmlns:a16="http://schemas.microsoft.com/office/drawing/2014/main" id="{82382C69-C138-4A4A-9CC9-5EE095FB7F71}"/>
                </a:ext>
              </a:extLst>
            </p:cNvPr>
            <p:cNvSpPr/>
            <p:nvPr/>
          </p:nvSpPr>
          <p:spPr>
            <a:xfrm flipH="1">
              <a:off x="3109982" y="4634919"/>
              <a:ext cx="1164537" cy="2616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4D5EAE9-4E66-41C6-A929-244A78BB103A}"/>
              </a:ext>
            </a:extLst>
          </p:cNvPr>
          <p:cNvGrpSpPr/>
          <p:nvPr/>
        </p:nvGrpSpPr>
        <p:grpSpPr>
          <a:xfrm>
            <a:off x="5013039" y="2252904"/>
            <a:ext cx="2229030" cy="3292189"/>
            <a:chOff x="5263620" y="2252751"/>
            <a:chExt cx="2229320" cy="3292618"/>
          </a:xfrm>
        </p:grpSpPr>
        <p:sp>
          <p:nvSpPr>
            <p:cNvPr id="53" name="Rounded Rectangle 7">
              <a:extLst>
                <a:ext uri="{FF2B5EF4-FFF2-40B4-BE49-F238E27FC236}">
                  <a16:creationId xmlns:a16="http://schemas.microsoft.com/office/drawing/2014/main" id="{8CA69D87-12AF-4929-A3E8-611AF710CEB3}"/>
                </a:ext>
              </a:extLst>
            </p:cNvPr>
            <p:cNvSpPr/>
            <p:nvPr/>
          </p:nvSpPr>
          <p:spPr>
            <a:xfrm flipH="1">
              <a:off x="5263620" y="2252751"/>
              <a:ext cx="2229320" cy="3292618"/>
            </a:xfrm>
            <a:prstGeom prst="roundRect">
              <a:avLst>
                <a:gd name="adj" fmla="val 9132"/>
              </a:avLst>
            </a:prstGeom>
            <a:solidFill>
              <a:srgbClr val="272E3A">
                <a:lumMod val="90000"/>
                <a:lumOff val="10000"/>
              </a:srgbClr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E1EDAC-A5D2-4FEB-AD0B-82A440FBCAA6}"/>
                </a:ext>
              </a:extLst>
            </p:cNvPr>
            <p:cNvSpPr/>
            <p:nvPr/>
          </p:nvSpPr>
          <p:spPr>
            <a:xfrm flipH="1">
              <a:off x="5315380" y="3214277"/>
              <a:ext cx="2063049" cy="831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</a:rPr>
                <a:t>Extract each face ROI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A2DE473-2947-4A7E-8F2E-B4FF6C79940D}"/>
                </a:ext>
              </a:extLst>
            </p:cNvPr>
            <p:cNvSpPr/>
            <p:nvPr/>
          </p:nvSpPr>
          <p:spPr>
            <a:xfrm flipH="1">
              <a:off x="7113250" y="4952863"/>
              <a:ext cx="184755" cy="523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56" name="Rectangle 55">
              <a:hlinkClick r:id="" action="ppaction://noaction"/>
              <a:extLst>
                <a:ext uri="{FF2B5EF4-FFF2-40B4-BE49-F238E27FC236}">
                  <a16:creationId xmlns:a16="http://schemas.microsoft.com/office/drawing/2014/main" id="{A41E280B-5AA0-48CD-A87A-882BB671242F}"/>
                </a:ext>
              </a:extLst>
            </p:cNvPr>
            <p:cNvSpPr/>
            <p:nvPr/>
          </p:nvSpPr>
          <p:spPr>
            <a:xfrm flipH="1">
              <a:off x="5459509" y="4998056"/>
              <a:ext cx="1164537" cy="2616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2D544D-4E18-4833-9982-DC0F9A505617}"/>
              </a:ext>
            </a:extLst>
          </p:cNvPr>
          <p:cNvGrpSpPr/>
          <p:nvPr/>
        </p:nvGrpSpPr>
        <p:grpSpPr>
          <a:xfrm>
            <a:off x="7365114" y="2615014"/>
            <a:ext cx="2229030" cy="3292189"/>
            <a:chOff x="7616001" y="2614908"/>
            <a:chExt cx="2229320" cy="3292618"/>
          </a:xfrm>
        </p:grpSpPr>
        <p:sp>
          <p:nvSpPr>
            <p:cNvPr id="58" name="Rounded Rectangle 5">
              <a:extLst>
                <a:ext uri="{FF2B5EF4-FFF2-40B4-BE49-F238E27FC236}">
                  <a16:creationId xmlns:a16="http://schemas.microsoft.com/office/drawing/2014/main" id="{91C06CED-8159-43E3-B910-EFB375E04BC0}"/>
                </a:ext>
              </a:extLst>
            </p:cNvPr>
            <p:cNvSpPr/>
            <p:nvPr/>
          </p:nvSpPr>
          <p:spPr>
            <a:xfrm flipH="1">
              <a:off x="7616001" y="2614908"/>
              <a:ext cx="2229320" cy="3292618"/>
            </a:xfrm>
            <a:prstGeom prst="roundRect">
              <a:avLst>
                <a:gd name="adj" fmla="val 9132"/>
              </a:avLst>
            </a:prstGeom>
            <a:solidFill>
              <a:srgbClr val="272E3A">
                <a:lumMod val="90000"/>
                <a:lumOff val="10000"/>
              </a:srgbClr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B08586C-E481-4ECD-8ABF-2E2761151FE7}"/>
                </a:ext>
              </a:extLst>
            </p:cNvPr>
            <p:cNvSpPr/>
            <p:nvPr/>
          </p:nvSpPr>
          <p:spPr>
            <a:xfrm flipH="1">
              <a:off x="7667763" y="3576434"/>
              <a:ext cx="2063049" cy="2062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</a:rPr>
                <a:t>Apply face mask classifier to each face ROI to determine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</a:rPr>
                <a:t>“mask” or  “no mask”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6215008-5717-4D91-9666-813827BFB5B6}"/>
                </a:ext>
              </a:extLst>
            </p:cNvPr>
            <p:cNvSpPr/>
            <p:nvPr/>
          </p:nvSpPr>
          <p:spPr>
            <a:xfrm flipH="1">
              <a:off x="9465633" y="5315020"/>
              <a:ext cx="184755" cy="523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61" name="Rectangle 60">
              <a:hlinkClick r:id="" action="ppaction://noaction"/>
              <a:extLst>
                <a:ext uri="{FF2B5EF4-FFF2-40B4-BE49-F238E27FC236}">
                  <a16:creationId xmlns:a16="http://schemas.microsoft.com/office/drawing/2014/main" id="{97DE50B9-9048-4918-AD81-1FFB06EB696A}"/>
                </a:ext>
              </a:extLst>
            </p:cNvPr>
            <p:cNvSpPr/>
            <p:nvPr/>
          </p:nvSpPr>
          <p:spPr>
            <a:xfrm flipH="1">
              <a:off x="7811892" y="5360213"/>
              <a:ext cx="1164537" cy="2616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E1572EF-9A9D-49D7-B4E8-39DD7AAC4FFF}"/>
              </a:ext>
            </a:extLst>
          </p:cNvPr>
          <p:cNvGrpSpPr/>
          <p:nvPr/>
        </p:nvGrpSpPr>
        <p:grpSpPr>
          <a:xfrm>
            <a:off x="9711485" y="2977613"/>
            <a:ext cx="2229030" cy="3292189"/>
            <a:chOff x="9962678" y="2977554"/>
            <a:chExt cx="2229320" cy="3292618"/>
          </a:xfrm>
        </p:grpSpPr>
        <p:sp>
          <p:nvSpPr>
            <p:cNvPr id="63" name="Rounded Rectangle 6">
              <a:extLst>
                <a:ext uri="{FF2B5EF4-FFF2-40B4-BE49-F238E27FC236}">
                  <a16:creationId xmlns:a16="http://schemas.microsoft.com/office/drawing/2014/main" id="{64FCD170-62E4-48DE-A8B7-7A726DBBE2CD}"/>
                </a:ext>
              </a:extLst>
            </p:cNvPr>
            <p:cNvSpPr/>
            <p:nvPr/>
          </p:nvSpPr>
          <p:spPr>
            <a:xfrm flipH="1">
              <a:off x="9962678" y="2977554"/>
              <a:ext cx="2229320" cy="3292618"/>
            </a:xfrm>
            <a:prstGeom prst="roundRect">
              <a:avLst>
                <a:gd name="adj" fmla="val 9132"/>
              </a:avLst>
            </a:prstGeom>
            <a:solidFill>
              <a:srgbClr val="272E3A">
                <a:lumMod val="90000"/>
                <a:lumOff val="10000"/>
              </a:srgbClr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5D2FCBB-25BB-4329-AC8C-F9531727AB6D}"/>
                </a:ext>
              </a:extLst>
            </p:cNvPr>
            <p:cNvSpPr/>
            <p:nvPr/>
          </p:nvSpPr>
          <p:spPr>
            <a:xfrm flipH="1">
              <a:off x="10014441" y="3799379"/>
              <a:ext cx="2063049" cy="461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</a:rPr>
                <a:t>Show results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888F508-8E46-4142-80D9-21E4B42ABBCF}"/>
                </a:ext>
              </a:extLst>
            </p:cNvPr>
            <p:cNvSpPr/>
            <p:nvPr/>
          </p:nvSpPr>
          <p:spPr>
            <a:xfrm flipH="1">
              <a:off x="11812311" y="5677665"/>
              <a:ext cx="184755" cy="523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66" name="Rectangle 65">
              <a:hlinkClick r:id="" action="ppaction://noaction"/>
              <a:extLst>
                <a:ext uri="{FF2B5EF4-FFF2-40B4-BE49-F238E27FC236}">
                  <a16:creationId xmlns:a16="http://schemas.microsoft.com/office/drawing/2014/main" id="{5B9B533C-5BA6-44B3-9480-6B348359BBA9}"/>
                </a:ext>
              </a:extLst>
            </p:cNvPr>
            <p:cNvSpPr/>
            <p:nvPr/>
          </p:nvSpPr>
          <p:spPr>
            <a:xfrm flipH="1">
              <a:off x="10158569" y="5722858"/>
              <a:ext cx="1164537" cy="2616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841182-D68E-498C-AE35-3EF491D8D739}"/>
              </a:ext>
            </a:extLst>
          </p:cNvPr>
          <p:cNvGrpSpPr/>
          <p:nvPr/>
        </p:nvGrpSpPr>
        <p:grpSpPr>
          <a:xfrm>
            <a:off x="9573850" y="2743400"/>
            <a:ext cx="2503507" cy="830988"/>
            <a:chOff x="9574302" y="2743311"/>
            <a:chExt cx="2617696" cy="831096"/>
          </a:xfrm>
        </p:grpSpPr>
        <p:sp>
          <p:nvSpPr>
            <p:cNvPr id="68" name="Rounded Rectangle 9">
              <a:extLst>
                <a:ext uri="{FF2B5EF4-FFF2-40B4-BE49-F238E27FC236}">
                  <a16:creationId xmlns:a16="http://schemas.microsoft.com/office/drawing/2014/main" id="{F92933BC-CC55-46DB-904D-7C012C3FAD16}"/>
                </a:ext>
              </a:extLst>
            </p:cNvPr>
            <p:cNvSpPr/>
            <p:nvPr/>
          </p:nvSpPr>
          <p:spPr>
            <a:xfrm flipH="1">
              <a:off x="9574302" y="2743311"/>
              <a:ext cx="2617696" cy="831096"/>
            </a:xfrm>
            <a:prstGeom prst="roundRect">
              <a:avLst>
                <a:gd name="adj" fmla="val 9132"/>
              </a:avLst>
            </a:prstGeom>
            <a:gradFill flip="none" rotWithShape="1">
              <a:gsLst>
                <a:gs pos="46000">
                  <a:srgbClr val="56CADC"/>
                </a:gs>
                <a:gs pos="0">
                  <a:srgbClr val="56CADC">
                    <a:lumMod val="75000"/>
                  </a:srgbClr>
                </a:gs>
              </a:gsLst>
              <a:lin ang="9000000" scaled="0"/>
              <a:tileRect/>
            </a:gra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   Step 05</a:t>
              </a:r>
              <a:endParaRPr kumimoji="0" lang="en-US" sz="35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46E528-E9E2-453D-8293-3AF20F8A519E}"/>
                </a:ext>
              </a:extLst>
            </p:cNvPr>
            <p:cNvSpPr/>
            <p:nvPr/>
          </p:nvSpPr>
          <p:spPr>
            <a:xfrm flipH="1">
              <a:off x="11508842" y="2928232"/>
              <a:ext cx="193157" cy="55394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99" b="0" i="0" u="none" strike="noStrike" kern="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sp>
        <p:nvSpPr>
          <p:cNvPr id="70" name="Round Diagonal Corner Rectangle 18">
            <a:extLst>
              <a:ext uri="{FF2B5EF4-FFF2-40B4-BE49-F238E27FC236}">
                <a16:creationId xmlns:a16="http://schemas.microsoft.com/office/drawing/2014/main" id="{7A49FE32-140A-4033-BB6A-790EDED6433D}"/>
              </a:ext>
            </a:extLst>
          </p:cNvPr>
          <p:cNvSpPr/>
          <p:nvPr/>
        </p:nvSpPr>
        <p:spPr>
          <a:xfrm rot="5400000">
            <a:off x="9391089" y="3123495"/>
            <a:ext cx="633656" cy="268132"/>
          </a:xfrm>
          <a:custGeom>
            <a:avLst/>
            <a:gdLst>
              <a:gd name="connsiteX0" fmla="*/ 79696 w 697113"/>
              <a:gd name="connsiteY0" fmla="*/ 0 h 335292"/>
              <a:gd name="connsiteX1" fmla="*/ 697113 w 697113"/>
              <a:gd name="connsiteY1" fmla="*/ 0 h 335292"/>
              <a:gd name="connsiteX2" fmla="*/ 697113 w 697113"/>
              <a:gd name="connsiteY2" fmla="*/ 0 h 335292"/>
              <a:gd name="connsiteX3" fmla="*/ 697113 w 697113"/>
              <a:gd name="connsiteY3" fmla="*/ 255596 h 335292"/>
              <a:gd name="connsiteX4" fmla="*/ 617417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335292 h 335292"/>
              <a:gd name="connsiteX7" fmla="*/ 0 w 697113"/>
              <a:gd name="connsiteY7" fmla="*/ 79696 h 335292"/>
              <a:gd name="connsiteX8" fmla="*/ 79696 w 697113"/>
              <a:gd name="connsiteY8" fmla="*/ 0 h 335292"/>
              <a:gd name="connsiteX0" fmla="*/ 79696 w 697113"/>
              <a:gd name="connsiteY0" fmla="*/ 0 h 335292"/>
              <a:gd name="connsiteX1" fmla="*/ 697113 w 697113"/>
              <a:gd name="connsiteY1" fmla="*/ 0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  <a:gd name="connsiteX0" fmla="*/ 79696 w 697113"/>
              <a:gd name="connsiteY0" fmla="*/ 0 h 335292"/>
              <a:gd name="connsiteX1" fmla="*/ 158953 w 697113"/>
              <a:gd name="connsiteY1" fmla="*/ 3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  <a:gd name="connsiteX0" fmla="*/ 79696 w 697113"/>
              <a:gd name="connsiteY0" fmla="*/ 0 h 335292"/>
              <a:gd name="connsiteX1" fmla="*/ 156574 w 697113"/>
              <a:gd name="connsiteY1" fmla="*/ 2387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7113" h="335292">
                <a:moveTo>
                  <a:pt x="79696" y="0"/>
                </a:moveTo>
                <a:lnTo>
                  <a:pt x="156574" y="2387"/>
                </a:lnTo>
                <a:lnTo>
                  <a:pt x="697113" y="255596"/>
                </a:lnTo>
                <a:cubicBezTo>
                  <a:pt x="697113" y="299611"/>
                  <a:pt x="661432" y="335292"/>
                  <a:pt x="617417" y="335292"/>
                </a:cubicBezTo>
                <a:lnTo>
                  <a:pt x="0" y="335292"/>
                </a:lnTo>
                <a:lnTo>
                  <a:pt x="0" y="335292"/>
                </a:lnTo>
                <a:lnTo>
                  <a:pt x="0" y="79696"/>
                </a:lnTo>
                <a:cubicBezTo>
                  <a:pt x="0" y="35681"/>
                  <a:pt x="35681" y="0"/>
                  <a:pt x="79696" y="0"/>
                </a:cubicBezTo>
                <a:close/>
              </a:path>
            </a:pathLst>
          </a:custGeom>
          <a:solidFill>
            <a:srgbClr val="49C4DB">
              <a:lumMod val="75000"/>
            </a:srgbClr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98B87D-31BC-47AE-90B4-4B082DB8DD98}"/>
              </a:ext>
            </a:extLst>
          </p:cNvPr>
          <p:cNvGrpSpPr/>
          <p:nvPr/>
        </p:nvGrpSpPr>
        <p:grpSpPr>
          <a:xfrm>
            <a:off x="7224628" y="2316608"/>
            <a:ext cx="2617355" cy="830988"/>
            <a:chOff x="7224774" y="2316463"/>
            <a:chExt cx="2617696" cy="831096"/>
          </a:xfrm>
        </p:grpSpPr>
        <p:sp>
          <p:nvSpPr>
            <p:cNvPr id="72" name="Rounded Rectangle 11">
              <a:extLst>
                <a:ext uri="{FF2B5EF4-FFF2-40B4-BE49-F238E27FC236}">
                  <a16:creationId xmlns:a16="http://schemas.microsoft.com/office/drawing/2014/main" id="{1A80D4F3-DF45-4D01-B0BA-35CE618C4570}"/>
                </a:ext>
              </a:extLst>
            </p:cNvPr>
            <p:cNvSpPr/>
            <p:nvPr/>
          </p:nvSpPr>
          <p:spPr>
            <a:xfrm flipH="1">
              <a:off x="7224774" y="2316463"/>
              <a:ext cx="2617696" cy="831096"/>
            </a:xfrm>
            <a:prstGeom prst="roundRect">
              <a:avLst>
                <a:gd name="adj" fmla="val 9132"/>
              </a:avLst>
            </a:prstGeom>
            <a:gradFill>
              <a:gsLst>
                <a:gs pos="46000">
                  <a:srgbClr val="49C4DB"/>
                </a:gs>
                <a:gs pos="0">
                  <a:srgbClr val="49C4DB">
                    <a:lumMod val="75000"/>
                  </a:srgbClr>
                </a:gs>
              </a:gsLst>
              <a:lin ang="9000000" scaled="0"/>
            </a:gra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   Step 04</a:t>
              </a:r>
              <a:endParaRPr kumimoji="0" lang="en-US" sz="35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F094610-2C92-4171-8C8C-C2866F778392}"/>
                </a:ext>
              </a:extLst>
            </p:cNvPr>
            <p:cNvSpPr/>
            <p:nvPr/>
          </p:nvSpPr>
          <p:spPr>
            <a:xfrm flipH="1">
              <a:off x="9225297" y="2529015"/>
              <a:ext cx="184755" cy="50776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99" b="0" i="0" u="none" strike="noStrike" kern="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sp>
        <p:nvSpPr>
          <p:cNvPr id="74" name="Round Diagonal Corner Rectangle 18">
            <a:extLst>
              <a:ext uri="{FF2B5EF4-FFF2-40B4-BE49-F238E27FC236}">
                <a16:creationId xmlns:a16="http://schemas.microsoft.com/office/drawing/2014/main" id="{22F950D6-7119-4CFC-81EC-DBD68BB7C44D}"/>
              </a:ext>
            </a:extLst>
          </p:cNvPr>
          <p:cNvSpPr/>
          <p:nvPr/>
        </p:nvSpPr>
        <p:spPr>
          <a:xfrm rot="5400000">
            <a:off x="7041865" y="2697682"/>
            <a:ext cx="633656" cy="268132"/>
          </a:xfrm>
          <a:custGeom>
            <a:avLst/>
            <a:gdLst>
              <a:gd name="connsiteX0" fmla="*/ 79696 w 697113"/>
              <a:gd name="connsiteY0" fmla="*/ 0 h 335292"/>
              <a:gd name="connsiteX1" fmla="*/ 697113 w 697113"/>
              <a:gd name="connsiteY1" fmla="*/ 0 h 335292"/>
              <a:gd name="connsiteX2" fmla="*/ 697113 w 697113"/>
              <a:gd name="connsiteY2" fmla="*/ 0 h 335292"/>
              <a:gd name="connsiteX3" fmla="*/ 697113 w 697113"/>
              <a:gd name="connsiteY3" fmla="*/ 255596 h 335292"/>
              <a:gd name="connsiteX4" fmla="*/ 617417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335292 h 335292"/>
              <a:gd name="connsiteX7" fmla="*/ 0 w 697113"/>
              <a:gd name="connsiteY7" fmla="*/ 79696 h 335292"/>
              <a:gd name="connsiteX8" fmla="*/ 79696 w 697113"/>
              <a:gd name="connsiteY8" fmla="*/ 0 h 335292"/>
              <a:gd name="connsiteX0" fmla="*/ 79696 w 697113"/>
              <a:gd name="connsiteY0" fmla="*/ 0 h 335292"/>
              <a:gd name="connsiteX1" fmla="*/ 697113 w 697113"/>
              <a:gd name="connsiteY1" fmla="*/ 0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  <a:gd name="connsiteX0" fmla="*/ 79696 w 697113"/>
              <a:gd name="connsiteY0" fmla="*/ 0 h 335292"/>
              <a:gd name="connsiteX1" fmla="*/ 158953 w 697113"/>
              <a:gd name="connsiteY1" fmla="*/ 3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  <a:gd name="connsiteX0" fmla="*/ 79696 w 697113"/>
              <a:gd name="connsiteY0" fmla="*/ 0 h 335292"/>
              <a:gd name="connsiteX1" fmla="*/ 156574 w 697113"/>
              <a:gd name="connsiteY1" fmla="*/ 2387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7113" h="335292">
                <a:moveTo>
                  <a:pt x="79696" y="0"/>
                </a:moveTo>
                <a:lnTo>
                  <a:pt x="156574" y="2387"/>
                </a:lnTo>
                <a:lnTo>
                  <a:pt x="697113" y="255596"/>
                </a:lnTo>
                <a:cubicBezTo>
                  <a:pt x="697113" y="299611"/>
                  <a:pt x="661432" y="335292"/>
                  <a:pt x="617417" y="335292"/>
                </a:cubicBezTo>
                <a:lnTo>
                  <a:pt x="0" y="335292"/>
                </a:lnTo>
                <a:lnTo>
                  <a:pt x="0" y="335292"/>
                </a:lnTo>
                <a:lnTo>
                  <a:pt x="0" y="79696"/>
                </a:lnTo>
                <a:cubicBezTo>
                  <a:pt x="0" y="35681"/>
                  <a:pt x="35681" y="0"/>
                  <a:pt x="79696" y="0"/>
                </a:cubicBezTo>
                <a:close/>
              </a:path>
            </a:pathLst>
          </a:custGeom>
          <a:solidFill>
            <a:srgbClr val="3DBEDB">
              <a:lumMod val="75000"/>
            </a:srgbClr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B5AF74E-FB65-4417-AFE2-F423D23CDA3B}"/>
              </a:ext>
            </a:extLst>
          </p:cNvPr>
          <p:cNvGrpSpPr/>
          <p:nvPr/>
        </p:nvGrpSpPr>
        <p:grpSpPr>
          <a:xfrm>
            <a:off x="4875403" y="1889814"/>
            <a:ext cx="2617355" cy="830988"/>
            <a:chOff x="4875244" y="1889613"/>
            <a:chExt cx="2617696" cy="831096"/>
          </a:xfrm>
        </p:grpSpPr>
        <p:sp>
          <p:nvSpPr>
            <p:cNvPr id="76" name="Rounded Rectangle 13">
              <a:extLst>
                <a:ext uri="{FF2B5EF4-FFF2-40B4-BE49-F238E27FC236}">
                  <a16:creationId xmlns:a16="http://schemas.microsoft.com/office/drawing/2014/main" id="{6B89CFCE-116D-4D2E-A142-7B7D03EAB100}"/>
                </a:ext>
              </a:extLst>
            </p:cNvPr>
            <p:cNvSpPr/>
            <p:nvPr/>
          </p:nvSpPr>
          <p:spPr>
            <a:xfrm flipH="1">
              <a:off x="4875244" y="1889613"/>
              <a:ext cx="2617696" cy="831096"/>
            </a:xfrm>
            <a:prstGeom prst="roundRect">
              <a:avLst>
                <a:gd name="adj" fmla="val 9132"/>
              </a:avLst>
            </a:prstGeom>
            <a:gradFill>
              <a:gsLst>
                <a:gs pos="46000">
                  <a:srgbClr val="3DBEDB"/>
                </a:gs>
                <a:gs pos="0">
                  <a:srgbClr val="3DBEDB">
                    <a:lumMod val="75000"/>
                  </a:srgbClr>
                </a:gs>
              </a:gsLst>
              <a:lin ang="9000000" scaled="0"/>
            </a:gra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   Step 03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ED78249-385B-45F6-BF61-DF3FCD416CD1}"/>
                </a:ext>
              </a:extLst>
            </p:cNvPr>
            <p:cNvSpPr/>
            <p:nvPr/>
          </p:nvSpPr>
          <p:spPr>
            <a:xfrm flipH="1">
              <a:off x="6859964" y="2078457"/>
              <a:ext cx="184755" cy="55394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99" b="0" i="0" u="none" strike="noStrike" kern="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7C96867-6892-4B1F-ADD5-ADC81B0D8A1A}"/>
              </a:ext>
            </a:extLst>
          </p:cNvPr>
          <p:cNvGrpSpPr/>
          <p:nvPr/>
        </p:nvGrpSpPr>
        <p:grpSpPr>
          <a:xfrm>
            <a:off x="314591" y="1497981"/>
            <a:ext cx="2229030" cy="3292189"/>
            <a:chOff x="564560" y="1497729"/>
            <a:chExt cx="2229320" cy="3292618"/>
          </a:xfrm>
        </p:grpSpPr>
        <p:sp>
          <p:nvSpPr>
            <p:cNvPr id="79" name="Rounded Rectangle 41">
              <a:extLst>
                <a:ext uri="{FF2B5EF4-FFF2-40B4-BE49-F238E27FC236}">
                  <a16:creationId xmlns:a16="http://schemas.microsoft.com/office/drawing/2014/main" id="{F43E8D19-33E0-40AB-AAA4-24C18C5EB6B0}"/>
                </a:ext>
              </a:extLst>
            </p:cNvPr>
            <p:cNvSpPr/>
            <p:nvPr/>
          </p:nvSpPr>
          <p:spPr>
            <a:xfrm flipH="1">
              <a:off x="564560" y="1497729"/>
              <a:ext cx="2229320" cy="3292618"/>
            </a:xfrm>
            <a:prstGeom prst="roundRect">
              <a:avLst>
                <a:gd name="adj" fmla="val 9132"/>
              </a:avLst>
            </a:prstGeom>
            <a:solidFill>
              <a:srgbClr val="272E3A">
                <a:lumMod val="90000"/>
                <a:lumOff val="10000"/>
              </a:srgbClr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F4ED752-4634-4D4E-B724-D55C003232A9}"/>
                </a:ext>
              </a:extLst>
            </p:cNvPr>
            <p:cNvSpPr/>
            <p:nvPr/>
          </p:nvSpPr>
          <p:spPr>
            <a:xfrm flipH="1">
              <a:off x="616322" y="2459255"/>
              <a:ext cx="2063049" cy="1569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</a:rPr>
                <a:t>Load face mask classifier from disk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82DC8A2-659C-49C2-9B65-A45DBADB5C8E}"/>
                </a:ext>
              </a:extLst>
            </p:cNvPr>
            <p:cNvSpPr/>
            <p:nvPr/>
          </p:nvSpPr>
          <p:spPr>
            <a:xfrm flipH="1">
              <a:off x="2414192" y="4197841"/>
              <a:ext cx="184755" cy="523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2" name="Rectangle 81">
              <a:hlinkClick r:id="" action="ppaction://noaction"/>
              <a:extLst>
                <a:ext uri="{FF2B5EF4-FFF2-40B4-BE49-F238E27FC236}">
                  <a16:creationId xmlns:a16="http://schemas.microsoft.com/office/drawing/2014/main" id="{BE28DBDA-C7A9-4BB1-A5DA-28F36E48C368}"/>
                </a:ext>
              </a:extLst>
            </p:cNvPr>
            <p:cNvSpPr/>
            <p:nvPr/>
          </p:nvSpPr>
          <p:spPr>
            <a:xfrm flipH="1">
              <a:off x="760451" y="4243034"/>
              <a:ext cx="1164537" cy="2616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sp>
        <p:nvSpPr>
          <p:cNvPr id="83" name="Round Diagonal Corner Rectangle 18">
            <a:extLst>
              <a:ext uri="{FF2B5EF4-FFF2-40B4-BE49-F238E27FC236}">
                <a16:creationId xmlns:a16="http://schemas.microsoft.com/office/drawing/2014/main" id="{6E97B9C9-9ECB-42C1-A2EC-C51FE7F158EF}"/>
              </a:ext>
            </a:extLst>
          </p:cNvPr>
          <p:cNvSpPr/>
          <p:nvPr/>
        </p:nvSpPr>
        <p:spPr>
          <a:xfrm rot="5400000">
            <a:off x="4692641" y="2269158"/>
            <a:ext cx="633656" cy="268132"/>
          </a:xfrm>
          <a:custGeom>
            <a:avLst/>
            <a:gdLst>
              <a:gd name="connsiteX0" fmla="*/ 79696 w 697113"/>
              <a:gd name="connsiteY0" fmla="*/ 0 h 335292"/>
              <a:gd name="connsiteX1" fmla="*/ 697113 w 697113"/>
              <a:gd name="connsiteY1" fmla="*/ 0 h 335292"/>
              <a:gd name="connsiteX2" fmla="*/ 697113 w 697113"/>
              <a:gd name="connsiteY2" fmla="*/ 0 h 335292"/>
              <a:gd name="connsiteX3" fmla="*/ 697113 w 697113"/>
              <a:gd name="connsiteY3" fmla="*/ 255596 h 335292"/>
              <a:gd name="connsiteX4" fmla="*/ 617417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335292 h 335292"/>
              <a:gd name="connsiteX7" fmla="*/ 0 w 697113"/>
              <a:gd name="connsiteY7" fmla="*/ 79696 h 335292"/>
              <a:gd name="connsiteX8" fmla="*/ 79696 w 697113"/>
              <a:gd name="connsiteY8" fmla="*/ 0 h 335292"/>
              <a:gd name="connsiteX0" fmla="*/ 79696 w 697113"/>
              <a:gd name="connsiteY0" fmla="*/ 0 h 335292"/>
              <a:gd name="connsiteX1" fmla="*/ 697113 w 697113"/>
              <a:gd name="connsiteY1" fmla="*/ 0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  <a:gd name="connsiteX0" fmla="*/ 79696 w 697113"/>
              <a:gd name="connsiteY0" fmla="*/ 0 h 335292"/>
              <a:gd name="connsiteX1" fmla="*/ 158953 w 697113"/>
              <a:gd name="connsiteY1" fmla="*/ 3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  <a:gd name="connsiteX0" fmla="*/ 79696 w 697113"/>
              <a:gd name="connsiteY0" fmla="*/ 0 h 335292"/>
              <a:gd name="connsiteX1" fmla="*/ 156574 w 697113"/>
              <a:gd name="connsiteY1" fmla="*/ 2387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7113" h="335292">
                <a:moveTo>
                  <a:pt x="79696" y="0"/>
                </a:moveTo>
                <a:lnTo>
                  <a:pt x="156574" y="2387"/>
                </a:lnTo>
                <a:lnTo>
                  <a:pt x="697113" y="255596"/>
                </a:lnTo>
                <a:cubicBezTo>
                  <a:pt x="697113" y="299611"/>
                  <a:pt x="661432" y="335292"/>
                  <a:pt x="617417" y="335292"/>
                </a:cubicBezTo>
                <a:lnTo>
                  <a:pt x="0" y="335292"/>
                </a:lnTo>
                <a:lnTo>
                  <a:pt x="0" y="335292"/>
                </a:lnTo>
                <a:lnTo>
                  <a:pt x="0" y="79696"/>
                </a:lnTo>
                <a:cubicBezTo>
                  <a:pt x="0" y="35681"/>
                  <a:pt x="35681" y="0"/>
                  <a:pt x="79696" y="0"/>
                </a:cubicBezTo>
                <a:close/>
              </a:path>
            </a:pathLst>
          </a:custGeom>
          <a:solidFill>
            <a:srgbClr val="31B9DB">
              <a:lumMod val="75000"/>
            </a:srgbClr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30E148C-5568-40A2-B2E1-90ED4E350C83}"/>
              </a:ext>
            </a:extLst>
          </p:cNvPr>
          <p:cNvGrpSpPr/>
          <p:nvPr/>
        </p:nvGrpSpPr>
        <p:grpSpPr>
          <a:xfrm>
            <a:off x="2525950" y="1510725"/>
            <a:ext cx="2617355" cy="830988"/>
            <a:chOff x="2525485" y="1510475"/>
            <a:chExt cx="2617696" cy="831096"/>
          </a:xfrm>
        </p:grpSpPr>
        <p:sp>
          <p:nvSpPr>
            <p:cNvPr id="85" name="Rounded Rectangle 15">
              <a:extLst>
                <a:ext uri="{FF2B5EF4-FFF2-40B4-BE49-F238E27FC236}">
                  <a16:creationId xmlns:a16="http://schemas.microsoft.com/office/drawing/2014/main" id="{0FEBCF01-CEEC-4B1F-BA98-00F3D47B7323}"/>
                </a:ext>
              </a:extLst>
            </p:cNvPr>
            <p:cNvSpPr/>
            <p:nvPr/>
          </p:nvSpPr>
          <p:spPr>
            <a:xfrm flipH="1">
              <a:off x="2525485" y="1510475"/>
              <a:ext cx="2617696" cy="831096"/>
            </a:xfrm>
            <a:prstGeom prst="roundRect">
              <a:avLst>
                <a:gd name="adj" fmla="val 9132"/>
              </a:avLst>
            </a:prstGeom>
            <a:gradFill>
              <a:gsLst>
                <a:gs pos="46000">
                  <a:srgbClr val="31B9DB"/>
                </a:gs>
                <a:gs pos="0">
                  <a:srgbClr val="31B9DB">
                    <a:lumMod val="75000"/>
                  </a:srgbClr>
                </a:gs>
              </a:gsLst>
              <a:lin ang="9000000" scaled="0"/>
            </a:gra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   Step 02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1AA32A1-68C9-4C2A-9AB4-A10AAC8F5127}"/>
                </a:ext>
              </a:extLst>
            </p:cNvPr>
            <p:cNvSpPr/>
            <p:nvPr/>
          </p:nvSpPr>
          <p:spPr>
            <a:xfrm flipH="1">
              <a:off x="4536128" y="1695988"/>
              <a:ext cx="184755" cy="55394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99" b="0" i="0" u="none" strike="noStrike" kern="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sp>
        <p:nvSpPr>
          <p:cNvPr id="87" name="Round Diagonal Corner Rectangle 18">
            <a:extLst>
              <a:ext uri="{FF2B5EF4-FFF2-40B4-BE49-F238E27FC236}">
                <a16:creationId xmlns:a16="http://schemas.microsoft.com/office/drawing/2014/main" id="{CCA1E8E2-6041-4FD3-AB98-28B487891EA7}"/>
              </a:ext>
            </a:extLst>
          </p:cNvPr>
          <p:cNvSpPr/>
          <p:nvPr/>
        </p:nvSpPr>
        <p:spPr>
          <a:xfrm rot="5400000">
            <a:off x="2343416" y="1877324"/>
            <a:ext cx="633656" cy="268132"/>
          </a:xfrm>
          <a:custGeom>
            <a:avLst/>
            <a:gdLst>
              <a:gd name="connsiteX0" fmla="*/ 79696 w 697113"/>
              <a:gd name="connsiteY0" fmla="*/ 0 h 335292"/>
              <a:gd name="connsiteX1" fmla="*/ 697113 w 697113"/>
              <a:gd name="connsiteY1" fmla="*/ 0 h 335292"/>
              <a:gd name="connsiteX2" fmla="*/ 697113 w 697113"/>
              <a:gd name="connsiteY2" fmla="*/ 0 h 335292"/>
              <a:gd name="connsiteX3" fmla="*/ 697113 w 697113"/>
              <a:gd name="connsiteY3" fmla="*/ 255596 h 335292"/>
              <a:gd name="connsiteX4" fmla="*/ 617417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335292 h 335292"/>
              <a:gd name="connsiteX7" fmla="*/ 0 w 697113"/>
              <a:gd name="connsiteY7" fmla="*/ 79696 h 335292"/>
              <a:gd name="connsiteX8" fmla="*/ 79696 w 697113"/>
              <a:gd name="connsiteY8" fmla="*/ 0 h 335292"/>
              <a:gd name="connsiteX0" fmla="*/ 79696 w 697113"/>
              <a:gd name="connsiteY0" fmla="*/ 0 h 335292"/>
              <a:gd name="connsiteX1" fmla="*/ 697113 w 697113"/>
              <a:gd name="connsiteY1" fmla="*/ 0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  <a:gd name="connsiteX0" fmla="*/ 79696 w 697113"/>
              <a:gd name="connsiteY0" fmla="*/ 0 h 335292"/>
              <a:gd name="connsiteX1" fmla="*/ 158953 w 697113"/>
              <a:gd name="connsiteY1" fmla="*/ 3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  <a:gd name="connsiteX0" fmla="*/ 79696 w 697113"/>
              <a:gd name="connsiteY0" fmla="*/ 0 h 335292"/>
              <a:gd name="connsiteX1" fmla="*/ 156574 w 697113"/>
              <a:gd name="connsiteY1" fmla="*/ 2387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7113" h="335292">
                <a:moveTo>
                  <a:pt x="79696" y="0"/>
                </a:moveTo>
                <a:lnTo>
                  <a:pt x="156574" y="2387"/>
                </a:lnTo>
                <a:lnTo>
                  <a:pt x="697113" y="255596"/>
                </a:lnTo>
                <a:cubicBezTo>
                  <a:pt x="697113" y="299611"/>
                  <a:pt x="661432" y="335292"/>
                  <a:pt x="617417" y="335292"/>
                </a:cubicBezTo>
                <a:lnTo>
                  <a:pt x="0" y="335292"/>
                </a:lnTo>
                <a:lnTo>
                  <a:pt x="0" y="335292"/>
                </a:lnTo>
                <a:lnTo>
                  <a:pt x="0" y="79696"/>
                </a:lnTo>
                <a:cubicBezTo>
                  <a:pt x="0" y="35681"/>
                  <a:pt x="35681" y="0"/>
                  <a:pt x="79696" y="0"/>
                </a:cubicBezTo>
                <a:close/>
              </a:path>
            </a:pathLst>
          </a:custGeom>
          <a:solidFill>
            <a:srgbClr val="24B3DA">
              <a:lumMod val="75000"/>
            </a:srgbClr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9" name="Rounded Rectangle 43">
            <a:extLst>
              <a:ext uri="{FF2B5EF4-FFF2-40B4-BE49-F238E27FC236}">
                <a16:creationId xmlns:a16="http://schemas.microsoft.com/office/drawing/2014/main" id="{CA6A418C-24B4-4C5C-8EE1-357D382B06E6}"/>
              </a:ext>
            </a:extLst>
          </p:cNvPr>
          <p:cNvSpPr/>
          <p:nvPr/>
        </p:nvSpPr>
        <p:spPr>
          <a:xfrm flipH="1">
            <a:off x="176498" y="1118891"/>
            <a:ext cx="2617583" cy="830988"/>
          </a:xfrm>
          <a:prstGeom prst="roundRect">
            <a:avLst>
              <a:gd name="adj" fmla="val 9132"/>
            </a:avLst>
          </a:prstGeom>
          <a:gradFill>
            <a:gsLst>
              <a:gs pos="46000">
                <a:srgbClr val="24B3DA"/>
              </a:gs>
              <a:gs pos="0">
                <a:srgbClr val="24B3DA">
                  <a:lumMod val="75000"/>
                </a:srgbClr>
              </a:gs>
            </a:gsLst>
            <a:lin ang="9000000" scaled="0"/>
          </a:gra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 01</a:t>
            </a:r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905BA219-7F57-48E3-8197-670AE65552CB}"/>
              </a:ext>
            </a:extLst>
          </p:cNvPr>
          <p:cNvSpPr txBox="1">
            <a:spLocks/>
          </p:cNvSpPr>
          <p:nvPr/>
        </p:nvSpPr>
        <p:spPr>
          <a:xfrm flipH="1">
            <a:off x="4152875" y="314932"/>
            <a:ext cx="7751057" cy="8174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199" dirty="0">
                <a:solidFill>
                  <a:srgbClr val="272E3A">
                    <a:lumMod val="90000"/>
                    <a:lumOff val="10000"/>
                  </a:srgbClr>
                </a:solidFill>
                <a:latin typeface="Open Sans Light"/>
              </a:rPr>
              <a:t>Phase 2: Apply Face Mask Detector</a:t>
            </a:r>
          </a:p>
        </p:txBody>
      </p:sp>
    </p:spTree>
    <p:extLst>
      <p:ext uri="{BB962C8B-B14F-4D97-AF65-F5344CB8AC3E}">
        <p14:creationId xmlns:p14="http://schemas.microsoft.com/office/powerpoint/2010/main" val="380742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 animBg="1"/>
      <p:bldP spid="83" grpId="0" animBg="1"/>
      <p:bldP spid="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0146FA39-DBF1-4856-A0E3-DC0E356ADCFA}"/>
              </a:ext>
            </a:extLst>
          </p:cNvPr>
          <p:cNvSpPr/>
          <p:nvPr/>
        </p:nvSpPr>
        <p:spPr>
          <a:xfrm>
            <a:off x="0" y="4962952"/>
            <a:ext cx="12192000" cy="265642"/>
          </a:xfrm>
          <a:prstGeom prst="rect">
            <a:avLst/>
          </a:prstGeom>
          <a:solidFill>
            <a:srgbClr val="272E3A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4D4EB40-7DE2-4568-9B1D-7815B028230B}"/>
              </a:ext>
            </a:extLst>
          </p:cNvPr>
          <p:cNvGrpSpPr/>
          <p:nvPr/>
        </p:nvGrpSpPr>
        <p:grpSpPr>
          <a:xfrm>
            <a:off x="4955819" y="3438551"/>
            <a:ext cx="2005184" cy="1790043"/>
            <a:chOff x="9912928" y="6877104"/>
            <a:chExt cx="4010891" cy="3580553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525EEC-C865-4005-90CB-1E41AE5A3427}"/>
                </a:ext>
              </a:extLst>
            </p:cNvPr>
            <p:cNvSpPr/>
            <p:nvPr/>
          </p:nvSpPr>
          <p:spPr>
            <a:xfrm>
              <a:off x="9912928" y="9926304"/>
              <a:ext cx="4010891" cy="531353"/>
            </a:xfrm>
            <a:prstGeom prst="rect">
              <a:avLst/>
            </a:prstGeom>
            <a:solidFill>
              <a:srgbClr val="3DBEDB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E585883-C45B-4B95-918D-C89D8A13AFB8}"/>
                </a:ext>
              </a:extLst>
            </p:cNvPr>
            <p:cNvSpPr/>
            <p:nvPr/>
          </p:nvSpPr>
          <p:spPr>
            <a:xfrm>
              <a:off x="9912928" y="9316464"/>
              <a:ext cx="4010891" cy="531353"/>
            </a:xfrm>
            <a:prstGeom prst="rect">
              <a:avLst/>
            </a:prstGeom>
            <a:solidFill>
              <a:srgbClr val="31B9DB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E0298CD-4CD1-4CA9-ADCB-7919A3AAC4BC}"/>
                </a:ext>
              </a:extLst>
            </p:cNvPr>
            <p:cNvSpPr/>
            <p:nvPr/>
          </p:nvSpPr>
          <p:spPr>
            <a:xfrm>
              <a:off x="9912928" y="8706624"/>
              <a:ext cx="4010891" cy="531353"/>
            </a:xfrm>
            <a:prstGeom prst="rect">
              <a:avLst/>
            </a:prstGeom>
            <a:solidFill>
              <a:srgbClr val="24B3DA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40F515B-7A06-4F2D-8DFC-72F7363ABF33}"/>
                </a:ext>
              </a:extLst>
            </p:cNvPr>
            <p:cNvSpPr/>
            <p:nvPr/>
          </p:nvSpPr>
          <p:spPr>
            <a:xfrm>
              <a:off x="9912928" y="8096784"/>
              <a:ext cx="4010891" cy="531353"/>
            </a:xfrm>
            <a:prstGeom prst="rect">
              <a:avLst/>
            </a:prstGeom>
            <a:solidFill>
              <a:srgbClr val="18AEDA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5EC75F-9C3D-402F-8D8D-454CB052A1B7}"/>
                </a:ext>
              </a:extLst>
            </p:cNvPr>
            <p:cNvSpPr/>
            <p:nvPr/>
          </p:nvSpPr>
          <p:spPr>
            <a:xfrm>
              <a:off x="9912928" y="7486944"/>
              <a:ext cx="4010891" cy="531353"/>
            </a:xfrm>
            <a:prstGeom prst="rect">
              <a:avLst/>
            </a:prstGeom>
            <a:solidFill>
              <a:srgbClr val="0CA8DA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FB925AE-9CE8-44BB-BC18-37FB3C6BABD0}"/>
                </a:ext>
              </a:extLst>
            </p:cNvPr>
            <p:cNvSpPr/>
            <p:nvPr/>
          </p:nvSpPr>
          <p:spPr>
            <a:xfrm>
              <a:off x="9912928" y="6877104"/>
              <a:ext cx="4010891" cy="531353"/>
            </a:xfrm>
            <a:prstGeom prst="rect">
              <a:avLst/>
            </a:prstGeom>
            <a:solidFill>
              <a:srgbClr val="00A3DA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400156C-A613-4B71-B1C5-330ADC9EC8F9}"/>
              </a:ext>
            </a:extLst>
          </p:cNvPr>
          <p:cNvGrpSpPr/>
          <p:nvPr/>
        </p:nvGrpSpPr>
        <p:grpSpPr>
          <a:xfrm>
            <a:off x="7293470" y="4048311"/>
            <a:ext cx="2005184" cy="1180283"/>
            <a:chOff x="14588837" y="8096783"/>
            <a:chExt cx="4010891" cy="236087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B1178B0-7161-499D-96D2-F709BCB7A1A9}"/>
                </a:ext>
              </a:extLst>
            </p:cNvPr>
            <p:cNvSpPr/>
            <p:nvPr/>
          </p:nvSpPr>
          <p:spPr>
            <a:xfrm>
              <a:off x="14588837" y="9926303"/>
              <a:ext cx="4010891" cy="531353"/>
            </a:xfrm>
            <a:prstGeom prst="rect">
              <a:avLst/>
            </a:prstGeom>
            <a:solidFill>
              <a:srgbClr val="24B3DA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0E77638-0232-40F1-B91B-4F093ED661C8}"/>
                </a:ext>
              </a:extLst>
            </p:cNvPr>
            <p:cNvSpPr/>
            <p:nvPr/>
          </p:nvSpPr>
          <p:spPr>
            <a:xfrm>
              <a:off x="14588837" y="9316463"/>
              <a:ext cx="4010891" cy="531353"/>
            </a:xfrm>
            <a:prstGeom prst="rect">
              <a:avLst/>
            </a:prstGeom>
            <a:solidFill>
              <a:srgbClr val="18AEDA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2C5182D-2572-48E5-BAD9-014BC7A8B563}"/>
                </a:ext>
              </a:extLst>
            </p:cNvPr>
            <p:cNvSpPr/>
            <p:nvPr/>
          </p:nvSpPr>
          <p:spPr>
            <a:xfrm>
              <a:off x="14588837" y="8706623"/>
              <a:ext cx="4010891" cy="531353"/>
            </a:xfrm>
            <a:prstGeom prst="rect">
              <a:avLst/>
            </a:prstGeom>
            <a:solidFill>
              <a:srgbClr val="0CA8DA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0F33A35-92B6-487D-9279-CA362C37ED14}"/>
                </a:ext>
              </a:extLst>
            </p:cNvPr>
            <p:cNvSpPr/>
            <p:nvPr/>
          </p:nvSpPr>
          <p:spPr>
            <a:xfrm>
              <a:off x="14588837" y="8096783"/>
              <a:ext cx="4010891" cy="531353"/>
            </a:xfrm>
            <a:prstGeom prst="rect">
              <a:avLst/>
            </a:prstGeom>
            <a:solidFill>
              <a:srgbClr val="00A3DA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100" name="Title 1">
            <a:extLst>
              <a:ext uri="{FF2B5EF4-FFF2-40B4-BE49-F238E27FC236}">
                <a16:creationId xmlns:a16="http://schemas.microsoft.com/office/drawing/2014/main" id="{27033355-02BF-4A1F-A8AD-8B999431CF02}"/>
              </a:ext>
            </a:extLst>
          </p:cNvPr>
          <p:cNvSpPr txBox="1">
            <a:spLocks/>
          </p:cNvSpPr>
          <p:nvPr/>
        </p:nvSpPr>
        <p:spPr>
          <a:xfrm>
            <a:off x="5295412" y="402411"/>
            <a:ext cx="6325436" cy="7482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199" dirty="0">
                <a:solidFill>
                  <a:srgbClr val="272E3A">
                    <a:lumMod val="90000"/>
                    <a:lumOff val="10000"/>
                  </a:srgbClr>
                </a:solidFill>
                <a:latin typeface="Open Sans Light"/>
              </a:rPr>
              <a:t>Accuracy of Models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719CDE0-BF45-4106-ACA0-7CF886EE968C}"/>
              </a:ext>
            </a:extLst>
          </p:cNvPr>
          <p:cNvGrpSpPr/>
          <p:nvPr/>
        </p:nvGrpSpPr>
        <p:grpSpPr>
          <a:xfrm>
            <a:off x="2618169" y="2828790"/>
            <a:ext cx="2005184" cy="2399804"/>
            <a:chOff x="5237018" y="5657424"/>
            <a:chExt cx="4010891" cy="480023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19C2834-00FC-4CEB-8262-398894E7B2EC}"/>
                </a:ext>
              </a:extLst>
            </p:cNvPr>
            <p:cNvSpPr/>
            <p:nvPr/>
          </p:nvSpPr>
          <p:spPr>
            <a:xfrm>
              <a:off x="5237018" y="9926303"/>
              <a:ext cx="4010891" cy="531353"/>
            </a:xfrm>
            <a:prstGeom prst="rect">
              <a:avLst/>
            </a:prstGeom>
            <a:solidFill>
              <a:srgbClr val="56CADC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6FF54CA-A7DE-4C3F-A41F-EA402E77D67A}"/>
                </a:ext>
              </a:extLst>
            </p:cNvPr>
            <p:cNvSpPr/>
            <p:nvPr/>
          </p:nvSpPr>
          <p:spPr>
            <a:xfrm>
              <a:off x="5237018" y="9316464"/>
              <a:ext cx="4010891" cy="531353"/>
            </a:xfrm>
            <a:prstGeom prst="rect">
              <a:avLst/>
            </a:prstGeom>
            <a:solidFill>
              <a:srgbClr val="49C4DB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CF6CD69-F5EF-4CA6-BBB3-137EAFC1FEEB}"/>
                </a:ext>
              </a:extLst>
            </p:cNvPr>
            <p:cNvSpPr/>
            <p:nvPr/>
          </p:nvSpPr>
          <p:spPr>
            <a:xfrm>
              <a:off x="5237018" y="8706624"/>
              <a:ext cx="4010891" cy="531353"/>
            </a:xfrm>
            <a:prstGeom prst="rect">
              <a:avLst/>
            </a:prstGeom>
            <a:solidFill>
              <a:srgbClr val="3DBEDB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492F229-FE2B-4925-B460-6ABEBB47F69D}"/>
                </a:ext>
              </a:extLst>
            </p:cNvPr>
            <p:cNvSpPr/>
            <p:nvPr/>
          </p:nvSpPr>
          <p:spPr>
            <a:xfrm>
              <a:off x="5237018" y="8096784"/>
              <a:ext cx="4010891" cy="531353"/>
            </a:xfrm>
            <a:prstGeom prst="rect">
              <a:avLst/>
            </a:prstGeom>
            <a:solidFill>
              <a:srgbClr val="31B9DB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CD98B11-4191-4FD4-A05F-339D5A14FF5E}"/>
                </a:ext>
              </a:extLst>
            </p:cNvPr>
            <p:cNvSpPr/>
            <p:nvPr/>
          </p:nvSpPr>
          <p:spPr>
            <a:xfrm>
              <a:off x="5237018" y="7486944"/>
              <a:ext cx="4010891" cy="531353"/>
            </a:xfrm>
            <a:prstGeom prst="rect">
              <a:avLst/>
            </a:prstGeom>
            <a:solidFill>
              <a:srgbClr val="24B3DA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578EA83-783B-41F4-A0B4-269F97454F0C}"/>
                </a:ext>
              </a:extLst>
            </p:cNvPr>
            <p:cNvSpPr/>
            <p:nvPr/>
          </p:nvSpPr>
          <p:spPr>
            <a:xfrm>
              <a:off x="5237018" y="6877104"/>
              <a:ext cx="4010891" cy="531353"/>
            </a:xfrm>
            <a:prstGeom prst="rect">
              <a:avLst/>
            </a:prstGeom>
            <a:solidFill>
              <a:srgbClr val="18AEDA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A1C64A5-3899-4387-A0D6-0FFFA362B737}"/>
                </a:ext>
              </a:extLst>
            </p:cNvPr>
            <p:cNvSpPr/>
            <p:nvPr/>
          </p:nvSpPr>
          <p:spPr>
            <a:xfrm>
              <a:off x="5237018" y="6267264"/>
              <a:ext cx="4010891" cy="531353"/>
            </a:xfrm>
            <a:prstGeom prst="rect">
              <a:avLst/>
            </a:prstGeom>
            <a:solidFill>
              <a:srgbClr val="0CA8DA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D9EF4D-F5D4-4B56-BF5A-4BB88106313F}"/>
                </a:ext>
              </a:extLst>
            </p:cNvPr>
            <p:cNvSpPr/>
            <p:nvPr/>
          </p:nvSpPr>
          <p:spPr>
            <a:xfrm>
              <a:off x="5237018" y="5657424"/>
              <a:ext cx="4010891" cy="531353"/>
            </a:xfrm>
            <a:prstGeom prst="rect">
              <a:avLst/>
            </a:prstGeom>
            <a:solidFill>
              <a:srgbClr val="00A3DA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283B049-D99D-4447-99BD-0F0E470D5957}"/>
              </a:ext>
            </a:extLst>
          </p:cNvPr>
          <p:cNvSpPr/>
          <p:nvPr/>
        </p:nvSpPr>
        <p:spPr>
          <a:xfrm>
            <a:off x="2618169" y="2523910"/>
            <a:ext cx="2005184" cy="265642"/>
          </a:xfrm>
          <a:prstGeom prst="rect">
            <a:avLst/>
          </a:prstGeom>
          <a:solidFill>
            <a:srgbClr val="272E3A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5FC469-0EA0-47B1-B888-D8D2FA607269}"/>
              </a:ext>
            </a:extLst>
          </p:cNvPr>
          <p:cNvSpPr/>
          <p:nvPr/>
        </p:nvSpPr>
        <p:spPr>
          <a:xfrm>
            <a:off x="4955819" y="3133671"/>
            <a:ext cx="2005184" cy="265642"/>
          </a:xfrm>
          <a:prstGeom prst="rect">
            <a:avLst/>
          </a:prstGeom>
          <a:solidFill>
            <a:srgbClr val="272E3A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E001BD2-03F8-40BF-A618-90C15BD8BFF1}"/>
              </a:ext>
            </a:extLst>
          </p:cNvPr>
          <p:cNvSpPr/>
          <p:nvPr/>
        </p:nvSpPr>
        <p:spPr>
          <a:xfrm>
            <a:off x="7293470" y="3743431"/>
            <a:ext cx="2005184" cy="265642"/>
          </a:xfrm>
          <a:prstGeom prst="rect">
            <a:avLst/>
          </a:prstGeom>
          <a:solidFill>
            <a:srgbClr val="272E3A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2C86C0B-0148-48E5-B71A-63372DD1CF3A}"/>
              </a:ext>
            </a:extLst>
          </p:cNvPr>
          <p:cNvSpPr txBox="1"/>
          <p:nvPr/>
        </p:nvSpPr>
        <p:spPr>
          <a:xfrm>
            <a:off x="4955819" y="2063626"/>
            <a:ext cx="2005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6CADC"/>
                </a:solidFill>
                <a:latin typeface="Open Sans Light"/>
              </a:rPr>
              <a:t>Histogram of oriented gradients(HOG)</a:t>
            </a:r>
            <a:endParaRPr lang="en-US" sz="1200" dirty="0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CECE3E-80CA-47C1-994E-B886EBA53DC7}"/>
              </a:ext>
            </a:extLst>
          </p:cNvPr>
          <p:cNvSpPr txBox="1"/>
          <p:nvPr/>
        </p:nvSpPr>
        <p:spPr>
          <a:xfrm>
            <a:off x="2618169" y="1474257"/>
            <a:ext cx="200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CA8DA"/>
                </a:solidFill>
                <a:latin typeface="Open Sans Light"/>
              </a:rPr>
              <a:t>Conventional Neural Network </a:t>
            </a:r>
            <a:endParaRPr lang="en-US" sz="1200" dirty="0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6D8A80E-E803-4A51-8D4C-B720F9BE0EB4}"/>
              </a:ext>
            </a:extLst>
          </p:cNvPr>
          <p:cNvSpPr txBox="1"/>
          <p:nvPr/>
        </p:nvSpPr>
        <p:spPr>
          <a:xfrm>
            <a:off x="7293470" y="2741206"/>
            <a:ext cx="200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4B3DA"/>
                </a:solidFill>
                <a:latin typeface="Open Sans Light"/>
              </a:rPr>
              <a:t>Viola-Jones</a:t>
            </a:r>
            <a:endParaRPr lang="en-US" sz="1200" dirty="0">
              <a:solidFill>
                <a:srgbClr val="272E3A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752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68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6666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68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6666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3" grpId="0"/>
      <p:bldP spid="114" grpId="0"/>
      <p:bldP spid="1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335FBB-0221-438A-825E-715DAA6E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747" y="1274323"/>
            <a:ext cx="6216505" cy="447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4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E086D7-70F0-439D-863D-BCD2809ED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7" b="4499"/>
          <a:stretch/>
        </p:blipFill>
        <p:spPr>
          <a:xfrm>
            <a:off x="3043237" y="1507787"/>
            <a:ext cx="6105525" cy="39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5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F7F1B0DD-0950-47F4-A857-4B3F2BB5862A}"/>
              </a:ext>
            </a:extLst>
          </p:cNvPr>
          <p:cNvSpPr/>
          <p:nvPr/>
        </p:nvSpPr>
        <p:spPr>
          <a:xfrm rot="16200000">
            <a:off x="3805131" y="-1691716"/>
            <a:ext cx="1473797" cy="6113907"/>
          </a:xfrm>
          <a:prstGeom prst="rect">
            <a:avLst/>
          </a:prstGeom>
          <a:solidFill>
            <a:srgbClr val="31B9DB">
              <a:lumMod val="20000"/>
              <a:lumOff val="80000"/>
            </a:srgbClr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E1CF1B-261D-4171-874A-77475CCCFAEB}"/>
              </a:ext>
            </a:extLst>
          </p:cNvPr>
          <p:cNvGrpSpPr/>
          <p:nvPr/>
        </p:nvGrpSpPr>
        <p:grpSpPr>
          <a:xfrm rot="16200000">
            <a:off x="533219" y="1063502"/>
            <a:ext cx="1620235" cy="604109"/>
            <a:chOff x="1490102" y="1804020"/>
            <a:chExt cx="2372494" cy="499328"/>
          </a:xfrm>
        </p:grpSpPr>
        <p:sp>
          <p:nvSpPr>
            <p:cNvPr id="52" name="Right Triangle 51">
              <a:extLst>
                <a:ext uri="{FF2B5EF4-FFF2-40B4-BE49-F238E27FC236}">
                  <a16:creationId xmlns:a16="http://schemas.microsoft.com/office/drawing/2014/main" id="{C46EB5A0-A274-428E-812B-76F63DB07CDE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31B9DB">
                <a:lumMod val="75000"/>
              </a:srgbClr>
            </a:solidFill>
            <a:ln w="1905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AB3AEF2-3DED-4E75-BBF7-421C75C309BF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31B9DB"/>
            </a:solidFill>
            <a:ln w="1905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4" name="Right Triangle 53">
              <a:extLst>
                <a:ext uri="{FF2B5EF4-FFF2-40B4-BE49-F238E27FC236}">
                  <a16:creationId xmlns:a16="http://schemas.microsoft.com/office/drawing/2014/main" id="{EED3DD6E-2C91-4D96-A0B8-19B65AC472FA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31B9DB">
                <a:lumMod val="75000"/>
              </a:srgbClr>
            </a:solidFill>
            <a:ln w="1905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CE727288-B2CD-4A6B-B194-FCD5FFF25266}"/>
              </a:ext>
            </a:extLst>
          </p:cNvPr>
          <p:cNvSpPr/>
          <p:nvPr/>
        </p:nvSpPr>
        <p:spPr>
          <a:xfrm>
            <a:off x="1578164" y="700914"/>
            <a:ext cx="29268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28554"/>
            <a:r>
              <a:rPr lang="en-US" sz="1600" dirty="0">
                <a:solidFill>
                  <a:srgbClr val="272E3A"/>
                </a:solidFill>
                <a:latin typeface="Open Sans Light"/>
              </a:rPr>
              <a:t>Google dataset search</a:t>
            </a:r>
          </a:p>
          <a:p>
            <a:pPr defTabSz="228554"/>
            <a:endParaRPr lang="en-US" sz="1600" dirty="0">
              <a:solidFill>
                <a:srgbClr val="272E3A"/>
              </a:solidFill>
              <a:latin typeface="Open Sans Light"/>
            </a:endParaRPr>
          </a:p>
          <a:p>
            <a:pPr defTabSz="228554"/>
            <a:r>
              <a:rPr lang="en-IN" sz="1600" dirty="0">
                <a:solidFill>
                  <a:srgbClr val="FFFFFF"/>
                </a:solidFill>
                <a:latin typeface="Open Sans Light"/>
                <a:hlinkClick r:id="rId2"/>
              </a:rPr>
              <a:t>https://datasetsearch.research.google.com/</a:t>
            </a:r>
            <a:endParaRPr lang="en-US" sz="1600" dirty="0">
              <a:solidFill>
                <a:srgbClr val="272E3A"/>
              </a:solidFill>
              <a:latin typeface="Open Sans Light"/>
            </a:endParaRPr>
          </a:p>
          <a:p>
            <a:pPr defTabSz="228554"/>
            <a:endParaRPr lang="en-US" sz="1600" dirty="0">
              <a:solidFill>
                <a:srgbClr val="272E3A"/>
              </a:solidFill>
              <a:latin typeface="Open Sans Light"/>
            </a:endParaRPr>
          </a:p>
          <a:p>
            <a:pPr defTabSz="228554"/>
            <a:endParaRPr lang="en-US" sz="1600" dirty="0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56" name="Freeform 31">
            <a:extLst>
              <a:ext uri="{FF2B5EF4-FFF2-40B4-BE49-F238E27FC236}">
                <a16:creationId xmlns:a16="http://schemas.microsoft.com/office/drawing/2014/main" id="{5F230C21-9860-4967-8F78-67822D886D41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1093266" y="628342"/>
            <a:ext cx="377282" cy="377282"/>
          </a:xfrm>
          <a:custGeom>
            <a:avLst/>
            <a:gdLst>
              <a:gd name="T0" fmla="*/ 110 w 147"/>
              <a:gd name="T1" fmla="*/ 70 h 147"/>
              <a:gd name="T2" fmla="*/ 77 w 147"/>
              <a:gd name="T3" fmla="*/ 70 h 147"/>
              <a:gd name="T4" fmla="*/ 77 w 147"/>
              <a:gd name="T5" fmla="*/ 36 h 147"/>
              <a:gd name="T6" fmla="*/ 73 w 147"/>
              <a:gd name="T7" fmla="*/ 33 h 147"/>
              <a:gd name="T8" fmla="*/ 70 w 147"/>
              <a:gd name="T9" fmla="*/ 36 h 147"/>
              <a:gd name="T10" fmla="*/ 70 w 147"/>
              <a:gd name="T11" fmla="*/ 70 h 147"/>
              <a:gd name="T12" fmla="*/ 37 w 147"/>
              <a:gd name="T13" fmla="*/ 70 h 147"/>
              <a:gd name="T14" fmla="*/ 33 w 147"/>
              <a:gd name="T15" fmla="*/ 73 h 147"/>
              <a:gd name="T16" fmla="*/ 37 w 147"/>
              <a:gd name="T17" fmla="*/ 77 h 147"/>
              <a:gd name="T18" fmla="*/ 70 w 147"/>
              <a:gd name="T19" fmla="*/ 77 h 147"/>
              <a:gd name="T20" fmla="*/ 70 w 147"/>
              <a:gd name="T21" fmla="*/ 110 h 147"/>
              <a:gd name="T22" fmla="*/ 73 w 147"/>
              <a:gd name="T23" fmla="*/ 113 h 147"/>
              <a:gd name="T24" fmla="*/ 77 w 147"/>
              <a:gd name="T25" fmla="*/ 110 h 147"/>
              <a:gd name="T26" fmla="*/ 77 w 147"/>
              <a:gd name="T27" fmla="*/ 77 h 147"/>
              <a:gd name="T28" fmla="*/ 110 w 147"/>
              <a:gd name="T29" fmla="*/ 77 h 147"/>
              <a:gd name="T30" fmla="*/ 114 w 147"/>
              <a:gd name="T31" fmla="*/ 73 h 147"/>
              <a:gd name="T32" fmla="*/ 110 w 147"/>
              <a:gd name="T33" fmla="*/ 70 h 147"/>
              <a:gd name="T34" fmla="*/ 73 w 147"/>
              <a:gd name="T35" fmla="*/ 0 h 147"/>
              <a:gd name="T36" fmla="*/ 0 w 147"/>
              <a:gd name="T37" fmla="*/ 73 h 147"/>
              <a:gd name="T38" fmla="*/ 73 w 147"/>
              <a:gd name="T39" fmla="*/ 147 h 147"/>
              <a:gd name="T40" fmla="*/ 147 w 147"/>
              <a:gd name="T41" fmla="*/ 73 h 147"/>
              <a:gd name="T42" fmla="*/ 73 w 147"/>
              <a:gd name="T43" fmla="*/ 0 h 147"/>
              <a:gd name="T44" fmla="*/ 73 w 147"/>
              <a:gd name="T45" fmla="*/ 140 h 147"/>
              <a:gd name="T46" fmla="*/ 6 w 147"/>
              <a:gd name="T47" fmla="*/ 73 h 147"/>
              <a:gd name="T48" fmla="*/ 73 w 147"/>
              <a:gd name="T49" fmla="*/ 6 h 147"/>
              <a:gd name="T50" fmla="*/ 140 w 147"/>
              <a:gd name="T51" fmla="*/ 73 h 147"/>
              <a:gd name="T52" fmla="*/ 73 w 147"/>
              <a:gd name="T53" fmla="*/ 14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7" h="147">
                <a:moveTo>
                  <a:pt x="110" y="70"/>
                </a:moveTo>
                <a:cubicBezTo>
                  <a:pt x="77" y="70"/>
                  <a:pt x="77" y="70"/>
                  <a:pt x="77" y="70"/>
                </a:cubicBezTo>
                <a:cubicBezTo>
                  <a:pt x="77" y="36"/>
                  <a:pt x="77" y="36"/>
                  <a:pt x="77" y="36"/>
                </a:cubicBezTo>
                <a:cubicBezTo>
                  <a:pt x="77" y="35"/>
                  <a:pt x="75" y="33"/>
                  <a:pt x="73" y="33"/>
                </a:cubicBezTo>
                <a:cubicBezTo>
                  <a:pt x="72" y="33"/>
                  <a:pt x="70" y="35"/>
                  <a:pt x="70" y="36"/>
                </a:cubicBezTo>
                <a:cubicBezTo>
                  <a:pt x="70" y="70"/>
                  <a:pt x="70" y="70"/>
                  <a:pt x="70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5" y="70"/>
                  <a:pt x="33" y="72"/>
                  <a:pt x="33" y="73"/>
                </a:cubicBezTo>
                <a:cubicBezTo>
                  <a:pt x="33" y="75"/>
                  <a:pt x="35" y="77"/>
                  <a:pt x="37" y="77"/>
                </a:cubicBezTo>
                <a:cubicBezTo>
                  <a:pt x="70" y="77"/>
                  <a:pt x="70" y="77"/>
                  <a:pt x="70" y="77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12"/>
                  <a:pt x="72" y="113"/>
                  <a:pt x="73" y="113"/>
                </a:cubicBezTo>
                <a:cubicBezTo>
                  <a:pt x="75" y="113"/>
                  <a:pt x="77" y="112"/>
                  <a:pt x="77" y="110"/>
                </a:cubicBezTo>
                <a:cubicBezTo>
                  <a:pt x="77" y="77"/>
                  <a:pt x="77" y="77"/>
                  <a:pt x="77" y="77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112" y="77"/>
                  <a:pt x="114" y="75"/>
                  <a:pt x="114" y="73"/>
                </a:cubicBezTo>
                <a:cubicBezTo>
                  <a:pt x="114" y="72"/>
                  <a:pt x="112" y="70"/>
                  <a:pt x="110" y="70"/>
                </a:cubicBezTo>
                <a:moveTo>
                  <a:pt x="73" y="0"/>
                </a:moveTo>
                <a:cubicBezTo>
                  <a:pt x="32" y="0"/>
                  <a:pt x="0" y="32"/>
                  <a:pt x="0" y="73"/>
                </a:cubicBezTo>
                <a:cubicBezTo>
                  <a:pt x="0" y="114"/>
                  <a:pt x="32" y="147"/>
                  <a:pt x="73" y="147"/>
                </a:cubicBezTo>
                <a:cubicBezTo>
                  <a:pt x="114" y="147"/>
                  <a:pt x="147" y="114"/>
                  <a:pt x="147" y="73"/>
                </a:cubicBezTo>
                <a:cubicBezTo>
                  <a:pt x="147" y="32"/>
                  <a:pt x="114" y="0"/>
                  <a:pt x="73" y="0"/>
                </a:cubicBezTo>
                <a:moveTo>
                  <a:pt x="73" y="140"/>
                </a:moveTo>
                <a:cubicBezTo>
                  <a:pt x="37" y="140"/>
                  <a:pt x="6" y="110"/>
                  <a:pt x="6" y="73"/>
                </a:cubicBezTo>
                <a:cubicBezTo>
                  <a:pt x="6" y="36"/>
                  <a:pt x="37" y="6"/>
                  <a:pt x="73" y="6"/>
                </a:cubicBezTo>
                <a:cubicBezTo>
                  <a:pt x="110" y="6"/>
                  <a:pt x="140" y="36"/>
                  <a:pt x="140" y="73"/>
                </a:cubicBezTo>
                <a:cubicBezTo>
                  <a:pt x="140" y="110"/>
                  <a:pt x="110" y="140"/>
                  <a:pt x="73" y="140"/>
                </a:cubicBezTo>
              </a:path>
            </a:pathLst>
          </a:custGeom>
          <a:solidFill>
            <a:srgbClr val="272E3A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EADF5B-3A02-465E-B110-89BE3C87E2BD}"/>
              </a:ext>
            </a:extLst>
          </p:cNvPr>
          <p:cNvSpPr/>
          <p:nvPr/>
        </p:nvSpPr>
        <p:spPr>
          <a:xfrm rot="16200000">
            <a:off x="3815641" y="157152"/>
            <a:ext cx="1473797" cy="6113907"/>
          </a:xfrm>
          <a:prstGeom prst="rect">
            <a:avLst/>
          </a:prstGeom>
          <a:solidFill>
            <a:srgbClr val="49C4DB">
              <a:lumMod val="20000"/>
              <a:lumOff val="80000"/>
            </a:srgbClr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CFE744B-1B75-47DA-997A-D2F8DBD5EB2E}"/>
              </a:ext>
            </a:extLst>
          </p:cNvPr>
          <p:cNvGrpSpPr/>
          <p:nvPr/>
        </p:nvGrpSpPr>
        <p:grpSpPr>
          <a:xfrm rot="16200000">
            <a:off x="533219" y="2912371"/>
            <a:ext cx="1620235" cy="604109"/>
            <a:chOff x="1490102" y="1804020"/>
            <a:chExt cx="2372494" cy="499328"/>
          </a:xfrm>
        </p:grpSpPr>
        <p:sp>
          <p:nvSpPr>
            <p:cNvPr id="59" name="Right Triangle 58">
              <a:extLst>
                <a:ext uri="{FF2B5EF4-FFF2-40B4-BE49-F238E27FC236}">
                  <a16:creationId xmlns:a16="http://schemas.microsoft.com/office/drawing/2014/main" id="{F214ECAE-F780-4AA8-A3CC-4A05F012AF60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49C4DB">
                <a:lumMod val="50000"/>
              </a:srgbClr>
            </a:solidFill>
            <a:ln w="1905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CB2DA9A-75CD-4A71-97B0-BD99C1190EA0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49C4DB"/>
            </a:solidFill>
            <a:ln w="1905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1" name="Right Triangle 60">
              <a:extLst>
                <a:ext uri="{FF2B5EF4-FFF2-40B4-BE49-F238E27FC236}">
                  <a16:creationId xmlns:a16="http://schemas.microsoft.com/office/drawing/2014/main" id="{35355E20-A3A0-400A-ADA0-6EFD89978DFD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49C4DB">
                <a:lumMod val="75000"/>
              </a:srgbClr>
            </a:solidFill>
            <a:ln w="1905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52E7E305-BF89-40B2-9DB9-10F16CFC0AAB}"/>
              </a:ext>
            </a:extLst>
          </p:cNvPr>
          <p:cNvSpPr/>
          <p:nvPr/>
        </p:nvSpPr>
        <p:spPr>
          <a:xfrm>
            <a:off x="1578164" y="2549783"/>
            <a:ext cx="29268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28554"/>
            <a:r>
              <a:rPr lang="en-US" sz="1600" dirty="0">
                <a:solidFill>
                  <a:srgbClr val="272E3A"/>
                </a:solidFill>
                <a:latin typeface="Open Sans Light"/>
              </a:rPr>
              <a:t>Kaggle</a:t>
            </a:r>
          </a:p>
          <a:p>
            <a:pPr defTabSz="228554"/>
            <a:endParaRPr lang="en-US" sz="1600" dirty="0">
              <a:solidFill>
                <a:srgbClr val="272E3A"/>
              </a:solidFill>
              <a:latin typeface="Open Sans Light"/>
            </a:endParaRPr>
          </a:p>
          <a:p>
            <a:pPr defTabSz="228554"/>
            <a:r>
              <a:rPr lang="en-IN" sz="1600" dirty="0">
                <a:solidFill>
                  <a:srgbClr val="FFFFFF"/>
                </a:solidFill>
                <a:latin typeface="Open Sans Light"/>
                <a:hlinkClick r:id="rId3"/>
              </a:rPr>
              <a:t>http://kaggle.com/</a:t>
            </a:r>
            <a:r>
              <a:rPr lang="en-US" sz="1600" dirty="0">
                <a:solidFill>
                  <a:srgbClr val="272E3A"/>
                </a:solidFill>
                <a:latin typeface="Open Sans Light"/>
              </a:rPr>
              <a:t> </a:t>
            </a:r>
          </a:p>
        </p:txBody>
      </p:sp>
      <p:sp>
        <p:nvSpPr>
          <p:cNvPr id="63" name="Freeform 31">
            <a:extLst>
              <a:ext uri="{FF2B5EF4-FFF2-40B4-BE49-F238E27FC236}">
                <a16:creationId xmlns:a16="http://schemas.microsoft.com/office/drawing/2014/main" id="{A11FA875-234D-411A-8D9B-1B207728FD46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1093266" y="2477211"/>
            <a:ext cx="377282" cy="377282"/>
          </a:xfrm>
          <a:custGeom>
            <a:avLst/>
            <a:gdLst>
              <a:gd name="T0" fmla="*/ 110 w 147"/>
              <a:gd name="T1" fmla="*/ 70 h 147"/>
              <a:gd name="T2" fmla="*/ 77 w 147"/>
              <a:gd name="T3" fmla="*/ 70 h 147"/>
              <a:gd name="T4" fmla="*/ 77 w 147"/>
              <a:gd name="T5" fmla="*/ 36 h 147"/>
              <a:gd name="T6" fmla="*/ 73 w 147"/>
              <a:gd name="T7" fmla="*/ 33 h 147"/>
              <a:gd name="T8" fmla="*/ 70 w 147"/>
              <a:gd name="T9" fmla="*/ 36 h 147"/>
              <a:gd name="T10" fmla="*/ 70 w 147"/>
              <a:gd name="T11" fmla="*/ 70 h 147"/>
              <a:gd name="T12" fmla="*/ 37 w 147"/>
              <a:gd name="T13" fmla="*/ 70 h 147"/>
              <a:gd name="T14" fmla="*/ 33 w 147"/>
              <a:gd name="T15" fmla="*/ 73 h 147"/>
              <a:gd name="T16" fmla="*/ 37 w 147"/>
              <a:gd name="T17" fmla="*/ 77 h 147"/>
              <a:gd name="T18" fmla="*/ 70 w 147"/>
              <a:gd name="T19" fmla="*/ 77 h 147"/>
              <a:gd name="T20" fmla="*/ 70 w 147"/>
              <a:gd name="T21" fmla="*/ 110 h 147"/>
              <a:gd name="T22" fmla="*/ 73 w 147"/>
              <a:gd name="T23" fmla="*/ 113 h 147"/>
              <a:gd name="T24" fmla="*/ 77 w 147"/>
              <a:gd name="T25" fmla="*/ 110 h 147"/>
              <a:gd name="T26" fmla="*/ 77 w 147"/>
              <a:gd name="T27" fmla="*/ 77 h 147"/>
              <a:gd name="T28" fmla="*/ 110 w 147"/>
              <a:gd name="T29" fmla="*/ 77 h 147"/>
              <a:gd name="T30" fmla="*/ 114 w 147"/>
              <a:gd name="T31" fmla="*/ 73 h 147"/>
              <a:gd name="T32" fmla="*/ 110 w 147"/>
              <a:gd name="T33" fmla="*/ 70 h 147"/>
              <a:gd name="T34" fmla="*/ 73 w 147"/>
              <a:gd name="T35" fmla="*/ 0 h 147"/>
              <a:gd name="T36" fmla="*/ 0 w 147"/>
              <a:gd name="T37" fmla="*/ 73 h 147"/>
              <a:gd name="T38" fmla="*/ 73 w 147"/>
              <a:gd name="T39" fmla="*/ 147 h 147"/>
              <a:gd name="T40" fmla="*/ 147 w 147"/>
              <a:gd name="T41" fmla="*/ 73 h 147"/>
              <a:gd name="T42" fmla="*/ 73 w 147"/>
              <a:gd name="T43" fmla="*/ 0 h 147"/>
              <a:gd name="T44" fmla="*/ 73 w 147"/>
              <a:gd name="T45" fmla="*/ 140 h 147"/>
              <a:gd name="T46" fmla="*/ 6 w 147"/>
              <a:gd name="T47" fmla="*/ 73 h 147"/>
              <a:gd name="T48" fmla="*/ 73 w 147"/>
              <a:gd name="T49" fmla="*/ 6 h 147"/>
              <a:gd name="T50" fmla="*/ 140 w 147"/>
              <a:gd name="T51" fmla="*/ 73 h 147"/>
              <a:gd name="T52" fmla="*/ 73 w 147"/>
              <a:gd name="T53" fmla="*/ 14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7" h="147">
                <a:moveTo>
                  <a:pt x="110" y="70"/>
                </a:moveTo>
                <a:cubicBezTo>
                  <a:pt x="77" y="70"/>
                  <a:pt x="77" y="70"/>
                  <a:pt x="77" y="70"/>
                </a:cubicBezTo>
                <a:cubicBezTo>
                  <a:pt x="77" y="36"/>
                  <a:pt x="77" y="36"/>
                  <a:pt x="77" y="36"/>
                </a:cubicBezTo>
                <a:cubicBezTo>
                  <a:pt x="77" y="35"/>
                  <a:pt x="75" y="33"/>
                  <a:pt x="73" y="33"/>
                </a:cubicBezTo>
                <a:cubicBezTo>
                  <a:pt x="72" y="33"/>
                  <a:pt x="70" y="35"/>
                  <a:pt x="70" y="36"/>
                </a:cubicBezTo>
                <a:cubicBezTo>
                  <a:pt x="70" y="70"/>
                  <a:pt x="70" y="70"/>
                  <a:pt x="70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5" y="70"/>
                  <a:pt x="33" y="72"/>
                  <a:pt x="33" y="73"/>
                </a:cubicBezTo>
                <a:cubicBezTo>
                  <a:pt x="33" y="75"/>
                  <a:pt x="35" y="77"/>
                  <a:pt x="37" y="77"/>
                </a:cubicBezTo>
                <a:cubicBezTo>
                  <a:pt x="70" y="77"/>
                  <a:pt x="70" y="77"/>
                  <a:pt x="70" y="77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12"/>
                  <a:pt x="72" y="113"/>
                  <a:pt x="73" y="113"/>
                </a:cubicBezTo>
                <a:cubicBezTo>
                  <a:pt x="75" y="113"/>
                  <a:pt x="77" y="112"/>
                  <a:pt x="77" y="110"/>
                </a:cubicBezTo>
                <a:cubicBezTo>
                  <a:pt x="77" y="77"/>
                  <a:pt x="77" y="77"/>
                  <a:pt x="77" y="77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112" y="77"/>
                  <a:pt x="114" y="75"/>
                  <a:pt x="114" y="73"/>
                </a:cubicBezTo>
                <a:cubicBezTo>
                  <a:pt x="114" y="72"/>
                  <a:pt x="112" y="70"/>
                  <a:pt x="110" y="70"/>
                </a:cubicBezTo>
                <a:moveTo>
                  <a:pt x="73" y="0"/>
                </a:moveTo>
                <a:cubicBezTo>
                  <a:pt x="32" y="0"/>
                  <a:pt x="0" y="32"/>
                  <a:pt x="0" y="73"/>
                </a:cubicBezTo>
                <a:cubicBezTo>
                  <a:pt x="0" y="114"/>
                  <a:pt x="32" y="147"/>
                  <a:pt x="73" y="147"/>
                </a:cubicBezTo>
                <a:cubicBezTo>
                  <a:pt x="114" y="147"/>
                  <a:pt x="147" y="114"/>
                  <a:pt x="147" y="73"/>
                </a:cubicBezTo>
                <a:cubicBezTo>
                  <a:pt x="147" y="32"/>
                  <a:pt x="114" y="0"/>
                  <a:pt x="73" y="0"/>
                </a:cubicBezTo>
                <a:moveTo>
                  <a:pt x="73" y="140"/>
                </a:moveTo>
                <a:cubicBezTo>
                  <a:pt x="37" y="140"/>
                  <a:pt x="6" y="110"/>
                  <a:pt x="6" y="73"/>
                </a:cubicBezTo>
                <a:cubicBezTo>
                  <a:pt x="6" y="36"/>
                  <a:pt x="37" y="6"/>
                  <a:pt x="73" y="6"/>
                </a:cubicBezTo>
                <a:cubicBezTo>
                  <a:pt x="110" y="6"/>
                  <a:pt x="140" y="36"/>
                  <a:pt x="140" y="73"/>
                </a:cubicBezTo>
                <a:cubicBezTo>
                  <a:pt x="140" y="110"/>
                  <a:pt x="110" y="140"/>
                  <a:pt x="73" y="140"/>
                </a:cubicBezTo>
              </a:path>
            </a:pathLst>
          </a:custGeom>
          <a:solidFill>
            <a:srgbClr val="272E3A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D6F4859-CC2A-4942-A64B-693FDF4E01C1}"/>
              </a:ext>
            </a:extLst>
          </p:cNvPr>
          <p:cNvSpPr/>
          <p:nvPr/>
        </p:nvSpPr>
        <p:spPr>
          <a:xfrm rot="16200000">
            <a:off x="3815641" y="2005385"/>
            <a:ext cx="1473797" cy="6113906"/>
          </a:xfrm>
          <a:prstGeom prst="rect">
            <a:avLst/>
          </a:prstGeom>
          <a:solidFill>
            <a:srgbClr val="31B9DB">
              <a:lumMod val="20000"/>
              <a:lumOff val="80000"/>
            </a:srgbClr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79FDFAE-9EB2-4C98-B95C-202C6CB4155F}"/>
              </a:ext>
            </a:extLst>
          </p:cNvPr>
          <p:cNvGrpSpPr/>
          <p:nvPr/>
        </p:nvGrpSpPr>
        <p:grpSpPr>
          <a:xfrm rot="16200000">
            <a:off x="533219" y="4760603"/>
            <a:ext cx="1620235" cy="604109"/>
            <a:chOff x="1490102" y="1804020"/>
            <a:chExt cx="2372494" cy="499328"/>
          </a:xfrm>
        </p:grpSpPr>
        <p:sp>
          <p:nvSpPr>
            <p:cNvPr id="66" name="Right Triangle 65">
              <a:extLst>
                <a:ext uri="{FF2B5EF4-FFF2-40B4-BE49-F238E27FC236}">
                  <a16:creationId xmlns:a16="http://schemas.microsoft.com/office/drawing/2014/main" id="{CDA13A22-A21D-4994-9B2C-AB9CABFBEA71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31B9DB">
                <a:lumMod val="75000"/>
              </a:srgbClr>
            </a:solidFill>
            <a:ln w="1905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DBF5789-1363-4D2A-A669-2DF1F0E0EB80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31B9DB"/>
            </a:solidFill>
            <a:ln w="1905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8" name="Right Triangle 67">
              <a:extLst>
                <a:ext uri="{FF2B5EF4-FFF2-40B4-BE49-F238E27FC236}">
                  <a16:creationId xmlns:a16="http://schemas.microsoft.com/office/drawing/2014/main" id="{62E5F85D-9090-423C-A4A3-C05CB5789292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31B9DB">
                <a:lumMod val="75000"/>
              </a:srgbClr>
            </a:solidFill>
            <a:ln w="1905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285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4C55F26-C7BF-4034-92A9-B3893CF3ED5D}"/>
              </a:ext>
            </a:extLst>
          </p:cNvPr>
          <p:cNvSpPr/>
          <p:nvPr/>
        </p:nvSpPr>
        <p:spPr>
          <a:xfrm>
            <a:off x="1578164" y="4398014"/>
            <a:ext cx="29268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28554"/>
            <a:r>
              <a:rPr lang="en-US" sz="1600" dirty="0">
                <a:solidFill>
                  <a:srgbClr val="272E3A"/>
                </a:solidFill>
                <a:latin typeface="Open Sans Light"/>
              </a:rPr>
              <a:t>Google images search</a:t>
            </a:r>
          </a:p>
          <a:p>
            <a:pPr defTabSz="228554"/>
            <a:endParaRPr lang="en-US" sz="1600" dirty="0">
              <a:solidFill>
                <a:srgbClr val="272E3A"/>
              </a:solidFill>
              <a:latin typeface="Open Sans Light"/>
            </a:endParaRPr>
          </a:p>
          <a:p>
            <a:pPr defTabSz="228554"/>
            <a:r>
              <a:rPr lang="en-IN" sz="1600" dirty="0">
                <a:solidFill>
                  <a:srgbClr val="FFFFFF"/>
                </a:solidFill>
                <a:latin typeface="Open Sans Light"/>
                <a:hlinkClick r:id="rId4"/>
              </a:rPr>
              <a:t>https://images.google.com/</a:t>
            </a:r>
            <a:endParaRPr lang="en-US" sz="1600" dirty="0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70" name="Freeform 31">
            <a:extLst>
              <a:ext uri="{FF2B5EF4-FFF2-40B4-BE49-F238E27FC236}">
                <a16:creationId xmlns:a16="http://schemas.microsoft.com/office/drawing/2014/main" id="{30C71E74-AA4F-455D-A1FA-7867B992F094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1093266" y="4325443"/>
            <a:ext cx="377282" cy="377282"/>
          </a:xfrm>
          <a:custGeom>
            <a:avLst/>
            <a:gdLst>
              <a:gd name="T0" fmla="*/ 110 w 147"/>
              <a:gd name="T1" fmla="*/ 70 h 147"/>
              <a:gd name="T2" fmla="*/ 77 w 147"/>
              <a:gd name="T3" fmla="*/ 70 h 147"/>
              <a:gd name="T4" fmla="*/ 77 w 147"/>
              <a:gd name="T5" fmla="*/ 36 h 147"/>
              <a:gd name="T6" fmla="*/ 73 w 147"/>
              <a:gd name="T7" fmla="*/ 33 h 147"/>
              <a:gd name="T8" fmla="*/ 70 w 147"/>
              <a:gd name="T9" fmla="*/ 36 h 147"/>
              <a:gd name="T10" fmla="*/ 70 w 147"/>
              <a:gd name="T11" fmla="*/ 70 h 147"/>
              <a:gd name="T12" fmla="*/ 37 w 147"/>
              <a:gd name="T13" fmla="*/ 70 h 147"/>
              <a:gd name="T14" fmla="*/ 33 w 147"/>
              <a:gd name="T15" fmla="*/ 73 h 147"/>
              <a:gd name="T16" fmla="*/ 37 w 147"/>
              <a:gd name="T17" fmla="*/ 77 h 147"/>
              <a:gd name="T18" fmla="*/ 70 w 147"/>
              <a:gd name="T19" fmla="*/ 77 h 147"/>
              <a:gd name="T20" fmla="*/ 70 w 147"/>
              <a:gd name="T21" fmla="*/ 110 h 147"/>
              <a:gd name="T22" fmla="*/ 73 w 147"/>
              <a:gd name="T23" fmla="*/ 113 h 147"/>
              <a:gd name="T24" fmla="*/ 77 w 147"/>
              <a:gd name="T25" fmla="*/ 110 h 147"/>
              <a:gd name="T26" fmla="*/ 77 w 147"/>
              <a:gd name="T27" fmla="*/ 77 h 147"/>
              <a:gd name="T28" fmla="*/ 110 w 147"/>
              <a:gd name="T29" fmla="*/ 77 h 147"/>
              <a:gd name="T30" fmla="*/ 114 w 147"/>
              <a:gd name="T31" fmla="*/ 73 h 147"/>
              <a:gd name="T32" fmla="*/ 110 w 147"/>
              <a:gd name="T33" fmla="*/ 70 h 147"/>
              <a:gd name="T34" fmla="*/ 73 w 147"/>
              <a:gd name="T35" fmla="*/ 0 h 147"/>
              <a:gd name="T36" fmla="*/ 0 w 147"/>
              <a:gd name="T37" fmla="*/ 73 h 147"/>
              <a:gd name="T38" fmla="*/ 73 w 147"/>
              <a:gd name="T39" fmla="*/ 147 h 147"/>
              <a:gd name="T40" fmla="*/ 147 w 147"/>
              <a:gd name="T41" fmla="*/ 73 h 147"/>
              <a:gd name="T42" fmla="*/ 73 w 147"/>
              <a:gd name="T43" fmla="*/ 0 h 147"/>
              <a:gd name="T44" fmla="*/ 73 w 147"/>
              <a:gd name="T45" fmla="*/ 140 h 147"/>
              <a:gd name="T46" fmla="*/ 6 w 147"/>
              <a:gd name="T47" fmla="*/ 73 h 147"/>
              <a:gd name="T48" fmla="*/ 73 w 147"/>
              <a:gd name="T49" fmla="*/ 6 h 147"/>
              <a:gd name="T50" fmla="*/ 140 w 147"/>
              <a:gd name="T51" fmla="*/ 73 h 147"/>
              <a:gd name="T52" fmla="*/ 73 w 147"/>
              <a:gd name="T53" fmla="*/ 14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7" h="147">
                <a:moveTo>
                  <a:pt x="110" y="70"/>
                </a:moveTo>
                <a:cubicBezTo>
                  <a:pt x="77" y="70"/>
                  <a:pt x="77" y="70"/>
                  <a:pt x="77" y="70"/>
                </a:cubicBezTo>
                <a:cubicBezTo>
                  <a:pt x="77" y="36"/>
                  <a:pt x="77" y="36"/>
                  <a:pt x="77" y="36"/>
                </a:cubicBezTo>
                <a:cubicBezTo>
                  <a:pt x="77" y="35"/>
                  <a:pt x="75" y="33"/>
                  <a:pt x="73" y="33"/>
                </a:cubicBezTo>
                <a:cubicBezTo>
                  <a:pt x="72" y="33"/>
                  <a:pt x="70" y="35"/>
                  <a:pt x="70" y="36"/>
                </a:cubicBezTo>
                <a:cubicBezTo>
                  <a:pt x="70" y="70"/>
                  <a:pt x="70" y="70"/>
                  <a:pt x="70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5" y="70"/>
                  <a:pt x="33" y="72"/>
                  <a:pt x="33" y="73"/>
                </a:cubicBezTo>
                <a:cubicBezTo>
                  <a:pt x="33" y="75"/>
                  <a:pt x="35" y="77"/>
                  <a:pt x="37" y="77"/>
                </a:cubicBezTo>
                <a:cubicBezTo>
                  <a:pt x="70" y="77"/>
                  <a:pt x="70" y="77"/>
                  <a:pt x="70" y="77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12"/>
                  <a:pt x="72" y="113"/>
                  <a:pt x="73" y="113"/>
                </a:cubicBezTo>
                <a:cubicBezTo>
                  <a:pt x="75" y="113"/>
                  <a:pt x="77" y="112"/>
                  <a:pt x="77" y="110"/>
                </a:cubicBezTo>
                <a:cubicBezTo>
                  <a:pt x="77" y="77"/>
                  <a:pt x="77" y="77"/>
                  <a:pt x="77" y="77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112" y="77"/>
                  <a:pt x="114" y="75"/>
                  <a:pt x="114" y="73"/>
                </a:cubicBezTo>
                <a:cubicBezTo>
                  <a:pt x="114" y="72"/>
                  <a:pt x="112" y="70"/>
                  <a:pt x="110" y="70"/>
                </a:cubicBezTo>
                <a:moveTo>
                  <a:pt x="73" y="0"/>
                </a:moveTo>
                <a:cubicBezTo>
                  <a:pt x="32" y="0"/>
                  <a:pt x="0" y="32"/>
                  <a:pt x="0" y="73"/>
                </a:cubicBezTo>
                <a:cubicBezTo>
                  <a:pt x="0" y="114"/>
                  <a:pt x="32" y="147"/>
                  <a:pt x="73" y="147"/>
                </a:cubicBezTo>
                <a:cubicBezTo>
                  <a:pt x="114" y="147"/>
                  <a:pt x="147" y="114"/>
                  <a:pt x="147" y="73"/>
                </a:cubicBezTo>
                <a:cubicBezTo>
                  <a:pt x="147" y="32"/>
                  <a:pt x="114" y="0"/>
                  <a:pt x="73" y="0"/>
                </a:cubicBezTo>
                <a:moveTo>
                  <a:pt x="73" y="140"/>
                </a:moveTo>
                <a:cubicBezTo>
                  <a:pt x="37" y="140"/>
                  <a:pt x="6" y="110"/>
                  <a:pt x="6" y="73"/>
                </a:cubicBezTo>
                <a:cubicBezTo>
                  <a:pt x="6" y="36"/>
                  <a:pt x="37" y="6"/>
                  <a:pt x="73" y="6"/>
                </a:cubicBezTo>
                <a:cubicBezTo>
                  <a:pt x="110" y="6"/>
                  <a:pt x="140" y="36"/>
                  <a:pt x="140" y="73"/>
                </a:cubicBezTo>
                <a:cubicBezTo>
                  <a:pt x="140" y="110"/>
                  <a:pt x="110" y="140"/>
                  <a:pt x="73" y="140"/>
                </a:cubicBezTo>
              </a:path>
            </a:pathLst>
          </a:custGeom>
          <a:solidFill>
            <a:srgbClr val="272E3A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293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E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6A4EBA-2174-4011-9ABF-B079724E6745}"/>
              </a:ext>
            </a:extLst>
          </p:cNvPr>
          <p:cNvSpPr/>
          <p:nvPr/>
        </p:nvSpPr>
        <p:spPr>
          <a:xfrm>
            <a:off x="1577439" y="3429000"/>
            <a:ext cx="2101920" cy="207890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</p:spPr>
        <p:txBody>
          <a:bodyPr wrap="square" lIns="91428" tIns="91428" rIns="91428" bIns="91428" anchor="ctr">
            <a:noAutofit/>
          </a:bodyPr>
          <a:lstStyle/>
          <a:p>
            <a:pPr algn="ctr">
              <a:lnSpc>
                <a:spcPct val="89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17131A0588</a:t>
            </a:r>
          </a:p>
          <a:p>
            <a:pPr algn="ctr">
              <a:lnSpc>
                <a:spcPct val="89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CSE 2</a:t>
            </a:r>
          </a:p>
          <a:p>
            <a:pPr algn="ctr">
              <a:lnSpc>
                <a:spcPct val="89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en-US" sz="1600" baseline="30000" dirty="0">
                <a:solidFill>
                  <a:schemeClr val="bg1">
                    <a:lumMod val="95000"/>
                  </a:schemeClr>
                </a:solidFill>
              </a:rPr>
              <a:t>rd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YEAR</a:t>
            </a:r>
          </a:p>
          <a:p>
            <a:pPr>
              <a:lnSpc>
                <a:spcPct val="89000"/>
              </a:lnSpc>
            </a:pP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9F74F-582E-49CC-891A-F6602520107C}"/>
              </a:ext>
            </a:extLst>
          </p:cNvPr>
          <p:cNvSpPr/>
          <p:nvPr/>
        </p:nvSpPr>
        <p:spPr>
          <a:xfrm>
            <a:off x="3886294" y="3498841"/>
            <a:ext cx="2101920" cy="200906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</p:spPr>
        <p:txBody>
          <a:bodyPr wrap="square" lIns="91428" tIns="91428" rIns="91428" bIns="91428" anchor="ctr">
            <a:noAutofit/>
          </a:bodyPr>
          <a:lstStyle/>
          <a:p>
            <a:pPr algn="ctr">
              <a:lnSpc>
                <a:spcPct val="89000"/>
              </a:lnSpc>
            </a:pPr>
            <a:r>
              <a:rPr lang="en-US" sz="1600" dirty="0">
                <a:solidFill>
                  <a:schemeClr val="bg1"/>
                </a:solidFill>
              </a:rPr>
              <a:t>17131A0589</a:t>
            </a:r>
          </a:p>
          <a:p>
            <a:pPr algn="ctr">
              <a:lnSpc>
                <a:spcPct val="89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CSE 2</a:t>
            </a:r>
          </a:p>
          <a:p>
            <a:pPr algn="ctr">
              <a:lnSpc>
                <a:spcPct val="89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en-US" sz="1600" baseline="30000" dirty="0">
                <a:solidFill>
                  <a:schemeClr val="bg1">
                    <a:lumMod val="95000"/>
                  </a:schemeClr>
                </a:solidFill>
              </a:rPr>
              <a:t>rd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YEAR</a:t>
            </a:r>
          </a:p>
          <a:p>
            <a:pPr>
              <a:lnSpc>
                <a:spcPct val="89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922B7F-8182-4881-92F6-D0B81A0F355D}"/>
              </a:ext>
            </a:extLst>
          </p:cNvPr>
          <p:cNvSpPr/>
          <p:nvPr/>
        </p:nvSpPr>
        <p:spPr>
          <a:xfrm>
            <a:off x="6195149" y="3498841"/>
            <a:ext cx="2101920" cy="200906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</p:spPr>
        <p:txBody>
          <a:bodyPr wrap="square" lIns="91428" tIns="91428" rIns="91428" bIns="91428" anchor="ctr">
            <a:noAutofit/>
          </a:bodyPr>
          <a:lstStyle/>
          <a:p>
            <a:pPr algn="ctr">
              <a:lnSpc>
                <a:spcPct val="89000"/>
              </a:lnSpc>
            </a:pPr>
            <a:r>
              <a:rPr lang="en-US" sz="1600" dirty="0">
                <a:solidFill>
                  <a:schemeClr val="bg1"/>
                </a:solidFill>
              </a:rPr>
              <a:t>17131A0590</a:t>
            </a:r>
          </a:p>
          <a:p>
            <a:pPr algn="ctr">
              <a:lnSpc>
                <a:spcPct val="89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CSE 2</a:t>
            </a:r>
          </a:p>
          <a:p>
            <a:pPr algn="ctr">
              <a:lnSpc>
                <a:spcPct val="89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en-US" sz="1600" baseline="30000" dirty="0">
                <a:solidFill>
                  <a:schemeClr val="bg1">
                    <a:lumMod val="95000"/>
                  </a:schemeClr>
                </a:solidFill>
              </a:rPr>
              <a:t>rd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YEAR</a:t>
            </a:r>
          </a:p>
          <a:p>
            <a:pPr>
              <a:lnSpc>
                <a:spcPct val="89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9C286-4EBB-4933-8263-C90DE2EA5CD9}"/>
              </a:ext>
            </a:extLst>
          </p:cNvPr>
          <p:cNvSpPr/>
          <p:nvPr/>
        </p:nvSpPr>
        <p:spPr>
          <a:xfrm>
            <a:off x="8504005" y="3498841"/>
            <a:ext cx="2101920" cy="200906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</p:spPr>
        <p:txBody>
          <a:bodyPr wrap="square" lIns="91428" tIns="91428" rIns="91428" bIns="91428" anchor="ctr">
            <a:noAutofit/>
          </a:bodyPr>
          <a:lstStyle/>
          <a:p>
            <a:pPr algn="ctr">
              <a:lnSpc>
                <a:spcPct val="89000"/>
              </a:lnSpc>
            </a:pPr>
            <a:r>
              <a:rPr lang="en-US" sz="1600" dirty="0">
                <a:solidFill>
                  <a:schemeClr val="bg1"/>
                </a:solidFill>
              </a:rPr>
              <a:t>17131A0591</a:t>
            </a:r>
          </a:p>
          <a:p>
            <a:pPr algn="ctr">
              <a:lnSpc>
                <a:spcPct val="89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CSE 2</a:t>
            </a:r>
          </a:p>
          <a:p>
            <a:pPr algn="ctr">
              <a:lnSpc>
                <a:spcPct val="89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en-US" sz="1600" baseline="30000" dirty="0">
                <a:solidFill>
                  <a:schemeClr val="bg1">
                    <a:lumMod val="95000"/>
                  </a:schemeClr>
                </a:solidFill>
              </a:rPr>
              <a:t>rd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YEAR</a:t>
            </a:r>
          </a:p>
          <a:p>
            <a:pPr>
              <a:lnSpc>
                <a:spcPct val="89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3EEFCD-21DF-41A8-B475-C778610724B9}"/>
              </a:ext>
            </a:extLst>
          </p:cNvPr>
          <p:cNvSpPr/>
          <p:nvPr/>
        </p:nvSpPr>
        <p:spPr>
          <a:xfrm>
            <a:off x="5105570" y="1848033"/>
            <a:ext cx="1980860" cy="49709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4097" tIns="24097" rIns="24097" bIns="24097" numCol="1" spcCol="1270" anchor="ctr" anchorCtr="0">
            <a:noAutofit/>
          </a:bodyPr>
          <a:lstStyle/>
          <a:p>
            <a:pPr algn="ctr" defTabSz="4740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bg1"/>
                </a:solidFill>
              </a:rPr>
              <a:t>P MALLESWARI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65C9C7-4EF7-4945-AE0B-EFD805F67C72}"/>
              </a:ext>
            </a:extLst>
          </p:cNvPr>
          <p:cNvSpPr/>
          <p:nvPr/>
        </p:nvSpPr>
        <p:spPr>
          <a:xfrm>
            <a:off x="1577438" y="3241577"/>
            <a:ext cx="2101920" cy="4970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4097" tIns="24097" rIns="24097" bIns="24097" numCol="1" spcCol="1270" anchor="ctr" anchorCtr="0">
            <a:noAutofit/>
          </a:bodyPr>
          <a:lstStyle/>
          <a:p>
            <a:pPr algn="ctr" defTabSz="4740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rgbClr val="FFFFFF"/>
                </a:solidFill>
              </a:rPr>
              <a:t>CH KAMAL PREETAM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1537E7-4B1B-4E59-B45A-B0D892613284}"/>
              </a:ext>
            </a:extLst>
          </p:cNvPr>
          <p:cNvSpPr/>
          <p:nvPr/>
        </p:nvSpPr>
        <p:spPr>
          <a:xfrm>
            <a:off x="3889173" y="3241577"/>
            <a:ext cx="2101920" cy="49709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4097" tIns="24097" rIns="24097" bIns="24097" numCol="1" spcCol="1270" anchor="ctr" anchorCtr="0">
            <a:noAutofit/>
          </a:bodyPr>
          <a:lstStyle/>
          <a:p>
            <a:pPr algn="ctr" defTabSz="4740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rgbClr val="FFFFFF"/>
                </a:solidFill>
              </a:rPr>
              <a:t>K SAI PRASANNA KUMAR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8FBC14-6754-4D69-A81C-2832AB11FAFB}"/>
              </a:ext>
            </a:extLst>
          </p:cNvPr>
          <p:cNvSpPr/>
          <p:nvPr/>
        </p:nvSpPr>
        <p:spPr>
          <a:xfrm>
            <a:off x="6200907" y="3241577"/>
            <a:ext cx="2101920" cy="49709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4097" tIns="24097" rIns="24097" bIns="24097" numCol="1" spcCol="1270" anchor="ctr" anchorCtr="0">
            <a:noAutofit/>
          </a:bodyPr>
          <a:lstStyle/>
          <a:p>
            <a:pPr algn="ctr" defTabSz="4740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rgbClr val="FFFFFF"/>
                </a:solidFill>
              </a:rPr>
              <a:t>K SATYA KEERTHI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72D386-F752-4F46-A6F7-048DC4223BD3}"/>
              </a:ext>
            </a:extLst>
          </p:cNvPr>
          <p:cNvSpPr/>
          <p:nvPr/>
        </p:nvSpPr>
        <p:spPr>
          <a:xfrm>
            <a:off x="8512642" y="3241577"/>
            <a:ext cx="2101920" cy="49709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4097" tIns="24097" rIns="24097" bIns="24097" numCol="1" spcCol="1270" anchor="ctr" anchorCtr="0">
            <a:noAutofit/>
          </a:bodyPr>
          <a:lstStyle/>
          <a:p>
            <a:pPr algn="ctr" defTabSz="4740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K VIJAYA</a:t>
            </a:r>
          </a:p>
        </p:txBody>
      </p:sp>
      <p:cxnSp>
        <p:nvCxnSpPr>
          <p:cNvPr id="11" name="Elbow Connector 14">
            <a:extLst>
              <a:ext uri="{FF2B5EF4-FFF2-40B4-BE49-F238E27FC236}">
                <a16:creationId xmlns:a16="http://schemas.microsoft.com/office/drawing/2014/main" id="{69AA7F74-54AD-4249-8BA2-2B413CAAFB6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913978" y="1059554"/>
            <a:ext cx="896444" cy="3467602"/>
          </a:xfrm>
          <a:prstGeom prst="bentConnector3">
            <a:avLst>
              <a:gd name="adj1" fmla="val 50000"/>
            </a:avLst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5">
            <a:extLst>
              <a:ext uri="{FF2B5EF4-FFF2-40B4-BE49-F238E27FC236}">
                <a16:creationId xmlns:a16="http://schemas.microsoft.com/office/drawing/2014/main" id="{586E5CDF-5DC8-4E7D-8CD4-08CEF15ACD31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7381579" y="1059553"/>
            <a:ext cx="896444" cy="3467602"/>
          </a:xfrm>
          <a:prstGeom prst="bentConnector3">
            <a:avLst>
              <a:gd name="adj1" fmla="val 50000"/>
            </a:avLst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8">
            <a:extLst>
              <a:ext uri="{FF2B5EF4-FFF2-40B4-BE49-F238E27FC236}">
                <a16:creationId xmlns:a16="http://schemas.microsoft.com/office/drawing/2014/main" id="{671FDE8E-5FFF-499D-9C56-81E8583F6C81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6225712" y="2215421"/>
            <a:ext cx="896444" cy="1155867"/>
          </a:xfrm>
          <a:prstGeom prst="bentConnector3">
            <a:avLst>
              <a:gd name="adj1" fmla="val 50000"/>
            </a:avLst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21">
            <a:extLst>
              <a:ext uri="{FF2B5EF4-FFF2-40B4-BE49-F238E27FC236}">
                <a16:creationId xmlns:a16="http://schemas.microsoft.com/office/drawing/2014/main" id="{45A96C86-3F13-4C63-989E-B81EBEE2A15A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5069845" y="2215421"/>
            <a:ext cx="896444" cy="1155867"/>
          </a:xfrm>
          <a:prstGeom prst="bentConnector3">
            <a:avLst>
              <a:gd name="adj1" fmla="val 50000"/>
            </a:avLst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5AA559C8-C942-40BA-85A2-753F59C37109}"/>
              </a:ext>
            </a:extLst>
          </p:cNvPr>
          <p:cNvSpPr txBox="1">
            <a:spLocks/>
          </p:cNvSpPr>
          <p:nvPr/>
        </p:nvSpPr>
        <p:spPr>
          <a:xfrm>
            <a:off x="2644710" y="656141"/>
            <a:ext cx="6902580" cy="6866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99" dirty="0">
                <a:solidFill>
                  <a:schemeClr val="bg2"/>
                </a:solidFill>
              </a:rPr>
              <a:t>OUR TEAM</a:t>
            </a:r>
          </a:p>
        </p:txBody>
      </p:sp>
    </p:spTree>
    <p:extLst>
      <p:ext uri="{BB962C8B-B14F-4D97-AF65-F5344CB8AC3E}">
        <p14:creationId xmlns:p14="http://schemas.microsoft.com/office/powerpoint/2010/main" val="131722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1973D7-D8B4-460E-8FA9-F8C7DF922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4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CD4B63-1B4D-443B-A813-BF93C91978FD}"/>
              </a:ext>
            </a:extLst>
          </p:cNvPr>
          <p:cNvSpPr txBox="1"/>
          <p:nvPr/>
        </p:nvSpPr>
        <p:spPr>
          <a:xfrm>
            <a:off x="2740768" y="2967335"/>
            <a:ext cx="671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hlinkClick r:id="rId2"/>
              </a:rPr>
              <a:t>https://preetamkamal.github.io/Covid19-Tracker/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6975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5A982A-8DE2-4D38-B34E-E12945B17FB0}"/>
              </a:ext>
            </a:extLst>
          </p:cNvPr>
          <p:cNvSpPr/>
          <p:nvPr/>
        </p:nvSpPr>
        <p:spPr>
          <a:xfrm>
            <a:off x="0" y="447"/>
            <a:ext cx="12192000" cy="6857107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6D211-686B-42CE-A261-DE654A2DAD1C}"/>
              </a:ext>
            </a:extLst>
          </p:cNvPr>
          <p:cNvSpPr txBox="1"/>
          <p:nvPr/>
        </p:nvSpPr>
        <p:spPr>
          <a:xfrm>
            <a:off x="2469848" y="1230703"/>
            <a:ext cx="7252306" cy="4669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9744" dirty="0">
                <a:solidFill>
                  <a:schemeClr val="bg1">
                    <a:alpha val="24000"/>
                  </a:schemeClr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C-19</a:t>
            </a:r>
          </a:p>
        </p:txBody>
      </p:sp>
      <p:sp useBgFill="1">
        <p:nvSpPr>
          <p:cNvPr id="11" name="Parallelogram 10">
            <a:extLst>
              <a:ext uri="{FF2B5EF4-FFF2-40B4-BE49-F238E27FC236}">
                <a16:creationId xmlns:a16="http://schemas.microsoft.com/office/drawing/2014/main" id="{202CBD69-3AC2-4853-9DFA-8665DAE1369F}"/>
              </a:ext>
            </a:extLst>
          </p:cNvPr>
          <p:cNvSpPr/>
          <p:nvPr/>
        </p:nvSpPr>
        <p:spPr>
          <a:xfrm flipH="1" flipV="1">
            <a:off x="3411070" y="447"/>
            <a:ext cx="4883588" cy="6857107"/>
          </a:xfrm>
          <a:prstGeom prst="parallelogram">
            <a:avLst>
              <a:gd name="adj" fmla="val 80861"/>
            </a:avLst>
          </a:prstGeom>
          <a:ln>
            <a:noFill/>
          </a:ln>
          <a:effectLst>
            <a:outerShdw blurRad="6223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869E52-249F-4814-89ED-905A40549A1E}"/>
              </a:ext>
            </a:extLst>
          </p:cNvPr>
          <p:cNvSpPr txBox="1"/>
          <p:nvPr/>
        </p:nvSpPr>
        <p:spPr>
          <a:xfrm>
            <a:off x="5663255" y="2788370"/>
            <a:ext cx="86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COVID-19</a:t>
            </a:r>
          </a:p>
        </p:txBody>
      </p:sp>
      <p:sp useBgFill="1">
        <p:nvSpPr>
          <p:cNvPr id="12" name="Parallelogram 11">
            <a:extLst>
              <a:ext uri="{FF2B5EF4-FFF2-40B4-BE49-F238E27FC236}">
                <a16:creationId xmlns:a16="http://schemas.microsoft.com/office/drawing/2014/main" id="{71664DD3-8009-4679-8181-22C0DE436E02}"/>
              </a:ext>
            </a:extLst>
          </p:cNvPr>
          <p:cNvSpPr/>
          <p:nvPr/>
        </p:nvSpPr>
        <p:spPr>
          <a:xfrm flipH="1" flipV="1">
            <a:off x="2556033" y="447"/>
            <a:ext cx="4883588" cy="6857107"/>
          </a:xfrm>
          <a:prstGeom prst="parallelogram">
            <a:avLst>
              <a:gd name="adj" fmla="val 60189"/>
            </a:avLst>
          </a:prstGeom>
          <a:ln>
            <a:noFill/>
          </a:ln>
          <a:effectLst>
            <a:outerShdw blurRad="6223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4AD5D9-D8D4-4EC9-BB1C-AF1F54808FC1}"/>
              </a:ext>
            </a:extLst>
          </p:cNvPr>
          <p:cNvSpPr txBox="1"/>
          <p:nvPr/>
        </p:nvSpPr>
        <p:spPr>
          <a:xfrm>
            <a:off x="2897662" y="2900803"/>
            <a:ext cx="6765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FACE MASK DECTION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40A6DC-EC92-4931-9B95-F481E52373A2}"/>
              </a:ext>
            </a:extLst>
          </p:cNvPr>
          <p:cNvSpPr txBox="1"/>
          <p:nvPr/>
        </p:nvSpPr>
        <p:spPr>
          <a:xfrm>
            <a:off x="5200980" y="3705778"/>
            <a:ext cx="179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USING DEEP LEARNING</a:t>
            </a:r>
          </a:p>
        </p:txBody>
      </p:sp>
      <p:sp useBgFill="1">
        <p:nvSpPr>
          <p:cNvPr id="6" name="Parallelogram 5">
            <a:extLst>
              <a:ext uri="{FF2B5EF4-FFF2-40B4-BE49-F238E27FC236}">
                <a16:creationId xmlns:a16="http://schemas.microsoft.com/office/drawing/2014/main" id="{A910AFDC-A278-4340-9870-BBED17BC3AE1}"/>
              </a:ext>
            </a:extLst>
          </p:cNvPr>
          <p:cNvSpPr/>
          <p:nvPr/>
        </p:nvSpPr>
        <p:spPr>
          <a:xfrm>
            <a:off x="5116081" y="447"/>
            <a:ext cx="4883588" cy="6857107"/>
          </a:xfrm>
          <a:prstGeom prst="parallelogram">
            <a:avLst>
              <a:gd name="adj" fmla="val 80861"/>
            </a:avLst>
          </a:prstGeom>
          <a:ln>
            <a:noFill/>
          </a:ln>
          <a:effectLst>
            <a:outerShdw blurRad="609600" dist="2286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 useBgFill="1">
        <p:nvSpPr>
          <p:cNvPr id="8" name="Parallelogram 7">
            <a:extLst>
              <a:ext uri="{FF2B5EF4-FFF2-40B4-BE49-F238E27FC236}">
                <a16:creationId xmlns:a16="http://schemas.microsoft.com/office/drawing/2014/main" id="{629A5D45-D40D-4F28-ACC2-15D4749828ED}"/>
              </a:ext>
            </a:extLst>
          </p:cNvPr>
          <p:cNvSpPr/>
          <p:nvPr/>
        </p:nvSpPr>
        <p:spPr>
          <a:xfrm>
            <a:off x="6149968" y="447"/>
            <a:ext cx="4883588" cy="6857107"/>
          </a:xfrm>
          <a:prstGeom prst="parallelogram">
            <a:avLst>
              <a:gd name="adj" fmla="val 47318"/>
            </a:avLst>
          </a:prstGeom>
          <a:ln>
            <a:noFill/>
          </a:ln>
          <a:effectLst>
            <a:outerShdw blurRad="609600" dist="2286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 useBgFill="1">
        <p:nvSpPr>
          <p:cNvPr id="9" name="Parallelogram 8">
            <a:extLst>
              <a:ext uri="{FF2B5EF4-FFF2-40B4-BE49-F238E27FC236}">
                <a16:creationId xmlns:a16="http://schemas.microsoft.com/office/drawing/2014/main" id="{5C21B72A-2527-4DCD-A852-F20C36CF9C02}"/>
              </a:ext>
            </a:extLst>
          </p:cNvPr>
          <p:cNvSpPr/>
          <p:nvPr/>
        </p:nvSpPr>
        <p:spPr>
          <a:xfrm>
            <a:off x="7136213" y="447"/>
            <a:ext cx="4883588" cy="6857107"/>
          </a:xfrm>
          <a:prstGeom prst="parallelogram">
            <a:avLst>
              <a:gd name="adj" fmla="val 28987"/>
            </a:avLst>
          </a:prstGeom>
          <a:ln>
            <a:noFill/>
          </a:ln>
          <a:effectLst>
            <a:outerShdw blurRad="609600" dist="2286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 useBgFill="1">
        <p:nvSpPr>
          <p:cNvPr id="13" name="Parallelogram 12">
            <a:extLst>
              <a:ext uri="{FF2B5EF4-FFF2-40B4-BE49-F238E27FC236}">
                <a16:creationId xmlns:a16="http://schemas.microsoft.com/office/drawing/2014/main" id="{3B701868-F1B9-45D4-9F25-56D87BF335C3}"/>
              </a:ext>
            </a:extLst>
          </p:cNvPr>
          <p:cNvSpPr/>
          <p:nvPr/>
        </p:nvSpPr>
        <p:spPr bwMode="white">
          <a:xfrm flipH="1" flipV="1">
            <a:off x="-211670" y="-56696"/>
            <a:ext cx="6064534" cy="6952345"/>
          </a:xfrm>
          <a:custGeom>
            <a:avLst/>
            <a:gdLst>
              <a:gd name="connsiteX0" fmla="*/ 0 w 9768447"/>
              <a:gd name="connsiteY0" fmla="*/ 13716000 h 13716000"/>
              <a:gd name="connsiteX1" fmla="*/ 2831580 w 9768447"/>
              <a:gd name="connsiteY1" fmla="*/ 0 h 13716000"/>
              <a:gd name="connsiteX2" fmla="*/ 9768447 w 9768447"/>
              <a:gd name="connsiteY2" fmla="*/ 0 h 13716000"/>
              <a:gd name="connsiteX3" fmla="*/ 6936867 w 9768447"/>
              <a:gd name="connsiteY3" fmla="*/ 13716000 h 13716000"/>
              <a:gd name="connsiteX4" fmla="*/ 0 w 9768447"/>
              <a:gd name="connsiteY4" fmla="*/ 13716000 h 13716000"/>
              <a:gd name="connsiteX0" fmla="*/ 0 w 12042267"/>
              <a:gd name="connsiteY0" fmla="*/ 13716000 h 13830300"/>
              <a:gd name="connsiteX1" fmla="*/ 2831580 w 12042267"/>
              <a:gd name="connsiteY1" fmla="*/ 0 h 13830300"/>
              <a:gd name="connsiteX2" fmla="*/ 9768447 w 12042267"/>
              <a:gd name="connsiteY2" fmla="*/ 0 h 13830300"/>
              <a:gd name="connsiteX3" fmla="*/ 12042267 w 12042267"/>
              <a:gd name="connsiteY3" fmla="*/ 13830300 h 13830300"/>
              <a:gd name="connsiteX4" fmla="*/ 0 w 12042267"/>
              <a:gd name="connsiteY4" fmla="*/ 13716000 h 13830300"/>
              <a:gd name="connsiteX0" fmla="*/ 0 w 12130647"/>
              <a:gd name="connsiteY0" fmla="*/ 13792200 h 13906500"/>
              <a:gd name="connsiteX1" fmla="*/ 2831580 w 12130647"/>
              <a:gd name="connsiteY1" fmla="*/ 76200 h 13906500"/>
              <a:gd name="connsiteX2" fmla="*/ 12130647 w 12130647"/>
              <a:gd name="connsiteY2" fmla="*/ 0 h 13906500"/>
              <a:gd name="connsiteX3" fmla="*/ 12042267 w 12130647"/>
              <a:gd name="connsiteY3" fmla="*/ 13906500 h 13906500"/>
              <a:gd name="connsiteX4" fmla="*/ 0 w 12130647"/>
              <a:gd name="connsiteY4" fmla="*/ 13792200 h 139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0647" h="13906500">
                <a:moveTo>
                  <a:pt x="0" y="13792200"/>
                </a:moveTo>
                <a:lnTo>
                  <a:pt x="2831580" y="76200"/>
                </a:lnTo>
                <a:lnTo>
                  <a:pt x="12130647" y="0"/>
                </a:lnTo>
                <a:lnTo>
                  <a:pt x="12042267" y="13906500"/>
                </a:lnTo>
                <a:lnTo>
                  <a:pt x="0" y="13792200"/>
                </a:lnTo>
                <a:close/>
              </a:path>
            </a:pathLst>
          </a:custGeom>
          <a:ln>
            <a:noFill/>
          </a:ln>
          <a:effectLst>
            <a:outerShdw blurRad="6223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1384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40000" decel="6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495E-6 0 L 0.25004 0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40000" decel="6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7000" fill="hold"/>
                                        <p:tgtEl>
                                          <p:spTgt spid="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accel="40000" decel="6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51452E-7 0 L 0.25003 0 " pathEditMode="relative" rAng="0" ptsTypes="AA">
                                      <p:cBhvr>
                                        <p:cTn id="10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ccel="40000" decel="6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7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3" presetClass="path" presetSubtype="0" repeatCount="indefinite" accel="40000" decel="6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779E-6 0 L 0.25003 0 " pathEditMode="relative" rAng="0" ptsTypes="AA">
                                      <p:cBhvr>
                                        <p:cTn id="14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40000" decel="6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7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40000" decel="6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46244E-8 -1.11111E-6 L -0.22914 -1.11111E-6 " pathEditMode="relative" rAng="0" ptsTypes="AA">
                                      <p:cBhvr>
                                        <p:cTn id="18" dur="7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ccel="40000" decel="6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7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indefinite" accel="40000" decel="6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3588E-6 0 L -0.22914 0 " pathEditMode="relative" rAng="0" ptsTypes="AA">
                                      <p:cBhvr>
                                        <p:cTn id="22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indefinite" accel="40000" decel="6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7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3" presetClass="path" presetSubtype="0" repeatCount="indefinite" accel="40000" decel="6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703E-6 0 L -0.22914 0 " pathEditMode="relative" rAng="0" ptsTypes="AA">
                                      <p:cBhvr>
                                        <p:cTn id="26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repeatCount="indefinite" accel="40000" decel="6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7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repeatCount="indefinite" accel="40000" decel="6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7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1" grpId="0" animBg="1"/>
      <p:bldP spid="11" grpId="1" animBg="1"/>
      <p:bldP spid="18" grpId="0"/>
      <p:bldP spid="12" grpId="0" animBg="1"/>
      <p:bldP spid="12" grpId="1" animBg="1"/>
      <p:bldP spid="17" grpId="0"/>
      <p:bldP spid="19" grpId="0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E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/>
          <p:cNvSpPr txBox="1"/>
          <p:nvPr/>
        </p:nvSpPr>
        <p:spPr>
          <a:xfrm>
            <a:off x="7628532" y="2421338"/>
            <a:ext cx="3451272" cy="3169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r"/>
            <a:r>
              <a:rPr lang="en-US" sz="3999" dirty="0">
                <a:solidFill>
                  <a:schemeClr val="bg1"/>
                </a:solidFill>
              </a:rPr>
              <a:t>MASK IS MOST IMPORTANT TO PREVENT COVID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581718" y="2303846"/>
            <a:ext cx="1863063" cy="188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Face Mask Detection System uses existing IP cameras and CCTV 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Cameras combined with Computer Vision to detect people without masks.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3E08E-053B-40A2-9569-188372DFC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61" y="2421338"/>
            <a:ext cx="3062591" cy="237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5127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A01F27-A7DC-4F66-93FF-B564D8AD9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" t="37453" r="17964" b="23084"/>
          <a:stretch/>
        </p:blipFill>
        <p:spPr>
          <a:xfrm>
            <a:off x="1545995" y="2128101"/>
            <a:ext cx="9756743" cy="2601798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77401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A408F2F-971C-4A47-91A3-2994FAEAC28C}"/>
              </a:ext>
            </a:extLst>
          </p:cNvPr>
          <p:cNvSpPr/>
          <p:nvPr/>
        </p:nvSpPr>
        <p:spPr>
          <a:xfrm>
            <a:off x="3120890" y="4516105"/>
            <a:ext cx="974420" cy="265642"/>
          </a:xfrm>
          <a:prstGeom prst="rect">
            <a:avLst/>
          </a:prstGeom>
          <a:gradFill flip="none" rotWithShape="1">
            <a:gsLst>
              <a:gs pos="0">
                <a:srgbClr val="3DBEDB"/>
              </a:gs>
              <a:gs pos="100000">
                <a:srgbClr val="3DBEDB">
                  <a:lumMod val="75000"/>
                </a:srgbClr>
              </a:gs>
            </a:gsLst>
            <a:lin ang="0" scaled="1"/>
            <a:tileRect/>
          </a:gra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843265-0A2C-4862-A9CC-242750798FF6}"/>
              </a:ext>
            </a:extLst>
          </p:cNvPr>
          <p:cNvSpPr/>
          <p:nvPr/>
        </p:nvSpPr>
        <p:spPr>
          <a:xfrm>
            <a:off x="0" y="5510386"/>
            <a:ext cx="3122980" cy="265642"/>
          </a:xfrm>
          <a:prstGeom prst="rect">
            <a:avLst/>
          </a:prstGeom>
          <a:gradFill flip="none" rotWithShape="1">
            <a:gsLst>
              <a:gs pos="0">
                <a:srgbClr val="56CADC"/>
              </a:gs>
              <a:gs pos="100000">
                <a:srgbClr val="56CADC">
                  <a:lumMod val="75000"/>
                </a:srgbClr>
              </a:gs>
            </a:gsLst>
            <a:lin ang="0" scaled="1"/>
            <a:tileRect/>
          </a:gra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7B65EB-DC3B-4185-9FA9-FE4F5B817E60}"/>
              </a:ext>
            </a:extLst>
          </p:cNvPr>
          <p:cNvSpPr/>
          <p:nvPr/>
        </p:nvSpPr>
        <p:spPr>
          <a:xfrm>
            <a:off x="2486399" y="4504954"/>
            <a:ext cx="1271073" cy="1271073"/>
          </a:xfrm>
          <a:prstGeom prst="ellipse">
            <a:avLst/>
          </a:prstGeom>
          <a:solidFill>
            <a:srgbClr val="56CADC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31F16CE-9FEC-4CBA-9A49-7A05CADE5A1D}"/>
              </a:ext>
            </a:extLst>
          </p:cNvPr>
          <p:cNvSpPr/>
          <p:nvPr/>
        </p:nvSpPr>
        <p:spPr>
          <a:xfrm>
            <a:off x="2763192" y="4781747"/>
            <a:ext cx="717488" cy="717488"/>
          </a:xfrm>
          <a:prstGeom prst="ellipse">
            <a:avLst/>
          </a:prstGeom>
          <a:solidFill>
            <a:srgbClr val="FFFFFF"/>
          </a:solidFill>
          <a:ln w="19050" cap="rnd" cmpd="sng" algn="ctr">
            <a:noFill/>
            <a:prstDash val="solid"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dt-art-01" panose="02000509000000000000" pitchFamily="49" charset="0"/>
                <a:ea typeface="+mn-ea"/>
                <a:cs typeface="+mn-cs"/>
              </a:rPr>
              <a:t>Locate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E392C3-A6CD-4173-9E39-70130DFE406B}"/>
              </a:ext>
            </a:extLst>
          </p:cNvPr>
          <p:cNvSpPr/>
          <p:nvPr/>
        </p:nvSpPr>
        <p:spPr>
          <a:xfrm>
            <a:off x="4115171" y="3532975"/>
            <a:ext cx="974420" cy="265642"/>
          </a:xfrm>
          <a:prstGeom prst="rect">
            <a:avLst/>
          </a:prstGeom>
          <a:gradFill flip="none" rotWithShape="1">
            <a:gsLst>
              <a:gs pos="0">
                <a:srgbClr val="24B3DA"/>
              </a:gs>
              <a:gs pos="100000">
                <a:srgbClr val="24B3DA">
                  <a:lumMod val="75000"/>
                </a:srgbClr>
              </a:gs>
            </a:gsLst>
            <a:lin ang="0" scaled="1"/>
            <a:tileRect/>
          </a:gra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7CE09F-1B01-4142-A316-284997D9C84B}"/>
              </a:ext>
            </a:extLst>
          </p:cNvPr>
          <p:cNvSpPr/>
          <p:nvPr/>
        </p:nvSpPr>
        <p:spPr>
          <a:xfrm>
            <a:off x="3480679" y="3521824"/>
            <a:ext cx="1271073" cy="1271073"/>
          </a:xfrm>
          <a:prstGeom prst="ellipse">
            <a:avLst/>
          </a:prstGeom>
          <a:solidFill>
            <a:srgbClr val="3DBEDB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DC27A-10C2-4CDA-AB9F-819311003EBA}"/>
              </a:ext>
            </a:extLst>
          </p:cNvPr>
          <p:cNvSpPr/>
          <p:nvPr/>
        </p:nvSpPr>
        <p:spPr>
          <a:xfrm>
            <a:off x="3757472" y="3798617"/>
            <a:ext cx="717488" cy="717488"/>
          </a:xfrm>
          <a:prstGeom prst="ellipse">
            <a:avLst/>
          </a:prstGeom>
          <a:solidFill>
            <a:srgbClr val="FFFFFF"/>
          </a:solidFill>
          <a:ln w="19050" cap="rnd" cmpd="sng" algn="ctr">
            <a:noFill/>
            <a:prstDash val="solid"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dt-art-01" panose="02000509000000000000" pitchFamily="49" charset="0"/>
                <a:ea typeface="+mn-ea"/>
                <a:cs typeface="+mn-cs"/>
              </a:rPr>
              <a:t>Identify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F223CB-9D28-4E9E-A77B-656649769848}"/>
              </a:ext>
            </a:extLst>
          </p:cNvPr>
          <p:cNvSpPr/>
          <p:nvPr/>
        </p:nvSpPr>
        <p:spPr>
          <a:xfrm>
            <a:off x="5109452" y="2538695"/>
            <a:ext cx="974420" cy="265642"/>
          </a:xfrm>
          <a:prstGeom prst="rect">
            <a:avLst/>
          </a:prstGeom>
          <a:gradFill flip="none" rotWithShape="1">
            <a:gsLst>
              <a:gs pos="0">
                <a:srgbClr val="0CA8DA"/>
              </a:gs>
              <a:gs pos="100000">
                <a:srgbClr val="0CA8DA">
                  <a:lumMod val="50000"/>
                </a:srgbClr>
              </a:gs>
            </a:gsLst>
            <a:lin ang="0" scaled="1"/>
            <a:tileRect/>
          </a:gra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AD172B-9274-404D-B0E0-26A6CDA660A6}"/>
              </a:ext>
            </a:extLst>
          </p:cNvPr>
          <p:cNvSpPr/>
          <p:nvPr/>
        </p:nvSpPr>
        <p:spPr>
          <a:xfrm>
            <a:off x="4360224" y="2498222"/>
            <a:ext cx="1385810" cy="1300395"/>
          </a:xfrm>
          <a:prstGeom prst="ellipse">
            <a:avLst/>
          </a:prstGeom>
          <a:solidFill>
            <a:srgbClr val="24B3DA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82E804-15FB-42B9-896D-B7CD837A9F3A}"/>
              </a:ext>
            </a:extLst>
          </p:cNvPr>
          <p:cNvSpPr/>
          <p:nvPr/>
        </p:nvSpPr>
        <p:spPr>
          <a:xfrm>
            <a:off x="4686987" y="2787785"/>
            <a:ext cx="782254" cy="734040"/>
          </a:xfrm>
          <a:prstGeom prst="ellipse">
            <a:avLst/>
          </a:prstGeom>
          <a:solidFill>
            <a:srgbClr val="FFFFFF"/>
          </a:solidFill>
          <a:ln w="19050" cap="rnd" cmpd="sng" algn="ctr">
            <a:noFill/>
            <a:prstDash val="solid"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dt-art-01" panose="02000509000000000000" pitchFamily="49" charset="0"/>
                <a:ea typeface="+mn-ea"/>
                <a:cs typeface="+mn-cs"/>
              </a:rPr>
              <a:t>Measure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BF6E3D-8F45-4058-B5C7-DEF7626FDB21}"/>
              </a:ext>
            </a:extLst>
          </p:cNvPr>
          <p:cNvSpPr/>
          <p:nvPr/>
        </p:nvSpPr>
        <p:spPr>
          <a:xfrm>
            <a:off x="6099923" y="1550763"/>
            <a:ext cx="6092077" cy="265642"/>
          </a:xfrm>
          <a:prstGeom prst="rect">
            <a:avLst/>
          </a:prstGeom>
          <a:solidFill>
            <a:srgbClr val="272E3A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D6232-43F7-4788-AD2F-8E1B7C86FA02}"/>
              </a:ext>
            </a:extLst>
          </p:cNvPr>
          <p:cNvSpPr/>
          <p:nvPr/>
        </p:nvSpPr>
        <p:spPr>
          <a:xfrm>
            <a:off x="5465431" y="1539612"/>
            <a:ext cx="1271073" cy="1271073"/>
          </a:xfrm>
          <a:prstGeom prst="ellipse">
            <a:avLst/>
          </a:prstGeom>
          <a:solidFill>
            <a:srgbClr val="0CA8DA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4189F08-1DF6-46FA-9DD6-BFB7595BDD71}"/>
              </a:ext>
            </a:extLst>
          </p:cNvPr>
          <p:cNvSpPr/>
          <p:nvPr/>
        </p:nvSpPr>
        <p:spPr>
          <a:xfrm>
            <a:off x="5757462" y="1816405"/>
            <a:ext cx="717488" cy="717488"/>
          </a:xfrm>
          <a:prstGeom prst="ellipse">
            <a:avLst/>
          </a:prstGeom>
          <a:solidFill>
            <a:srgbClr val="FFFFFF"/>
          </a:solidFill>
          <a:ln w="19050" cap="rnd" cmpd="sng" algn="ctr">
            <a:noFill/>
            <a:prstDash val="solid"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272E3A"/>
                </a:solidFill>
                <a:latin typeface="dt-art-01" panose="02000509000000000000" pitchFamily="49" charset="0"/>
              </a:rPr>
              <a:t>Detect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010017-B28F-429D-A98E-F88B801CDB01}"/>
              </a:ext>
            </a:extLst>
          </p:cNvPr>
          <p:cNvSpPr txBox="1"/>
          <p:nvPr/>
        </p:nvSpPr>
        <p:spPr>
          <a:xfrm>
            <a:off x="6589312" y="3106209"/>
            <a:ext cx="2695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dirty="0">
                <a:solidFill>
                  <a:srgbClr val="0CA8DA"/>
                </a:solidFill>
                <a:latin typeface="Open Sans Light"/>
              </a:rPr>
              <a:t>Measure faces and create faceprint </a:t>
            </a:r>
          </a:p>
          <a:p>
            <a:pPr defTabSz="228554"/>
            <a:r>
              <a:rPr lang="en-US" sz="1200" dirty="0">
                <a:solidFill>
                  <a:srgbClr val="272E3A"/>
                </a:solidFill>
                <a:latin typeface="Open Sans Light"/>
              </a:rPr>
              <a:t>Create faceprint for images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B2AE9-4972-41CE-940B-4B9FDF2BAFA3}"/>
              </a:ext>
            </a:extLst>
          </p:cNvPr>
          <p:cNvSpPr txBox="1"/>
          <p:nvPr/>
        </p:nvSpPr>
        <p:spPr>
          <a:xfrm>
            <a:off x="5614091" y="4100490"/>
            <a:ext cx="2695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dirty="0">
                <a:solidFill>
                  <a:srgbClr val="0CA8DA"/>
                </a:solidFill>
                <a:latin typeface="Open Sans Light"/>
              </a:rPr>
              <a:t>Identify Facial Features</a:t>
            </a:r>
          </a:p>
          <a:p>
            <a:pPr defTabSz="228554"/>
            <a:r>
              <a:rPr lang="en-US" sz="1200" dirty="0">
                <a:solidFill>
                  <a:srgbClr val="272E3A"/>
                </a:solidFill>
                <a:latin typeface="Open Sans Light"/>
              </a:rPr>
              <a:t>Identifying facial features is done using openCV and dlib in python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0C3261-DB02-413F-8399-F14555940B8E}"/>
              </a:ext>
            </a:extLst>
          </p:cNvPr>
          <p:cNvSpPr txBox="1"/>
          <p:nvPr/>
        </p:nvSpPr>
        <p:spPr>
          <a:xfrm>
            <a:off x="4638871" y="5083620"/>
            <a:ext cx="2695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dirty="0">
                <a:solidFill>
                  <a:srgbClr val="3DBEDB"/>
                </a:solidFill>
                <a:latin typeface="Open Sans Light"/>
              </a:rPr>
              <a:t>Locate and Extract Faces</a:t>
            </a:r>
          </a:p>
          <a:p>
            <a:pPr defTabSz="228554"/>
            <a:r>
              <a:rPr lang="en-US" sz="1200" dirty="0">
                <a:solidFill>
                  <a:srgbClr val="272E3A"/>
                </a:solidFill>
                <a:latin typeface="Open Sans Light"/>
              </a:rPr>
              <a:t>Extracting faces using openCV face detection Neural Networks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905828-43E5-4D7C-B82E-D3324F0C6357}"/>
              </a:ext>
            </a:extLst>
          </p:cNvPr>
          <p:cNvSpPr txBox="1"/>
          <p:nvPr/>
        </p:nvSpPr>
        <p:spPr>
          <a:xfrm>
            <a:off x="7235186" y="2118278"/>
            <a:ext cx="2695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dirty="0">
                <a:solidFill>
                  <a:srgbClr val="3DBEDB"/>
                </a:solidFill>
                <a:latin typeface="Open Sans Light"/>
              </a:rPr>
              <a:t>Detect Face mask presence </a:t>
            </a:r>
          </a:p>
          <a:p>
            <a:pPr defTabSz="228554"/>
            <a:r>
              <a:rPr lang="en-US" sz="1200" dirty="0">
                <a:solidFill>
                  <a:srgbClr val="272E3A"/>
                </a:solidFill>
                <a:latin typeface="Open Sans Light"/>
              </a:rPr>
              <a:t>Detect presence of face mask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2B603B9-73C3-4940-8088-49F86649EF0F}"/>
              </a:ext>
            </a:extLst>
          </p:cNvPr>
          <p:cNvSpPr txBox="1">
            <a:spLocks/>
          </p:cNvSpPr>
          <p:nvPr/>
        </p:nvSpPr>
        <p:spPr>
          <a:xfrm>
            <a:off x="713714" y="713325"/>
            <a:ext cx="2766965" cy="19581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109"/>
            <a:r>
              <a:rPr lang="en-US" sz="3199" dirty="0">
                <a:solidFill>
                  <a:srgbClr val="272E3A">
                    <a:lumMod val="90000"/>
                    <a:lumOff val="10000"/>
                  </a:srgbClr>
                </a:solidFill>
                <a:latin typeface="Open Sans Light"/>
              </a:rPr>
              <a:t>Face Mask Recognition Pipeline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E02360-C71E-4D15-A70B-8A1AF7B7F2AA}"/>
              </a:ext>
            </a:extLst>
          </p:cNvPr>
          <p:cNvSpPr txBox="1"/>
          <p:nvPr/>
        </p:nvSpPr>
        <p:spPr>
          <a:xfrm>
            <a:off x="1786380" y="4863528"/>
            <a:ext cx="639919" cy="600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554"/>
            <a:r>
              <a:rPr lang="en-US" sz="3299" dirty="0">
                <a:solidFill>
                  <a:srgbClr val="272E3A"/>
                </a:solidFill>
                <a:latin typeface="Open Sans Light"/>
              </a:rPr>
              <a:t>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33A3EB-7768-4273-9767-BA352C9D73E7}"/>
              </a:ext>
            </a:extLst>
          </p:cNvPr>
          <p:cNvSpPr txBox="1"/>
          <p:nvPr/>
        </p:nvSpPr>
        <p:spPr>
          <a:xfrm>
            <a:off x="2696251" y="3880398"/>
            <a:ext cx="639919" cy="600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554"/>
            <a:r>
              <a:rPr lang="en-US" sz="3299" dirty="0">
                <a:solidFill>
                  <a:srgbClr val="272E3A"/>
                </a:solidFill>
                <a:latin typeface="Open Sans Light"/>
              </a:rPr>
              <a:t>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4FE0C3-A674-4706-AD86-7CF9D398269E}"/>
              </a:ext>
            </a:extLst>
          </p:cNvPr>
          <p:cNvSpPr txBox="1"/>
          <p:nvPr/>
        </p:nvSpPr>
        <p:spPr>
          <a:xfrm>
            <a:off x="3720304" y="2885947"/>
            <a:ext cx="639919" cy="600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554"/>
            <a:r>
              <a:rPr lang="en-US" sz="3299" dirty="0">
                <a:solidFill>
                  <a:srgbClr val="272E3A"/>
                </a:solidFill>
                <a:latin typeface="Open Sans Light"/>
              </a:rPr>
              <a:t>03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9A07E4-73DF-44F0-964D-A9DD947AE00D}"/>
              </a:ext>
            </a:extLst>
          </p:cNvPr>
          <p:cNvSpPr txBox="1"/>
          <p:nvPr/>
        </p:nvSpPr>
        <p:spPr>
          <a:xfrm>
            <a:off x="4701862" y="1898186"/>
            <a:ext cx="639919" cy="600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554"/>
            <a:r>
              <a:rPr lang="en-US" sz="3299" dirty="0">
                <a:solidFill>
                  <a:srgbClr val="272E3A"/>
                </a:solidFill>
                <a:latin typeface="Open Sans Light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70324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8182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11" dur="11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12" dur="11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8182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15" dur="11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16" dur="11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68182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29" dur="11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30" dur="11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68182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33" dur="11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34" dur="11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68182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47" dur="11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48" dur="11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68182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51" dur="11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52" dur="11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68182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65" dur="11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66" dur="11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 p14:presetBounceEnd="68182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69" dur="11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70" dur="11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/>
          <p:bldP spid="38" grpId="0"/>
          <p:bldP spid="39" grpId="0"/>
          <p:bldP spid="40" grpId="0"/>
          <p:bldP spid="42" grpId="0"/>
          <p:bldP spid="43" grpId="0"/>
          <p:bldP spid="44" grpId="0"/>
          <p:bldP spid="4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1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1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1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1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1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1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1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1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1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1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1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1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11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11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11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11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/>
          <p:bldP spid="38" grpId="0"/>
          <p:bldP spid="39" grpId="0"/>
          <p:bldP spid="40" grpId="0"/>
          <p:bldP spid="42" grpId="0"/>
          <p:bldP spid="43" grpId="0"/>
          <p:bldP spid="44" grpId="0"/>
          <p:bldP spid="45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3DDAF-1E25-4B90-9706-D3BCF6C31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6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319</Words>
  <Application>Microsoft Office PowerPoint</Application>
  <PresentationFormat>Widescreen</PresentationFormat>
  <Paragraphs>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dt-art-01</vt:lpstr>
      <vt:lpstr>Open Sans Bold</vt:lpstr>
      <vt:lpstr>Open Sans Extrabold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Hangouts call chey vinapadatale? </dc:title>
  <dc:creator>sai prasanna kumar</dc:creator>
  <cp:lastModifiedBy>sai prasanna kumar</cp:lastModifiedBy>
  <cp:revision>48</cp:revision>
  <dcterms:created xsi:type="dcterms:W3CDTF">2020-06-13T07:46:08Z</dcterms:created>
  <dcterms:modified xsi:type="dcterms:W3CDTF">2020-06-15T06:41:58Z</dcterms:modified>
</cp:coreProperties>
</file>