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notesMasterIdLst>
    <p:notesMasterId r:id="rId49"/>
  </p:notesMasterIdLst>
  <p:handoutMasterIdLst>
    <p:handoutMasterId r:id="rId50"/>
  </p:handoutMasterIdLst>
  <p:sldIdLst>
    <p:sldId id="257" r:id="rId2"/>
    <p:sldId id="258" r:id="rId3"/>
    <p:sldId id="260" r:id="rId4"/>
    <p:sldId id="291" r:id="rId5"/>
    <p:sldId id="293" r:id="rId6"/>
    <p:sldId id="294" r:id="rId7"/>
    <p:sldId id="296" r:id="rId8"/>
    <p:sldId id="298" r:id="rId9"/>
    <p:sldId id="300" r:id="rId10"/>
    <p:sldId id="299" r:id="rId11"/>
    <p:sldId id="301" r:id="rId12"/>
    <p:sldId id="302" r:id="rId13"/>
    <p:sldId id="303" r:id="rId14"/>
    <p:sldId id="304" r:id="rId15"/>
    <p:sldId id="341" r:id="rId16"/>
    <p:sldId id="342" r:id="rId17"/>
    <p:sldId id="309" r:id="rId18"/>
    <p:sldId id="343" r:id="rId19"/>
    <p:sldId id="328" r:id="rId20"/>
    <p:sldId id="349" r:id="rId21"/>
    <p:sldId id="338" r:id="rId22"/>
    <p:sldId id="337" r:id="rId23"/>
    <p:sldId id="336" r:id="rId24"/>
    <p:sldId id="339" r:id="rId25"/>
    <p:sldId id="367" r:id="rId26"/>
    <p:sldId id="366" r:id="rId27"/>
    <p:sldId id="365" r:id="rId28"/>
    <p:sldId id="364" r:id="rId29"/>
    <p:sldId id="314" r:id="rId30"/>
    <p:sldId id="355" r:id="rId31"/>
    <p:sldId id="357" r:id="rId32"/>
    <p:sldId id="359" r:id="rId33"/>
    <p:sldId id="361" r:id="rId34"/>
    <p:sldId id="362" r:id="rId35"/>
    <p:sldId id="319" r:id="rId36"/>
    <p:sldId id="344" r:id="rId37"/>
    <p:sldId id="347" r:id="rId38"/>
    <p:sldId id="346" r:id="rId39"/>
    <p:sldId id="345" r:id="rId40"/>
    <p:sldId id="297" r:id="rId41"/>
    <p:sldId id="363" r:id="rId42"/>
    <p:sldId id="262" r:id="rId43"/>
    <p:sldId id="352" r:id="rId44"/>
    <p:sldId id="353" r:id="rId45"/>
    <p:sldId id="354" r:id="rId46"/>
    <p:sldId id="271" r:id="rId47"/>
    <p:sldId id="350" r:id="rId48"/>
  </p:sldIdLst>
  <p:sldSz cx="12192000" cy="6858000"/>
  <p:notesSz cx="6858000" cy="9144000"/>
  <p:defaultTextStyle>
    <a:defPPr rtl="0">
      <a:defRPr lang="hu-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0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660"/>
  </p:normalViewPr>
  <p:slideViewPr>
    <p:cSldViewPr snapToGrid="0">
      <p:cViewPr varScale="1">
        <p:scale>
          <a:sx n="81" d="100"/>
          <a:sy n="81" d="100"/>
        </p:scale>
        <p:origin x="90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08D400CA-3EEB-4E71-AA18-AED0E91FD86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4EE38791-92CC-43B8-83DF-4710F19763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05325-9CEB-4414-A403-B5647171A7FA}" type="datetime1">
              <a:rPr lang="hu-HU" smtClean="0"/>
              <a:t>2023. 05. 17.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63E69B6-8A4F-42B1-B31C-EA229C2A7B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8EFD860-5E20-4BE3-AC7E-A3DCCC51B3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AA703-EF0B-4E83-ABDA-E335BCD37D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6503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61744-3C2B-41CE-9A87-ECA4D4A53A63}" type="datetime1">
              <a:rPr lang="hu-HU" smtClean="0"/>
              <a:pPr/>
              <a:t>2023. 05. 17.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A19D9-00A4-45A0-99AC-C0AD8C7D714A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9705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890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05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26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46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59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917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191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6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855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602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48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51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774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6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5/17/2023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087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csubak.edu/~msarr/visualizations/RedBlack.html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6C2E332-F46B-A70F-FF21-B19DB58F4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5261" y="1796257"/>
            <a:ext cx="10572000" cy="2189254"/>
          </a:xfrm>
          <a:effectLst/>
        </p:spPr>
        <p:txBody>
          <a:bodyPr anchor="t">
            <a:normAutofit/>
          </a:bodyPr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PIROS-FEKETE KERESŐFA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FAF7394-C727-48A5-C0EC-F8E9CD730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5261" y="4096572"/>
            <a:ext cx="10572000" cy="1014789"/>
          </a:xfrm>
          <a:effectLst/>
        </p:spPr>
        <p:txBody>
          <a:bodyPr anchor="b">
            <a:normAutofit/>
          </a:bodyPr>
          <a:lstStyle/>
          <a:p>
            <a:pPr algn="ctr"/>
            <a:r>
              <a:rPr lang="hu-HU" sz="2000" dirty="0"/>
              <a:t>Kántor Rolland-Róbert</a:t>
            </a:r>
          </a:p>
          <a:p>
            <a:pPr algn="ctr"/>
            <a:endParaRPr lang="hu-HU" sz="20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627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733292-3D5B-55BA-B9C1-F54F66E8F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 csomópont szerkezete	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A271458-0124-86DB-DAA2-C10A93F3D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973179"/>
            <a:ext cx="6031267" cy="4742433"/>
          </a:xfrm>
        </p:spPr>
        <p:txBody>
          <a:bodyPr/>
          <a:lstStyle/>
          <a:p>
            <a:pPr marL="285750" indent="-285750" algn="just">
              <a:lnSpc>
                <a:spcPct val="150000"/>
              </a:lnSpc>
            </a:pPr>
            <a:r>
              <a:rPr lang="hu-HU" sz="2000" b="1" dirty="0"/>
              <a:t>Kulcs (érték)</a:t>
            </a:r>
          </a:p>
          <a:p>
            <a:pPr marL="285750" indent="-285750" algn="just">
              <a:lnSpc>
                <a:spcPct val="150000"/>
              </a:lnSpc>
            </a:pPr>
            <a:r>
              <a:rPr lang="hu-HU" sz="2000" b="1" dirty="0"/>
              <a:t>Szülő (előző)</a:t>
            </a:r>
          </a:p>
          <a:p>
            <a:pPr marL="285750" indent="-285750" algn="just">
              <a:lnSpc>
                <a:spcPct val="150000"/>
              </a:lnSpc>
            </a:pPr>
            <a:r>
              <a:rPr lang="hu-HU" sz="2000" b="1" dirty="0"/>
              <a:t>Bal leszármazott (bal gyerek/következő)</a:t>
            </a:r>
          </a:p>
          <a:p>
            <a:pPr marL="285750" indent="-285750" algn="just">
              <a:lnSpc>
                <a:spcPct val="150000"/>
              </a:lnSpc>
            </a:pPr>
            <a:r>
              <a:rPr lang="hu-HU" sz="2000" b="1" dirty="0"/>
              <a:t>Jobb leszármazott (jobb gyerek/következő)</a:t>
            </a:r>
          </a:p>
          <a:p>
            <a:pPr marL="285750" indent="-285750" algn="just">
              <a:lnSpc>
                <a:spcPct val="150000"/>
              </a:lnSpc>
            </a:pPr>
            <a:r>
              <a:rPr lang="hu-HU" sz="2000" b="1" dirty="0"/>
              <a:t>Szín</a:t>
            </a:r>
          </a:p>
          <a:p>
            <a:pPr marL="285750" indent="-285750" algn="just">
              <a:lnSpc>
                <a:spcPct val="150000"/>
              </a:lnSpc>
            </a:pPr>
            <a:r>
              <a:rPr lang="hu-HU" sz="2000" b="1" dirty="0"/>
              <a:t>Más extra információk (levél-e,  rang stb)</a:t>
            </a:r>
          </a:p>
        </p:txBody>
      </p:sp>
    </p:spTree>
    <p:extLst>
      <p:ext uri="{BB962C8B-B14F-4D97-AF65-F5344CB8AC3E}">
        <p14:creationId xmlns:p14="http://schemas.microsoft.com/office/powerpoint/2010/main" val="778269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733292-3D5B-55BA-B9C1-F54F66E8F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Fontosabb műveletek	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A271458-0124-86DB-DAA2-C10A93F3D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999" y="1417638"/>
            <a:ext cx="5286000" cy="5632867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hu-HU" sz="2000" b="1" dirty="0"/>
              <a:t>Elem (csomópont) beszúrása</a:t>
            </a:r>
          </a:p>
          <a:p>
            <a:pPr marL="285750" indent="-285750" algn="just">
              <a:lnSpc>
                <a:spcPct val="150000"/>
              </a:lnSpc>
            </a:pPr>
            <a:r>
              <a:rPr lang="hu-HU" sz="2000" b="1" dirty="0"/>
              <a:t>Elem (csomópont) törlése</a:t>
            </a:r>
          </a:p>
          <a:p>
            <a:pPr marL="285750" indent="-285750" algn="just">
              <a:lnSpc>
                <a:spcPct val="150000"/>
              </a:lnSpc>
            </a:pPr>
            <a:r>
              <a:rPr lang="hu-HU" sz="2000" b="1" dirty="0"/>
              <a:t> Forgatások</a:t>
            </a:r>
          </a:p>
          <a:p>
            <a:pPr marL="685800" lvl="1" algn="just">
              <a:lnSpc>
                <a:spcPct val="150000"/>
              </a:lnSpc>
            </a:pPr>
            <a:r>
              <a:rPr lang="hu-HU" sz="2000" b="1" dirty="0"/>
              <a:t>Balra forgatás</a:t>
            </a:r>
          </a:p>
          <a:p>
            <a:pPr marL="685800" lvl="1" algn="just">
              <a:lnSpc>
                <a:spcPct val="150000"/>
              </a:lnSpc>
            </a:pPr>
            <a:r>
              <a:rPr lang="hu-HU" sz="2000" b="1" dirty="0"/>
              <a:t>Jobbra forgatás</a:t>
            </a:r>
          </a:p>
          <a:p>
            <a:pPr marL="285750" indent="-285750" algn="just">
              <a:lnSpc>
                <a:spcPct val="150000"/>
              </a:lnSpc>
            </a:pPr>
            <a:r>
              <a:rPr lang="hu-HU" sz="2000" b="1" dirty="0"/>
              <a:t>Adott elem keresése</a:t>
            </a:r>
          </a:p>
          <a:p>
            <a:pPr marL="285750" indent="-285750" algn="just">
              <a:lnSpc>
                <a:spcPct val="150000"/>
              </a:lnSpc>
            </a:pPr>
            <a:r>
              <a:rPr lang="hu-HU" sz="2000" b="1" dirty="0"/>
              <a:t>Adott sorszámú elem keresése</a:t>
            </a:r>
          </a:p>
        </p:txBody>
      </p:sp>
      <p:sp>
        <p:nvSpPr>
          <p:cNvPr id="6" name="Tartalom helye 2">
            <a:extLst>
              <a:ext uri="{FF2B5EF4-FFF2-40B4-BE49-F238E27FC236}">
                <a16:creationId xmlns:a16="http://schemas.microsoft.com/office/drawing/2014/main" id="{5D38262E-F83A-8596-5370-C3690CE54550}"/>
              </a:ext>
            </a:extLst>
          </p:cNvPr>
          <p:cNvSpPr txBox="1">
            <a:spLocks/>
          </p:cNvSpPr>
          <p:nvPr/>
        </p:nvSpPr>
        <p:spPr>
          <a:xfrm>
            <a:off x="6405143" y="1999213"/>
            <a:ext cx="5286000" cy="485878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</a:pPr>
            <a:r>
              <a:rPr lang="hu-HU" sz="2000" b="1" dirty="0"/>
              <a:t>Fa bejárások</a:t>
            </a:r>
          </a:p>
          <a:p>
            <a:pPr marL="685800" lvl="1" algn="just">
              <a:lnSpc>
                <a:spcPct val="150000"/>
              </a:lnSpc>
            </a:pPr>
            <a:r>
              <a:rPr lang="hu-HU" sz="2000" b="1" dirty="0"/>
              <a:t>Preorder</a:t>
            </a:r>
          </a:p>
          <a:p>
            <a:pPr marL="685800" lvl="1" algn="just">
              <a:lnSpc>
                <a:spcPct val="150000"/>
              </a:lnSpc>
            </a:pPr>
            <a:r>
              <a:rPr lang="hu-HU" sz="2000" b="1" dirty="0"/>
              <a:t>Inorder</a:t>
            </a:r>
          </a:p>
          <a:p>
            <a:pPr marL="685800" lvl="1" algn="just">
              <a:lnSpc>
                <a:spcPct val="150000"/>
              </a:lnSpc>
            </a:pPr>
            <a:r>
              <a:rPr lang="hu-HU" sz="2000" b="1" dirty="0"/>
              <a:t>Postorder</a:t>
            </a:r>
          </a:p>
          <a:p>
            <a:pPr marL="285750" indent="-285750" algn="just">
              <a:lnSpc>
                <a:spcPct val="150000"/>
              </a:lnSpc>
            </a:pPr>
            <a:r>
              <a:rPr lang="hu-HU" sz="2000" b="1" dirty="0"/>
              <a:t>Maximum- és minimumkeresés</a:t>
            </a:r>
          </a:p>
          <a:p>
            <a:pPr marL="285750" indent="-285750" algn="just">
              <a:lnSpc>
                <a:spcPct val="150000"/>
              </a:lnSpc>
            </a:pPr>
            <a:r>
              <a:rPr lang="hu-HU" sz="2000" b="1" dirty="0"/>
              <a:t>Elem rangja</a:t>
            </a:r>
          </a:p>
          <a:p>
            <a:pPr marL="285750" indent="-285750" algn="just">
              <a:lnSpc>
                <a:spcPct val="150000"/>
              </a:lnSpc>
            </a:pPr>
            <a:r>
              <a:rPr lang="hu-HU" sz="2000" b="1" dirty="0"/>
              <a:t>Fa magassága</a:t>
            </a:r>
          </a:p>
          <a:p>
            <a:pPr marL="285750" indent="-285750" algn="just">
              <a:lnSpc>
                <a:spcPct val="150000"/>
              </a:lnSpc>
            </a:pPr>
            <a:endParaRPr lang="hu-HU" sz="2000" b="1" dirty="0"/>
          </a:p>
        </p:txBody>
      </p:sp>
    </p:spTree>
    <p:extLst>
      <p:ext uri="{BB962C8B-B14F-4D97-AF65-F5344CB8AC3E}">
        <p14:creationId xmlns:p14="http://schemas.microsoft.com/office/powerpoint/2010/main" val="2322162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733292-3D5B-55BA-B9C1-F54F66E8F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Forgatások	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A271458-0124-86DB-DAA2-C10A93F3D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999" y="1417638"/>
            <a:ext cx="10002380" cy="563286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hu-HU" sz="2400" b="1" dirty="0"/>
              <a:t>A forgatások egy csomópont körül történnek</a:t>
            </a:r>
          </a:p>
          <a:p>
            <a:pPr algn="just">
              <a:lnSpc>
                <a:spcPct val="150000"/>
              </a:lnSpc>
            </a:pPr>
            <a:r>
              <a:rPr lang="hu-HU" sz="2400" b="1" dirty="0"/>
              <a:t>Megváltozik a fa szerkezete, a csomópont közti kötések</a:t>
            </a:r>
          </a:p>
          <a:p>
            <a:pPr algn="just">
              <a:lnSpc>
                <a:spcPct val="150000"/>
              </a:lnSpc>
            </a:pPr>
            <a:r>
              <a:rPr lang="hu-HU" sz="2400" b="1" dirty="0"/>
              <a:t>Megváltoznak az adott csomópontok alfái/részfái </a:t>
            </a:r>
          </a:p>
          <a:p>
            <a:pPr algn="just">
              <a:lnSpc>
                <a:spcPct val="150000"/>
              </a:lnSpc>
            </a:pPr>
            <a:r>
              <a:rPr lang="hu-HU" sz="2400" b="1" dirty="0"/>
              <a:t>Használat: elem beszúrása, illetve törlése esetén segít a piros-fekete tulajdonság helyreállításában</a:t>
            </a:r>
          </a:p>
        </p:txBody>
      </p:sp>
    </p:spTree>
    <p:extLst>
      <p:ext uri="{BB962C8B-B14F-4D97-AF65-F5344CB8AC3E}">
        <p14:creationId xmlns:p14="http://schemas.microsoft.com/office/powerpoint/2010/main" val="2328727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733292-3D5B-55BA-B9C1-F54F66E8F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Balra forgatás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A271458-0124-86DB-DAA2-C10A93F3D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999" y="1417638"/>
            <a:ext cx="10002380" cy="563286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hu-HU" sz="2400" b="1" dirty="0"/>
              <a:t>Az adott csomópont egy szinttel </a:t>
            </a:r>
            <a:r>
              <a:rPr lang="en-US" sz="2400" b="1" dirty="0"/>
              <a:t>“</a:t>
            </a:r>
            <a:r>
              <a:rPr lang="en-US" sz="2400" b="1" dirty="0" err="1"/>
              <a:t>len</a:t>
            </a:r>
            <a:r>
              <a:rPr lang="hu-HU" sz="2400" b="1" dirty="0"/>
              <a:t>t</a:t>
            </a:r>
            <a:r>
              <a:rPr lang="en-US" sz="2400" b="1" dirty="0"/>
              <a:t>ebb” </a:t>
            </a:r>
            <a:r>
              <a:rPr lang="en-US" sz="2400" b="1" dirty="0" err="1"/>
              <a:t>ker</a:t>
            </a:r>
            <a:r>
              <a:rPr lang="hu-HU" sz="2400" b="1" dirty="0"/>
              <a:t>ül, míg jobb leszármazotta egy szinttel </a:t>
            </a:r>
            <a:r>
              <a:rPr lang="en-US" sz="2400" b="1" dirty="0"/>
              <a:t>“</a:t>
            </a:r>
            <a:r>
              <a:rPr lang="hu-HU" sz="2400" b="1" dirty="0"/>
              <a:t>f</a:t>
            </a:r>
            <a:r>
              <a:rPr lang="en-US" sz="2400" b="1" dirty="0"/>
              <a:t>e</a:t>
            </a:r>
            <a:r>
              <a:rPr lang="hu-HU" sz="2400" b="1" dirty="0"/>
              <a:t>lj</a:t>
            </a:r>
            <a:r>
              <a:rPr lang="en-US" sz="2400" b="1" dirty="0"/>
              <a:t>ebb” </a:t>
            </a:r>
            <a:endParaRPr lang="hu-HU" sz="2400" b="1" dirty="0"/>
          </a:p>
          <a:p>
            <a:pPr algn="just">
              <a:lnSpc>
                <a:spcPct val="150000"/>
              </a:lnSpc>
            </a:pPr>
            <a:r>
              <a:rPr lang="hu-HU" sz="2400" b="1" dirty="0"/>
              <a:t>Az adott csomópont a leszármazotta bal gyereke lesz</a:t>
            </a:r>
          </a:p>
          <a:p>
            <a:pPr algn="just">
              <a:lnSpc>
                <a:spcPct val="150000"/>
              </a:lnSpc>
            </a:pPr>
            <a:r>
              <a:rPr lang="hu-HU" sz="2400" b="1" dirty="0"/>
              <a:t>A csomópont megkapja a leszármazotta bal részfáját</a:t>
            </a:r>
          </a:p>
        </p:txBody>
      </p:sp>
    </p:spTree>
    <p:extLst>
      <p:ext uri="{BB962C8B-B14F-4D97-AF65-F5344CB8AC3E}">
        <p14:creationId xmlns:p14="http://schemas.microsoft.com/office/powerpoint/2010/main" val="3991332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ounded Rectangle 16">
            <a:extLst>
              <a:ext uri="{FF2B5EF4-FFF2-40B4-BE49-F238E27FC236}">
                <a16:creationId xmlns:a16="http://schemas.microsoft.com/office/drawing/2014/main" id="{27C8FC7F-7C7F-491C-9FCA-6BCC885DA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306" y="643464"/>
            <a:ext cx="10927614" cy="3599352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15">
            <a:extLst>
              <a:ext uri="{FF2B5EF4-FFF2-40B4-BE49-F238E27FC236}">
                <a16:creationId xmlns:a16="http://schemas.microsoft.com/office/drawing/2014/main" id="{69B70B65-7AC7-4119-A404-399617955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9E640CB9-C074-4CF1-8C84-2FF061892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830C1C5-9405-4A50-936E-51636AF68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0769181-A18E-4E2F-AD82-752B9A03D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CA733292-3D5B-55BA-B9C1-F54F66E8F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Balra</a:t>
            </a:r>
            <a:r>
              <a:rPr lang="en-US" dirty="0"/>
              <a:t> </a:t>
            </a:r>
            <a:r>
              <a:rPr lang="en-US" dirty="0" err="1"/>
              <a:t>forgatás</a:t>
            </a:r>
            <a:r>
              <a:rPr lang="en-US" dirty="0"/>
              <a:t>: </a:t>
            </a:r>
            <a:r>
              <a:rPr lang="en-US" sz="3200" dirty="0"/>
              <a:t>10-es </a:t>
            </a:r>
            <a:r>
              <a:rPr lang="en-US" sz="3200" dirty="0" err="1"/>
              <a:t>csom</a:t>
            </a:r>
            <a:r>
              <a:rPr lang="hu-HU" sz="3200" dirty="0"/>
              <a:t>ópont</a:t>
            </a:r>
            <a:endParaRPr lang="en-US" dirty="0"/>
          </a:p>
        </p:txBody>
      </p:sp>
      <p:pic>
        <p:nvPicPr>
          <p:cNvPr id="7" name="Picture 6" descr="A picture containing circle, art&#10;&#10;Description automatically generated">
            <a:extLst>
              <a:ext uri="{FF2B5EF4-FFF2-40B4-BE49-F238E27FC236}">
                <a16:creationId xmlns:a16="http://schemas.microsoft.com/office/drawing/2014/main" id="{35B089CD-8946-359E-E388-B15DEF341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641" y="971161"/>
            <a:ext cx="4533159" cy="2980707"/>
          </a:xfrm>
          <a:prstGeom prst="rect">
            <a:avLst/>
          </a:prstGeom>
        </p:spPr>
      </p:pic>
      <p:pic>
        <p:nvPicPr>
          <p:cNvPr id="5" name="Content Placeholder 4" descr="A picture containing circle, lamp, art&#10;&#10;Description automatically generated">
            <a:extLst>
              <a:ext uri="{FF2B5EF4-FFF2-40B4-BE49-F238E27FC236}">
                <a16:creationId xmlns:a16="http://schemas.microsoft.com/office/drawing/2014/main" id="{BDC6514C-C2C5-01B9-4C7E-94BA13223A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15200" y="1463127"/>
            <a:ext cx="4742148" cy="2312609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42DACB82-92E4-AA46-C41B-A5C6041F5CCB}"/>
              </a:ext>
            </a:extLst>
          </p:cNvPr>
          <p:cNvSpPr/>
          <p:nvPr/>
        </p:nvSpPr>
        <p:spPr>
          <a:xfrm>
            <a:off x="5554545" y="2172147"/>
            <a:ext cx="1187394" cy="2893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Circular 14">
            <a:extLst>
              <a:ext uri="{FF2B5EF4-FFF2-40B4-BE49-F238E27FC236}">
                <a16:creationId xmlns:a16="http://schemas.microsoft.com/office/drawing/2014/main" id="{E7437FD3-3E7D-9E34-3F63-596B8E126E41}"/>
              </a:ext>
            </a:extLst>
          </p:cNvPr>
          <p:cNvSpPr/>
          <p:nvPr/>
        </p:nvSpPr>
        <p:spPr>
          <a:xfrm flipH="1">
            <a:off x="2187614" y="761701"/>
            <a:ext cx="1643605" cy="195557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44173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549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733292-3D5B-55BA-B9C1-F54F66E8F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Jobbra forgatás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A271458-0124-86DB-DAA2-C10A93F3D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999" y="1417638"/>
            <a:ext cx="10002380" cy="563286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hu-HU" sz="2400" b="1" dirty="0"/>
              <a:t>Az adott csomópont egy szinttel </a:t>
            </a:r>
            <a:r>
              <a:rPr lang="en-US" sz="2400" b="1" dirty="0"/>
              <a:t>“</a:t>
            </a:r>
            <a:r>
              <a:rPr lang="en-US" sz="2400" b="1" dirty="0" err="1"/>
              <a:t>len</a:t>
            </a:r>
            <a:r>
              <a:rPr lang="hu-HU" sz="2400" b="1" dirty="0"/>
              <a:t>t</a:t>
            </a:r>
            <a:r>
              <a:rPr lang="en-US" sz="2400" b="1" dirty="0"/>
              <a:t>ebb” </a:t>
            </a:r>
            <a:r>
              <a:rPr lang="en-US" sz="2400" b="1" dirty="0" err="1"/>
              <a:t>ker</a:t>
            </a:r>
            <a:r>
              <a:rPr lang="hu-HU" sz="2400" b="1" dirty="0"/>
              <a:t>ül, míg bal leszármazotta egy szinttel </a:t>
            </a:r>
            <a:r>
              <a:rPr lang="en-US" sz="2400" b="1" dirty="0"/>
              <a:t>“</a:t>
            </a:r>
            <a:r>
              <a:rPr lang="hu-HU" sz="2400" b="1" dirty="0"/>
              <a:t>f</a:t>
            </a:r>
            <a:r>
              <a:rPr lang="en-US" sz="2400" b="1" dirty="0"/>
              <a:t>e</a:t>
            </a:r>
            <a:r>
              <a:rPr lang="hu-HU" sz="2400" b="1" dirty="0"/>
              <a:t>lj</a:t>
            </a:r>
            <a:r>
              <a:rPr lang="en-US" sz="2400" b="1" dirty="0"/>
              <a:t>ebb” </a:t>
            </a:r>
            <a:endParaRPr lang="hu-HU" sz="2400" b="1" dirty="0"/>
          </a:p>
          <a:p>
            <a:pPr algn="just">
              <a:lnSpc>
                <a:spcPct val="150000"/>
              </a:lnSpc>
            </a:pPr>
            <a:r>
              <a:rPr lang="hu-HU" sz="2400" b="1" dirty="0"/>
              <a:t>Az adott csomópont a leszármazotta jobb gyereke lesz</a:t>
            </a:r>
          </a:p>
          <a:p>
            <a:pPr algn="just">
              <a:lnSpc>
                <a:spcPct val="150000"/>
              </a:lnSpc>
            </a:pPr>
            <a:r>
              <a:rPr lang="hu-HU" sz="2400" b="1" dirty="0"/>
              <a:t>A csomópont megkapja a leszármazotta jobb részfáját</a:t>
            </a:r>
          </a:p>
        </p:txBody>
      </p:sp>
    </p:spTree>
    <p:extLst>
      <p:ext uri="{BB962C8B-B14F-4D97-AF65-F5344CB8AC3E}">
        <p14:creationId xmlns:p14="http://schemas.microsoft.com/office/powerpoint/2010/main" val="271427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ounded Rectangle 16">
            <a:extLst>
              <a:ext uri="{FF2B5EF4-FFF2-40B4-BE49-F238E27FC236}">
                <a16:creationId xmlns:a16="http://schemas.microsoft.com/office/drawing/2014/main" id="{27C8FC7F-7C7F-491C-9FCA-6BCC885DA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306" y="643464"/>
            <a:ext cx="10927614" cy="3599352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15">
            <a:extLst>
              <a:ext uri="{FF2B5EF4-FFF2-40B4-BE49-F238E27FC236}">
                <a16:creationId xmlns:a16="http://schemas.microsoft.com/office/drawing/2014/main" id="{69B70B65-7AC7-4119-A404-399617955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9E640CB9-C074-4CF1-8C84-2FF061892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830C1C5-9405-4A50-936E-51636AF68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0769181-A18E-4E2F-AD82-752B9A03D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CA733292-3D5B-55BA-B9C1-F54F66E8F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dirty="0"/>
              <a:t>Jobbra</a:t>
            </a:r>
            <a:r>
              <a:rPr lang="en-US" dirty="0"/>
              <a:t> </a:t>
            </a:r>
            <a:r>
              <a:rPr lang="en-US" dirty="0" err="1"/>
              <a:t>forgatás</a:t>
            </a:r>
            <a:r>
              <a:rPr lang="en-US" dirty="0"/>
              <a:t>: </a:t>
            </a:r>
            <a:r>
              <a:rPr lang="en-US" sz="3200" dirty="0"/>
              <a:t>12-es </a:t>
            </a:r>
            <a:r>
              <a:rPr lang="en-US" sz="3200" dirty="0" err="1"/>
              <a:t>csom</a:t>
            </a:r>
            <a:r>
              <a:rPr lang="hu-HU" sz="3200" dirty="0"/>
              <a:t>ópont </a:t>
            </a:r>
            <a:endParaRPr lang="en-US" dirty="0"/>
          </a:p>
        </p:txBody>
      </p:sp>
      <p:pic>
        <p:nvPicPr>
          <p:cNvPr id="7" name="Picture 6" descr="A picture containing circle, art&#10;&#10;Description automatically generated">
            <a:extLst>
              <a:ext uri="{FF2B5EF4-FFF2-40B4-BE49-F238E27FC236}">
                <a16:creationId xmlns:a16="http://schemas.microsoft.com/office/drawing/2014/main" id="{35B089CD-8946-359E-E388-B15DEF341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026" y="927796"/>
            <a:ext cx="4533159" cy="2980707"/>
          </a:xfrm>
          <a:prstGeom prst="rect">
            <a:avLst/>
          </a:prstGeom>
        </p:spPr>
      </p:pic>
      <p:pic>
        <p:nvPicPr>
          <p:cNvPr id="5" name="Content Placeholder 4" descr="A picture containing circle, lamp, art&#10;&#10;Description automatically generated">
            <a:extLst>
              <a:ext uri="{FF2B5EF4-FFF2-40B4-BE49-F238E27FC236}">
                <a16:creationId xmlns:a16="http://schemas.microsoft.com/office/drawing/2014/main" id="{BDC6514C-C2C5-01B9-4C7E-94BA13223A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45803" y="1305209"/>
            <a:ext cx="4742148" cy="2312609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42DACB82-92E4-AA46-C41B-A5C6041F5CCB}"/>
              </a:ext>
            </a:extLst>
          </p:cNvPr>
          <p:cNvSpPr/>
          <p:nvPr/>
        </p:nvSpPr>
        <p:spPr>
          <a:xfrm>
            <a:off x="5554545" y="2172147"/>
            <a:ext cx="1187394" cy="2893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Circular 2">
            <a:extLst>
              <a:ext uri="{FF2B5EF4-FFF2-40B4-BE49-F238E27FC236}">
                <a16:creationId xmlns:a16="http://schemas.microsoft.com/office/drawing/2014/main" id="{F3BB3D1C-740C-17A4-947D-044125EB8FFA}"/>
              </a:ext>
            </a:extLst>
          </p:cNvPr>
          <p:cNvSpPr/>
          <p:nvPr/>
        </p:nvSpPr>
        <p:spPr>
          <a:xfrm>
            <a:off x="3546708" y="515761"/>
            <a:ext cx="1724628" cy="149035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00000"/>
              <a:gd name="adj5" fmla="val 139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974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733292-3D5B-55BA-B9C1-F54F66E8F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Beszúrás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A271458-0124-86DB-DAA2-C10A93F3D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999" y="1417639"/>
            <a:ext cx="10002380" cy="560880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hu-HU" sz="2800" b="1" dirty="0"/>
              <a:t>Lépések:</a:t>
            </a:r>
          </a:p>
          <a:p>
            <a:pPr lvl="1" algn="just">
              <a:lnSpc>
                <a:spcPct val="150000"/>
              </a:lnSpc>
            </a:pPr>
            <a:r>
              <a:rPr lang="hu-HU" sz="2400" b="1" dirty="0"/>
              <a:t>Megkeressük bináris kereséssel az elem megfelelő pozicióját</a:t>
            </a:r>
          </a:p>
          <a:p>
            <a:pPr lvl="1" algn="just">
              <a:lnSpc>
                <a:spcPct val="150000"/>
              </a:lnSpc>
            </a:pPr>
            <a:r>
              <a:rPr lang="hu-HU" sz="2400" b="1" dirty="0"/>
              <a:t>Beszúrjuk</a:t>
            </a:r>
          </a:p>
          <a:p>
            <a:pPr lvl="1" algn="just">
              <a:lnSpc>
                <a:spcPct val="150000"/>
              </a:lnSpc>
            </a:pPr>
            <a:r>
              <a:rPr lang="hu-HU" sz="2400" b="1" dirty="0"/>
              <a:t>Ha sérül a piros-fekete tulajdonság akkor egy vagy két forgatással és átszínezéssel helyreállitjuk</a:t>
            </a:r>
          </a:p>
        </p:txBody>
      </p:sp>
    </p:spTree>
    <p:extLst>
      <p:ext uri="{BB962C8B-B14F-4D97-AF65-F5344CB8AC3E}">
        <p14:creationId xmlns:p14="http://schemas.microsoft.com/office/powerpoint/2010/main" val="1752964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733292-3D5B-55BA-B9C1-F54F66E8F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Beszúrás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A271458-0124-86DB-DAA2-C10A93F3D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999" y="1417639"/>
            <a:ext cx="10002380" cy="560880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err="1"/>
              <a:t>Esetek</a:t>
            </a:r>
            <a:r>
              <a:rPr lang="hu-HU" sz="2800" b="1" dirty="0"/>
              <a:t>: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/>
              <a:t>A fa </a:t>
            </a:r>
            <a:r>
              <a:rPr lang="hu-HU" sz="2400" b="1" dirty="0"/>
              <a:t>üres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hu-HU" sz="2400" b="1" dirty="0"/>
              <a:t>A beszúrt csomópont szülője fekete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hu-HU" sz="2400" b="1" dirty="0"/>
              <a:t>A szülő piros</a:t>
            </a:r>
          </a:p>
          <a:p>
            <a:pPr marL="1314450" lvl="2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hu-HU" sz="2200" b="1" dirty="0"/>
              <a:t>A szülő testvére fekete: forgatás és átszínezés</a:t>
            </a:r>
          </a:p>
          <a:p>
            <a:pPr marL="1314450" lvl="2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hu-HU" sz="2200" b="1" dirty="0"/>
              <a:t>A szülő testvére piros: átszinezések</a:t>
            </a:r>
          </a:p>
        </p:txBody>
      </p:sp>
    </p:spTree>
    <p:extLst>
      <p:ext uri="{BB962C8B-B14F-4D97-AF65-F5344CB8AC3E}">
        <p14:creationId xmlns:p14="http://schemas.microsoft.com/office/powerpoint/2010/main" val="128438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6">
            <a:extLst>
              <a:ext uri="{FF2B5EF4-FFF2-40B4-BE49-F238E27FC236}">
                <a16:creationId xmlns:a16="http://schemas.microsoft.com/office/drawing/2014/main" id="{DAD47858-7A44-47E5-AC94-E528B41D1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A733292-3D5B-55BA-B9C1-F54F66E8F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321139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sz="5400" dirty="0"/>
              <a:t>Beszúrás</a:t>
            </a:r>
            <a:br>
              <a:rPr lang="hu-HU" sz="5400" dirty="0"/>
            </a:br>
            <a:endParaRPr lang="en-US" sz="54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A271458-0124-86DB-DAA2-C10A93F3D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1" y="5280847"/>
            <a:ext cx="3211393" cy="785656"/>
          </a:xfrm>
        </p:spPr>
        <p:txBody>
          <a:bodyPr vert="horz" lIns="91440" tIns="45720" rIns="91440" bIns="45720" numCol="1" rtlCol="0" anchor="ctr"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1.eset</a:t>
            </a:r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8463C51E-4C59-4602-8432-5BB95E378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14">
            <a:extLst>
              <a:ext uri="{FF2B5EF4-FFF2-40B4-BE49-F238E27FC236}">
                <a16:creationId xmlns:a16="http://schemas.microsoft.com/office/drawing/2014/main" id="{53BD741A-3F41-45C2-A7D1-440BB2354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ey circle with black numbers&#10;&#10;Description automatically generated with low confidence">
            <a:extLst>
              <a:ext uri="{FF2B5EF4-FFF2-40B4-BE49-F238E27FC236}">
                <a16:creationId xmlns:a16="http://schemas.microsoft.com/office/drawing/2014/main" id="{9AEB6D38-14BF-9727-1686-AC630B309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0878" y="2187332"/>
            <a:ext cx="555823" cy="56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698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9E75C74-21A2-4291-CF32-2782070F1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pPr algn="ctr"/>
            <a:r>
              <a:rPr lang="hu-HU"/>
              <a:t>Tartalom</a:t>
            </a:r>
          </a:p>
        </p:txBody>
      </p:sp>
      <p:sp>
        <p:nvSpPr>
          <p:cNvPr id="32" name="Tartalom helye 2">
            <a:extLst>
              <a:ext uri="{FF2B5EF4-FFF2-40B4-BE49-F238E27FC236}">
                <a16:creationId xmlns:a16="http://schemas.microsoft.com/office/drawing/2014/main" id="{65F62459-EEBE-88A6-0FA0-54434E0F7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charset="2"/>
              <a:buChar char="•"/>
            </a:pPr>
            <a:r>
              <a:rPr lang="hu-HU" sz="2800" dirty="0"/>
              <a:t>Bináris keresőfák</a:t>
            </a:r>
          </a:p>
          <a:p>
            <a:pPr>
              <a:lnSpc>
                <a:spcPct val="150000"/>
              </a:lnSpc>
              <a:buFont typeface="Arial" charset="2"/>
              <a:buChar char="•"/>
            </a:pPr>
            <a:r>
              <a:rPr lang="hu-HU" sz="2800" dirty="0"/>
              <a:t>Piros-fekete fa </a:t>
            </a:r>
            <a:endParaRPr lang="hu-HU" dirty="0"/>
          </a:p>
          <a:p>
            <a:pPr>
              <a:lnSpc>
                <a:spcPct val="200000"/>
              </a:lnSpc>
              <a:buFont typeface="Arial" charset="2"/>
              <a:buChar char="•"/>
            </a:pPr>
            <a:r>
              <a:rPr lang="hu-HU" sz="2800" dirty="0"/>
              <a:t>Fontosabb műveletek</a:t>
            </a:r>
          </a:p>
          <a:p>
            <a:pPr>
              <a:lnSpc>
                <a:spcPct val="200000"/>
              </a:lnSpc>
              <a:buFont typeface="Arial" charset="2"/>
              <a:buChar char="•"/>
            </a:pPr>
            <a:r>
              <a:rPr lang="hu-HU" sz="2800" dirty="0"/>
              <a:t>Felhasználás</a:t>
            </a:r>
          </a:p>
          <a:p>
            <a:pPr>
              <a:lnSpc>
                <a:spcPct val="200000"/>
              </a:lnSpc>
              <a:buFont typeface="Arial" charset="2"/>
              <a:buChar char="•"/>
            </a:pPr>
            <a:r>
              <a:rPr lang="hu-HU" sz="2800" dirty="0"/>
              <a:t>Feladat</a:t>
            </a:r>
          </a:p>
        </p:txBody>
      </p:sp>
    </p:spTree>
    <p:extLst>
      <p:ext uri="{BB962C8B-B14F-4D97-AF65-F5344CB8AC3E}">
        <p14:creationId xmlns:p14="http://schemas.microsoft.com/office/powerpoint/2010/main" val="2946835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6">
            <a:extLst>
              <a:ext uri="{FF2B5EF4-FFF2-40B4-BE49-F238E27FC236}">
                <a16:creationId xmlns:a16="http://schemas.microsoft.com/office/drawing/2014/main" id="{DAD47858-7A44-47E5-AC94-E528B41D1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A733292-3D5B-55BA-B9C1-F54F66E8F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321139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sz="5400" dirty="0"/>
              <a:t>Beszúrás</a:t>
            </a:r>
            <a:br>
              <a:rPr lang="hu-HU" sz="5400" dirty="0"/>
            </a:br>
            <a:endParaRPr lang="en-US" sz="54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A271458-0124-86DB-DAA2-C10A93F3D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1" y="5062470"/>
            <a:ext cx="3211393" cy="10040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8463C51E-4C59-4602-8432-5BB95E378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14">
            <a:extLst>
              <a:ext uri="{FF2B5EF4-FFF2-40B4-BE49-F238E27FC236}">
                <a16:creationId xmlns:a16="http://schemas.microsoft.com/office/drawing/2014/main" id="{53BD741A-3F41-45C2-A7D1-440BB2354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circle, text, screenshot, design&#10;&#10;Description automatically generated">
            <a:extLst>
              <a:ext uri="{FF2B5EF4-FFF2-40B4-BE49-F238E27FC236}">
                <a16:creationId xmlns:a16="http://schemas.microsoft.com/office/drawing/2014/main" id="{79892C71-DC31-6E01-659E-6215B56F1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0111" y="1954845"/>
            <a:ext cx="1335873" cy="133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670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6">
            <a:extLst>
              <a:ext uri="{FF2B5EF4-FFF2-40B4-BE49-F238E27FC236}">
                <a16:creationId xmlns:a16="http://schemas.microsoft.com/office/drawing/2014/main" id="{DAD47858-7A44-47E5-AC94-E528B41D1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A733292-3D5B-55BA-B9C1-F54F66E8F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321139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sz="5400" dirty="0"/>
              <a:t>Beszúrás</a:t>
            </a:r>
            <a:br>
              <a:rPr lang="hu-HU" sz="5400" dirty="0"/>
            </a:br>
            <a:endParaRPr lang="en-US" sz="54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A271458-0124-86DB-DAA2-C10A93F3D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1" y="5280847"/>
            <a:ext cx="3211393" cy="7856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hu-HU" b="1" dirty="0"/>
              <a:t>2.eset</a:t>
            </a:r>
            <a:endParaRPr lang="en-US" b="1" dirty="0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8463C51E-4C59-4602-8432-5BB95E378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14">
            <a:extLst>
              <a:ext uri="{FF2B5EF4-FFF2-40B4-BE49-F238E27FC236}">
                <a16:creationId xmlns:a16="http://schemas.microsoft.com/office/drawing/2014/main" id="{53BD741A-3F41-45C2-A7D1-440BB2354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icture containing circle, design&#10;&#10;Description automatically generated">
            <a:extLst>
              <a:ext uri="{FF2B5EF4-FFF2-40B4-BE49-F238E27FC236}">
                <a16:creationId xmlns:a16="http://schemas.microsoft.com/office/drawing/2014/main" id="{D9C44280-5B3D-6A5D-59BF-2F74D7E4F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867" y="1849987"/>
            <a:ext cx="2307439" cy="149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628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6">
            <a:extLst>
              <a:ext uri="{FF2B5EF4-FFF2-40B4-BE49-F238E27FC236}">
                <a16:creationId xmlns:a16="http://schemas.microsoft.com/office/drawing/2014/main" id="{DAD47858-7A44-47E5-AC94-E528B41D1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A733292-3D5B-55BA-B9C1-F54F66E8F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321139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sz="5400" dirty="0"/>
              <a:t>Beszúrás</a:t>
            </a:r>
            <a:br>
              <a:rPr lang="hu-HU" sz="5400" dirty="0"/>
            </a:br>
            <a:endParaRPr lang="en-US" sz="54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A271458-0124-86DB-DAA2-C10A93F3D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1" y="5280847"/>
            <a:ext cx="3211393" cy="7856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hu-HU" b="1" dirty="0"/>
              <a:t>3.2. eset </a:t>
            </a:r>
            <a:endParaRPr lang="en-US" b="1" dirty="0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8463C51E-4C59-4602-8432-5BB95E378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14">
            <a:extLst>
              <a:ext uri="{FF2B5EF4-FFF2-40B4-BE49-F238E27FC236}">
                <a16:creationId xmlns:a16="http://schemas.microsoft.com/office/drawing/2014/main" id="{53BD741A-3F41-45C2-A7D1-440BB2354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circle, art&#10;&#10;Description automatically generated">
            <a:extLst>
              <a:ext uri="{FF2B5EF4-FFF2-40B4-BE49-F238E27FC236}">
                <a16:creationId xmlns:a16="http://schemas.microsoft.com/office/drawing/2014/main" id="{55DCE83D-7228-3DA5-11F7-DD523DE66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5456" y="1915976"/>
            <a:ext cx="3192328" cy="236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247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6">
            <a:extLst>
              <a:ext uri="{FF2B5EF4-FFF2-40B4-BE49-F238E27FC236}">
                <a16:creationId xmlns:a16="http://schemas.microsoft.com/office/drawing/2014/main" id="{DAD47858-7A44-47E5-AC94-E528B41D1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A733292-3D5B-55BA-B9C1-F54F66E8F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321139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sz="5400" dirty="0"/>
              <a:t>Beszúrás</a:t>
            </a:r>
            <a:br>
              <a:rPr lang="hu-HU" sz="5400" dirty="0"/>
            </a:br>
            <a:endParaRPr lang="en-US" sz="5400" dirty="0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8463C51E-4C59-4602-8432-5BB95E378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14">
            <a:extLst>
              <a:ext uri="{FF2B5EF4-FFF2-40B4-BE49-F238E27FC236}">
                <a16:creationId xmlns:a16="http://schemas.microsoft.com/office/drawing/2014/main" id="{53BD741A-3F41-45C2-A7D1-440BB2354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circle, fashion accessory, necklace, art&#10;&#10;Description automatically generated">
            <a:extLst>
              <a:ext uri="{FF2B5EF4-FFF2-40B4-BE49-F238E27FC236}">
                <a16:creationId xmlns:a16="http://schemas.microsoft.com/office/drawing/2014/main" id="{48BC702D-A6BD-81C9-A534-680F1FD21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7749" y="1885554"/>
            <a:ext cx="3095910" cy="2296135"/>
          </a:xfrm>
          <a:prstGeom prst="rect">
            <a:avLst/>
          </a:prstGeom>
        </p:spPr>
      </p:pic>
      <p:sp>
        <p:nvSpPr>
          <p:cNvPr id="7" name="Tartalom helye 2">
            <a:extLst>
              <a:ext uri="{FF2B5EF4-FFF2-40B4-BE49-F238E27FC236}">
                <a16:creationId xmlns:a16="http://schemas.microsoft.com/office/drawing/2014/main" id="{E8D5A3B1-ACC2-12F8-A614-38BF8E0BE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25" y="5281613"/>
            <a:ext cx="3211513" cy="7842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hu-HU" b="1" dirty="0"/>
              <a:t>3.2. eset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51801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6">
            <a:extLst>
              <a:ext uri="{FF2B5EF4-FFF2-40B4-BE49-F238E27FC236}">
                <a16:creationId xmlns:a16="http://schemas.microsoft.com/office/drawing/2014/main" id="{DAD47858-7A44-47E5-AC94-E528B41D1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A733292-3D5B-55BA-B9C1-F54F66E8F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321139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sz="5400" dirty="0"/>
              <a:t>Beszúrás</a:t>
            </a:r>
            <a:br>
              <a:rPr lang="hu-HU" sz="5400" dirty="0"/>
            </a:br>
            <a:endParaRPr lang="en-US" sz="5400" dirty="0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8463C51E-4C59-4602-8432-5BB95E378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14">
            <a:extLst>
              <a:ext uri="{FF2B5EF4-FFF2-40B4-BE49-F238E27FC236}">
                <a16:creationId xmlns:a16="http://schemas.microsoft.com/office/drawing/2014/main" id="{53BD741A-3F41-45C2-A7D1-440BB2354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AC65B89B-B5BA-8DFB-F367-A8CFD086F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25" y="5281613"/>
            <a:ext cx="3211513" cy="7842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hu-HU" b="1" dirty="0"/>
              <a:t>3.2. eset </a:t>
            </a:r>
            <a:endParaRPr lang="en-US" b="1" dirty="0"/>
          </a:p>
        </p:txBody>
      </p:sp>
      <p:pic>
        <p:nvPicPr>
          <p:cNvPr id="8" name="Picture 7" descr="A picture containing circle, art&#10;&#10;Description automatically generated">
            <a:extLst>
              <a:ext uri="{FF2B5EF4-FFF2-40B4-BE49-F238E27FC236}">
                <a16:creationId xmlns:a16="http://schemas.microsoft.com/office/drawing/2014/main" id="{1057A482-FE7D-A48E-87AA-42F82E911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6761" y="1823127"/>
            <a:ext cx="3730582" cy="295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784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6">
            <a:extLst>
              <a:ext uri="{FF2B5EF4-FFF2-40B4-BE49-F238E27FC236}">
                <a16:creationId xmlns:a16="http://schemas.microsoft.com/office/drawing/2014/main" id="{DAD47858-7A44-47E5-AC94-E528B41D1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A733292-3D5B-55BA-B9C1-F54F66E8F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321139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sz="5400" dirty="0"/>
              <a:t>Beszúrás</a:t>
            </a:r>
            <a:br>
              <a:rPr lang="hu-HU" sz="5400" dirty="0"/>
            </a:br>
            <a:endParaRPr lang="en-US" sz="5400" dirty="0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8463C51E-4C59-4602-8432-5BB95E378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14">
            <a:extLst>
              <a:ext uri="{FF2B5EF4-FFF2-40B4-BE49-F238E27FC236}">
                <a16:creationId xmlns:a16="http://schemas.microsoft.com/office/drawing/2014/main" id="{53BD741A-3F41-45C2-A7D1-440BB2354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AC65B89B-B5BA-8DFB-F367-A8CFD086F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25" y="5281613"/>
            <a:ext cx="3211513" cy="7842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hu-HU" b="1" dirty="0"/>
              <a:t>3.2. eset </a:t>
            </a:r>
            <a:endParaRPr lang="en-US" b="1" dirty="0"/>
          </a:p>
        </p:txBody>
      </p:sp>
      <p:pic>
        <p:nvPicPr>
          <p:cNvPr id="7" name="Picture 6" descr="A picture containing circle, art, design&#10;&#10;Description automatically generated">
            <a:extLst>
              <a:ext uri="{FF2B5EF4-FFF2-40B4-BE49-F238E27FC236}">
                <a16:creationId xmlns:a16="http://schemas.microsoft.com/office/drawing/2014/main" id="{1ED9FB6A-E37D-1E98-0396-AE5F92975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253" y="1716092"/>
            <a:ext cx="3625598" cy="232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91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6">
            <a:extLst>
              <a:ext uri="{FF2B5EF4-FFF2-40B4-BE49-F238E27FC236}">
                <a16:creationId xmlns:a16="http://schemas.microsoft.com/office/drawing/2014/main" id="{DAD47858-7A44-47E5-AC94-E528B41D1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A733292-3D5B-55BA-B9C1-F54F66E8F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321139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sz="5400" dirty="0"/>
              <a:t>Beszúrás</a:t>
            </a:r>
            <a:br>
              <a:rPr lang="hu-HU" sz="5400" dirty="0"/>
            </a:br>
            <a:endParaRPr lang="en-US" sz="5400" dirty="0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8463C51E-4C59-4602-8432-5BB95E378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14">
            <a:extLst>
              <a:ext uri="{FF2B5EF4-FFF2-40B4-BE49-F238E27FC236}">
                <a16:creationId xmlns:a16="http://schemas.microsoft.com/office/drawing/2014/main" id="{53BD741A-3F41-45C2-A7D1-440BB2354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AC65B89B-B5BA-8DFB-F367-A8CFD086F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25" y="5281613"/>
            <a:ext cx="3211513" cy="7842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hu-HU" b="1" dirty="0"/>
              <a:t>3.2. eset </a:t>
            </a:r>
            <a:endParaRPr lang="en-US" b="1" dirty="0"/>
          </a:p>
        </p:txBody>
      </p:sp>
      <p:pic>
        <p:nvPicPr>
          <p:cNvPr id="5" name="Picture 4" descr="A picture containing circle, art, design&#10;&#10;Description automatically generated">
            <a:extLst>
              <a:ext uri="{FF2B5EF4-FFF2-40B4-BE49-F238E27FC236}">
                <a16:creationId xmlns:a16="http://schemas.microsoft.com/office/drawing/2014/main" id="{EFCEE018-DCB5-E0D7-8693-F00472BB4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859" y="1716092"/>
            <a:ext cx="3819644" cy="224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702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6">
            <a:extLst>
              <a:ext uri="{FF2B5EF4-FFF2-40B4-BE49-F238E27FC236}">
                <a16:creationId xmlns:a16="http://schemas.microsoft.com/office/drawing/2014/main" id="{DAD47858-7A44-47E5-AC94-E528B41D1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A733292-3D5B-55BA-B9C1-F54F66E8F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321139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sz="5400" dirty="0"/>
              <a:t>Beszúrás</a:t>
            </a:r>
            <a:br>
              <a:rPr lang="hu-HU" sz="5400" dirty="0"/>
            </a:br>
            <a:endParaRPr lang="en-US" sz="5400" dirty="0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8463C51E-4C59-4602-8432-5BB95E378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14">
            <a:extLst>
              <a:ext uri="{FF2B5EF4-FFF2-40B4-BE49-F238E27FC236}">
                <a16:creationId xmlns:a16="http://schemas.microsoft.com/office/drawing/2014/main" id="{53BD741A-3F41-45C2-A7D1-440BB2354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AC65B89B-B5BA-8DFB-F367-A8CFD086F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25" y="5281613"/>
            <a:ext cx="3211513" cy="7842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hu-HU" b="1" dirty="0"/>
              <a:t>3.2. eset </a:t>
            </a:r>
            <a:endParaRPr lang="en-US" b="1" dirty="0"/>
          </a:p>
        </p:txBody>
      </p:sp>
      <p:pic>
        <p:nvPicPr>
          <p:cNvPr id="3" name="Picture 2" descr="A picture containing circle, art&#10;&#10;Description automatically generated">
            <a:extLst>
              <a:ext uri="{FF2B5EF4-FFF2-40B4-BE49-F238E27FC236}">
                <a16:creationId xmlns:a16="http://schemas.microsoft.com/office/drawing/2014/main" id="{33E13DA5-7601-501F-C4EC-1F97CA232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349" y="1679900"/>
            <a:ext cx="4639154" cy="305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8380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6">
            <a:extLst>
              <a:ext uri="{FF2B5EF4-FFF2-40B4-BE49-F238E27FC236}">
                <a16:creationId xmlns:a16="http://schemas.microsoft.com/office/drawing/2014/main" id="{DAD47858-7A44-47E5-AC94-E528B41D1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A733292-3D5B-55BA-B9C1-F54F66E8F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321139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sz="5400" dirty="0"/>
              <a:t>Beszúrás</a:t>
            </a:r>
            <a:br>
              <a:rPr lang="hu-HU" sz="5400" dirty="0"/>
            </a:br>
            <a:endParaRPr lang="en-US" sz="5400" dirty="0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8463C51E-4C59-4602-8432-5BB95E378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14">
            <a:extLst>
              <a:ext uri="{FF2B5EF4-FFF2-40B4-BE49-F238E27FC236}">
                <a16:creationId xmlns:a16="http://schemas.microsoft.com/office/drawing/2014/main" id="{53BD741A-3F41-45C2-A7D1-440BB2354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circle, art, design&#10;&#10;Description automatically generated">
            <a:extLst>
              <a:ext uri="{FF2B5EF4-FFF2-40B4-BE49-F238E27FC236}">
                <a16:creationId xmlns:a16="http://schemas.microsoft.com/office/drawing/2014/main" id="{92AF750C-3FA7-C34F-7D38-EF7601F3B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539" y="1789326"/>
            <a:ext cx="4547391" cy="2990064"/>
          </a:xfrm>
          <a:prstGeom prst="rect">
            <a:avLst/>
          </a:prstGeom>
        </p:spPr>
      </p:pic>
      <p:sp>
        <p:nvSpPr>
          <p:cNvPr id="4" name="Tartalom helye 2">
            <a:extLst>
              <a:ext uri="{FF2B5EF4-FFF2-40B4-BE49-F238E27FC236}">
                <a16:creationId xmlns:a16="http://schemas.microsoft.com/office/drawing/2014/main" id="{AC65B89B-B5BA-8DFB-F367-A8CFD086F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25" y="5281613"/>
            <a:ext cx="3211513" cy="7842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hu-HU" b="1" dirty="0"/>
              <a:t>3.2. eset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4779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733292-3D5B-55BA-B9C1-F54F66E8F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Törlés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A271458-0124-86DB-DAA2-C10A93F3D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999" y="1668379"/>
            <a:ext cx="10002380" cy="535806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hu-HU" sz="2800" b="1" dirty="0"/>
              <a:t>Lépések:</a:t>
            </a:r>
          </a:p>
          <a:p>
            <a:pPr lvl="1" algn="just">
              <a:lnSpc>
                <a:spcPct val="150000"/>
              </a:lnSpc>
            </a:pPr>
            <a:r>
              <a:rPr lang="hu-HU" sz="2400" b="1" dirty="0"/>
              <a:t>Megkeressük bináris kereséssel az elemet</a:t>
            </a:r>
          </a:p>
          <a:p>
            <a:pPr lvl="1" algn="just">
              <a:lnSpc>
                <a:spcPct val="150000"/>
              </a:lnSpc>
            </a:pPr>
            <a:r>
              <a:rPr lang="hu-HU" sz="2400" b="1" dirty="0"/>
              <a:t>Kitöröljük</a:t>
            </a:r>
          </a:p>
          <a:p>
            <a:pPr lvl="1" algn="just">
              <a:lnSpc>
                <a:spcPct val="150000"/>
              </a:lnSpc>
            </a:pPr>
            <a:r>
              <a:rPr lang="hu-HU" sz="2400" b="1" dirty="0"/>
              <a:t>Ha az elem piros volt nem sérül a piros-fekete tulajdonság</a:t>
            </a:r>
          </a:p>
          <a:p>
            <a:pPr lvl="1" algn="just">
              <a:lnSpc>
                <a:spcPct val="150000"/>
              </a:lnSpc>
            </a:pPr>
            <a:r>
              <a:rPr lang="hu-HU" sz="2400" b="1" dirty="0"/>
              <a:t>Ha az elem fekete volt sérül a piros-fekete tulajdonság</a:t>
            </a:r>
          </a:p>
          <a:p>
            <a:pPr lvl="2" algn="just">
              <a:lnSpc>
                <a:spcPct val="150000"/>
              </a:lnSpc>
            </a:pPr>
            <a:r>
              <a:rPr lang="hu-HU" sz="2200" b="1" dirty="0"/>
              <a:t>Több eset áll fenn</a:t>
            </a:r>
          </a:p>
          <a:p>
            <a:pPr lvl="2" algn="just">
              <a:lnSpc>
                <a:spcPct val="150000"/>
              </a:lnSpc>
            </a:pPr>
            <a:r>
              <a:rPr lang="hu-HU" sz="2200" b="1" dirty="0"/>
              <a:t>Helyre kell hozni a piros-fekete tulajdonságot</a:t>
            </a:r>
          </a:p>
        </p:txBody>
      </p:sp>
    </p:spTree>
    <p:extLst>
      <p:ext uri="{BB962C8B-B14F-4D97-AF65-F5344CB8AC3E}">
        <p14:creationId xmlns:p14="http://schemas.microsoft.com/office/powerpoint/2010/main" val="909310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733292-3D5B-55BA-B9C1-F54F66E8F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Bináris keresőfák	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A271458-0124-86DB-DAA2-C10A93F3D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endParaRPr lang="hu-HU" sz="2000" b="1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hu-HU" sz="2400" b="1" dirty="0"/>
              <a:t>	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hu-HU" sz="2400" dirty="0"/>
          </a:p>
          <a:p>
            <a:pPr marL="285750" indent="-285750" algn="just">
              <a:lnSpc>
                <a:spcPct val="150000"/>
              </a:lnSpc>
            </a:pPr>
            <a:r>
              <a:rPr lang="hu-HU" sz="2400" b="1" dirty="0"/>
              <a:t>Hierarchikus adatszerkezetek </a:t>
            </a:r>
          </a:p>
          <a:p>
            <a:pPr marL="285750" indent="-285750" algn="just">
              <a:lnSpc>
                <a:spcPct val="150000"/>
              </a:lnSpc>
            </a:pPr>
            <a:r>
              <a:rPr lang="hu-HU" sz="2400" b="1" dirty="0"/>
              <a:t>Dinamikus</a:t>
            </a:r>
          </a:p>
          <a:p>
            <a:pPr marL="285750" indent="-285750" algn="just">
              <a:lnSpc>
                <a:spcPct val="150000"/>
              </a:lnSpc>
            </a:pPr>
            <a:r>
              <a:rPr lang="hu-HU" sz="2400" b="1" dirty="0"/>
              <a:t>Homogén</a:t>
            </a:r>
          </a:p>
          <a:p>
            <a:pPr marL="285750" indent="-285750" algn="just"/>
            <a:endParaRPr lang="hu-HU" sz="2000" b="1" dirty="0"/>
          </a:p>
          <a:p>
            <a:pPr marL="285750" indent="-285750" algn="just"/>
            <a:endParaRPr lang="hu-HU" sz="2000" b="1" dirty="0"/>
          </a:p>
          <a:p>
            <a:pPr marL="285750" indent="-285750" algn="just"/>
            <a:endParaRPr lang="hu-HU" sz="2000" b="1" dirty="0"/>
          </a:p>
          <a:p>
            <a:pPr marL="285750" indent="-285750" algn="just"/>
            <a:endParaRPr lang="hu-HU" sz="2000" b="1" dirty="0"/>
          </a:p>
          <a:p>
            <a:pPr marL="285750" indent="-285750" algn="just"/>
            <a:endParaRPr lang="hu-HU" sz="2000" b="1" dirty="0"/>
          </a:p>
          <a:p>
            <a:pPr>
              <a:buFont typeface="Arial" charset="2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337056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733292-3D5B-55BA-B9C1-F54F66E8F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Törlés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A271458-0124-86DB-DAA2-C10A93F3D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798" y="3007322"/>
            <a:ext cx="10002380" cy="4068392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hu-HU" sz="2200" b="1" dirty="0"/>
              <a:t>Legyen x a törlendő csomópont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hu-HU" sz="2200" b="1" dirty="0"/>
              <a:t>Esetek: </a:t>
            </a:r>
          </a:p>
          <a:p>
            <a:pPr algn="just">
              <a:lnSpc>
                <a:spcPct val="150000"/>
              </a:lnSpc>
            </a:pPr>
            <a:r>
              <a:rPr lang="hu-HU" sz="2200" b="1" dirty="0"/>
              <a:t>x, ha gyökér – egyszerüen kitöröljük</a:t>
            </a:r>
          </a:p>
          <a:p>
            <a:pPr algn="just">
              <a:lnSpc>
                <a:spcPct val="150000"/>
              </a:lnSpc>
            </a:pPr>
            <a:r>
              <a:rPr lang="hu-HU" sz="2200" b="1" dirty="0"/>
              <a:t>X, ha nem gyökér</a:t>
            </a:r>
          </a:p>
          <a:p>
            <a:pPr lvl="1" algn="just">
              <a:lnSpc>
                <a:spcPct val="150000"/>
              </a:lnSpc>
            </a:pPr>
            <a:r>
              <a:rPr lang="hu-HU" sz="2000" b="1" dirty="0"/>
              <a:t>x testvére piros – forgatás és átszinezés</a:t>
            </a:r>
          </a:p>
          <a:p>
            <a:pPr lvl="1" algn="just">
              <a:lnSpc>
                <a:spcPct val="150000"/>
              </a:lnSpc>
            </a:pPr>
            <a:r>
              <a:rPr lang="hu-HU" sz="2000" b="1" dirty="0"/>
              <a:t>x testvére fekete </a:t>
            </a:r>
          </a:p>
          <a:p>
            <a:pPr lvl="2" algn="just">
              <a:lnSpc>
                <a:spcPct val="150000"/>
              </a:lnSpc>
            </a:pPr>
            <a:r>
              <a:rPr lang="hu-HU" sz="1800" b="1" dirty="0"/>
              <a:t>Testvére leszármazottai feketék</a:t>
            </a:r>
          </a:p>
          <a:p>
            <a:pPr lvl="2" algn="just">
              <a:lnSpc>
                <a:spcPct val="150000"/>
              </a:lnSpc>
            </a:pPr>
            <a:r>
              <a:rPr lang="hu-HU" sz="1800" b="1" dirty="0"/>
              <a:t>Testvére leszármazottai között van fekete is és piros is</a:t>
            </a:r>
          </a:p>
          <a:p>
            <a:pPr lvl="1" algn="just">
              <a:lnSpc>
                <a:spcPct val="150000"/>
              </a:lnSpc>
            </a:pPr>
            <a:endParaRPr lang="hu-HU" sz="2000" b="1" dirty="0"/>
          </a:p>
          <a:p>
            <a:pPr algn="just">
              <a:lnSpc>
                <a:spcPct val="150000"/>
              </a:lnSpc>
            </a:pPr>
            <a:endParaRPr lang="hu-HU" sz="2200" b="1" dirty="0"/>
          </a:p>
        </p:txBody>
      </p:sp>
    </p:spTree>
    <p:extLst>
      <p:ext uri="{BB962C8B-B14F-4D97-AF65-F5344CB8AC3E}">
        <p14:creationId xmlns:p14="http://schemas.microsoft.com/office/powerpoint/2010/main" val="25024013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733292-3D5B-55BA-B9C1-F54F66E8F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Piros-fekete fa tulajdonságok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96B1744-B83F-A31E-0830-20F65D9DAF7D}"/>
              </a:ext>
            </a:extLst>
          </p:cNvPr>
          <p:cNvSpPr/>
          <p:nvPr/>
        </p:nvSpPr>
        <p:spPr>
          <a:xfrm>
            <a:off x="810000" y="2873393"/>
            <a:ext cx="10822329" cy="376645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68659EF-E3A2-B589-30B6-392B4ED6B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877" y="2195134"/>
            <a:ext cx="10554574" cy="52464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x </a:t>
            </a:r>
            <a:r>
              <a:rPr lang="en-US" b="1" dirty="0" err="1"/>
              <a:t>testv</a:t>
            </a:r>
            <a:r>
              <a:rPr lang="hu-HU" b="1" dirty="0"/>
              <a:t>ére piros</a:t>
            </a:r>
            <a:endParaRPr lang="en-US" b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BC9D900-7581-3299-B397-B31EA5896F8D}"/>
              </a:ext>
            </a:extLst>
          </p:cNvPr>
          <p:cNvSpPr/>
          <p:nvPr/>
        </p:nvSpPr>
        <p:spPr>
          <a:xfrm>
            <a:off x="2068285" y="3230572"/>
            <a:ext cx="489858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7210EF-6A63-C6D4-4E3D-488EF1272266}"/>
              </a:ext>
            </a:extLst>
          </p:cNvPr>
          <p:cNvSpPr/>
          <p:nvPr/>
        </p:nvSpPr>
        <p:spPr>
          <a:xfrm>
            <a:off x="1303071" y="4185120"/>
            <a:ext cx="489858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EDCB94-A815-C121-C843-7908FEC0FD83}"/>
              </a:ext>
            </a:extLst>
          </p:cNvPr>
          <p:cNvSpPr/>
          <p:nvPr/>
        </p:nvSpPr>
        <p:spPr>
          <a:xfrm>
            <a:off x="2786744" y="4223221"/>
            <a:ext cx="489858" cy="533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600E1EE-B953-15B4-05C1-0E1D8E160E44}"/>
              </a:ext>
            </a:extLst>
          </p:cNvPr>
          <p:cNvSpPr/>
          <p:nvPr/>
        </p:nvSpPr>
        <p:spPr>
          <a:xfrm>
            <a:off x="2226129" y="5486400"/>
            <a:ext cx="489858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08EFE3F-E1C4-FFBB-D099-BF365FCFC19A}"/>
              </a:ext>
            </a:extLst>
          </p:cNvPr>
          <p:cNvSpPr/>
          <p:nvPr/>
        </p:nvSpPr>
        <p:spPr>
          <a:xfrm>
            <a:off x="3385457" y="5486400"/>
            <a:ext cx="489858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E97F5F-D63F-4DDA-3028-E188A84C8E3E}"/>
              </a:ext>
            </a:extLst>
          </p:cNvPr>
          <p:cNvCxnSpPr>
            <a:cxnSpLocks/>
            <a:stCxn id="3" idx="3"/>
            <a:endCxn id="6" idx="0"/>
          </p:cNvCxnSpPr>
          <p:nvPr/>
        </p:nvCxnSpPr>
        <p:spPr>
          <a:xfrm flipH="1">
            <a:off x="1548000" y="3685857"/>
            <a:ext cx="592023" cy="4992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185E4E5-2468-D4F6-94FE-FA7389D47D2C}"/>
              </a:ext>
            </a:extLst>
          </p:cNvPr>
          <p:cNvCxnSpPr>
            <a:cxnSpLocks/>
            <a:stCxn id="3" idx="5"/>
            <a:endCxn id="7" idx="0"/>
          </p:cNvCxnSpPr>
          <p:nvPr/>
        </p:nvCxnSpPr>
        <p:spPr>
          <a:xfrm>
            <a:off x="2486405" y="3685857"/>
            <a:ext cx="545268" cy="53736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65289DA-6B39-3795-F087-143C4AA416CA}"/>
              </a:ext>
            </a:extLst>
          </p:cNvPr>
          <p:cNvCxnSpPr>
            <a:cxnSpLocks/>
            <a:stCxn id="7" idx="3"/>
            <a:endCxn id="9" idx="0"/>
          </p:cNvCxnSpPr>
          <p:nvPr/>
        </p:nvCxnSpPr>
        <p:spPr>
          <a:xfrm flipH="1">
            <a:off x="2471058" y="4678506"/>
            <a:ext cx="387424" cy="8078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BA25AF-CD3A-A2A7-0236-E220B11BFB3E}"/>
              </a:ext>
            </a:extLst>
          </p:cNvPr>
          <p:cNvCxnSpPr>
            <a:cxnSpLocks/>
            <a:stCxn id="7" idx="5"/>
            <a:endCxn id="11" idx="0"/>
          </p:cNvCxnSpPr>
          <p:nvPr/>
        </p:nvCxnSpPr>
        <p:spPr>
          <a:xfrm>
            <a:off x="3204864" y="4678506"/>
            <a:ext cx="425522" cy="8078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FA0DFC72-70AE-AA79-F659-DC384C3B96AE}"/>
              </a:ext>
            </a:extLst>
          </p:cNvPr>
          <p:cNvSpPr/>
          <p:nvPr/>
        </p:nvSpPr>
        <p:spPr>
          <a:xfrm>
            <a:off x="6700751" y="4223221"/>
            <a:ext cx="489858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CA2994D-3561-A9F9-063B-B51487654DA5}"/>
              </a:ext>
            </a:extLst>
          </p:cNvPr>
          <p:cNvSpPr/>
          <p:nvPr/>
        </p:nvSpPr>
        <p:spPr>
          <a:xfrm>
            <a:off x="5328217" y="4185120"/>
            <a:ext cx="489858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964BB70-CB16-FCB0-D212-BDDE5493E3D8}"/>
              </a:ext>
            </a:extLst>
          </p:cNvPr>
          <p:cNvSpPr/>
          <p:nvPr/>
        </p:nvSpPr>
        <p:spPr>
          <a:xfrm>
            <a:off x="5972706" y="3242619"/>
            <a:ext cx="489858" cy="533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CCA7E89-909A-C30F-6AA4-EA8F1BD9D7CA}"/>
              </a:ext>
            </a:extLst>
          </p:cNvPr>
          <p:cNvSpPr/>
          <p:nvPr/>
        </p:nvSpPr>
        <p:spPr>
          <a:xfrm>
            <a:off x="4683865" y="5486400"/>
            <a:ext cx="489858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5B5869E-C550-5049-21E4-ADBA0CF9C9E2}"/>
              </a:ext>
            </a:extLst>
          </p:cNvPr>
          <p:cNvSpPr/>
          <p:nvPr/>
        </p:nvSpPr>
        <p:spPr>
          <a:xfrm>
            <a:off x="5881135" y="5486400"/>
            <a:ext cx="489858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C58E4B5-5DDB-0E99-C931-E4AE3A40074C}"/>
              </a:ext>
            </a:extLst>
          </p:cNvPr>
          <p:cNvCxnSpPr>
            <a:cxnSpLocks/>
            <a:stCxn id="32" idx="3"/>
            <a:endCxn id="31" idx="0"/>
          </p:cNvCxnSpPr>
          <p:nvPr/>
        </p:nvCxnSpPr>
        <p:spPr>
          <a:xfrm flipH="1">
            <a:off x="5573146" y="3697904"/>
            <a:ext cx="471298" cy="4872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8D07EE1-EC7F-E0ED-B7A5-B7B348315B4A}"/>
              </a:ext>
            </a:extLst>
          </p:cNvPr>
          <p:cNvCxnSpPr>
            <a:cxnSpLocks/>
            <a:stCxn id="30" idx="0"/>
            <a:endCxn id="32" idx="5"/>
          </p:cNvCxnSpPr>
          <p:nvPr/>
        </p:nvCxnSpPr>
        <p:spPr>
          <a:xfrm flipH="1" flipV="1">
            <a:off x="6390826" y="3697904"/>
            <a:ext cx="554854" cy="52531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40ED1D0-F633-A72A-241E-89E35F4EDD2E}"/>
              </a:ext>
            </a:extLst>
          </p:cNvPr>
          <p:cNvCxnSpPr>
            <a:cxnSpLocks/>
            <a:stCxn id="31" idx="3"/>
          </p:cNvCxnSpPr>
          <p:nvPr/>
        </p:nvCxnSpPr>
        <p:spPr>
          <a:xfrm flipH="1">
            <a:off x="5001806" y="4640405"/>
            <a:ext cx="398149" cy="84599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514E43C-CFCB-B108-4D53-E3A9301CEA0F}"/>
              </a:ext>
            </a:extLst>
          </p:cNvPr>
          <p:cNvCxnSpPr>
            <a:cxnSpLocks/>
            <a:stCxn id="31" idx="5"/>
          </p:cNvCxnSpPr>
          <p:nvPr/>
        </p:nvCxnSpPr>
        <p:spPr>
          <a:xfrm>
            <a:off x="5746337" y="4640405"/>
            <a:ext cx="452739" cy="84599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00E67505-AAA8-A588-467B-BD4B63D1E178}"/>
              </a:ext>
            </a:extLst>
          </p:cNvPr>
          <p:cNvSpPr/>
          <p:nvPr/>
        </p:nvSpPr>
        <p:spPr>
          <a:xfrm>
            <a:off x="10043093" y="4223221"/>
            <a:ext cx="489858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8CF283E-A691-12B9-70BA-3319183C1992}"/>
              </a:ext>
            </a:extLst>
          </p:cNvPr>
          <p:cNvSpPr/>
          <p:nvPr/>
        </p:nvSpPr>
        <p:spPr>
          <a:xfrm>
            <a:off x="8670559" y="4185120"/>
            <a:ext cx="489858" cy="533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714591C-39F4-B04D-6BF1-381DC85A3F01}"/>
              </a:ext>
            </a:extLst>
          </p:cNvPr>
          <p:cNvSpPr/>
          <p:nvPr/>
        </p:nvSpPr>
        <p:spPr>
          <a:xfrm>
            <a:off x="9315048" y="3242619"/>
            <a:ext cx="489858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CFBACFA-38C0-4523-2058-765B60E4E713}"/>
              </a:ext>
            </a:extLst>
          </p:cNvPr>
          <p:cNvSpPr/>
          <p:nvPr/>
        </p:nvSpPr>
        <p:spPr>
          <a:xfrm>
            <a:off x="8099219" y="5486400"/>
            <a:ext cx="489858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32644E2-98EB-8A34-A2E7-9F88D652C0B6}"/>
              </a:ext>
            </a:extLst>
          </p:cNvPr>
          <p:cNvSpPr/>
          <p:nvPr/>
        </p:nvSpPr>
        <p:spPr>
          <a:xfrm>
            <a:off x="9296489" y="5486400"/>
            <a:ext cx="489858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EC12E9F-A8C0-D092-BD90-C794ACFB72BB}"/>
              </a:ext>
            </a:extLst>
          </p:cNvPr>
          <p:cNvCxnSpPr>
            <a:cxnSpLocks/>
            <a:stCxn id="61" idx="3"/>
            <a:endCxn id="60" idx="0"/>
          </p:cNvCxnSpPr>
          <p:nvPr/>
        </p:nvCxnSpPr>
        <p:spPr>
          <a:xfrm flipH="1">
            <a:off x="8915488" y="3697904"/>
            <a:ext cx="471298" cy="4872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D83E094-AD71-3233-60CF-FA052A0342C1}"/>
              </a:ext>
            </a:extLst>
          </p:cNvPr>
          <p:cNvCxnSpPr>
            <a:cxnSpLocks/>
            <a:stCxn id="59" idx="0"/>
            <a:endCxn id="61" idx="5"/>
          </p:cNvCxnSpPr>
          <p:nvPr/>
        </p:nvCxnSpPr>
        <p:spPr>
          <a:xfrm flipH="1" flipV="1">
            <a:off x="9733168" y="3697904"/>
            <a:ext cx="554854" cy="52531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2DEF8DD-C984-57C9-D0B4-B35EAD858FFB}"/>
              </a:ext>
            </a:extLst>
          </p:cNvPr>
          <p:cNvCxnSpPr>
            <a:cxnSpLocks/>
            <a:stCxn id="60" idx="3"/>
            <a:endCxn id="62" idx="0"/>
          </p:cNvCxnSpPr>
          <p:nvPr/>
        </p:nvCxnSpPr>
        <p:spPr>
          <a:xfrm flipH="1">
            <a:off x="8344148" y="4640405"/>
            <a:ext cx="398149" cy="84599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E7DC745-2F31-F53C-5835-25085BB4EF22}"/>
              </a:ext>
            </a:extLst>
          </p:cNvPr>
          <p:cNvCxnSpPr>
            <a:cxnSpLocks/>
            <a:stCxn id="60" idx="5"/>
            <a:endCxn id="63" idx="0"/>
          </p:cNvCxnSpPr>
          <p:nvPr/>
        </p:nvCxnSpPr>
        <p:spPr>
          <a:xfrm>
            <a:off x="9088679" y="4640405"/>
            <a:ext cx="452739" cy="84599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B6503A23-43E6-C276-EF7D-4C423FD8CFD5}"/>
              </a:ext>
            </a:extLst>
          </p:cNvPr>
          <p:cNvSpPr/>
          <p:nvPr/>
        </p:nvSpPr>
        <p:spPr>
          <a:xfrm>
            <a:off x="3617877" y="4430486"/>
            <a:ext cx="954555" cy="24802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84CA9D06-77F3-DC0F-9622-CA748AFDDCDC}"/>
              </a:ext>
            </a:extLst>
          </p:cNvPr>
          <p:cNvSpPr/>
          <p:nvPr/>
        </p:nvSpPr>
        <p:spPr>
          <a:xfrm>
            <a:off x="7501884" y="4439587"/>
            <a:ext cx="954555" cy="24802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9512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733292-3D5B-55BA-B9C1-F54F66E8F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Piros-fekete fa tulajdonságok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96B1744-B83F-A31E-0830-20F65D9DAF7D}"/>
              </a:ext>
            </a:extLst>
          </p:cNvPr>
          <p:cNvSpPr/>
          <p:nvPr/>
        </p:nvSpPr>
        <p:spPr>
          <a:xfrm>
            <a:off x="810000" y="2873393"/>
            <a:ext cx="10822329" cy="376645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68659EF-E3A2-B589-30B6-392B4ED6B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877" y="2195134"/>
            <a:ext cx="10554574" cy="52464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x </a:t>
            </a:r>
            <a:r>
              <a:rPr lang="en-US" b="1" dirty="0" err="1"/>
              <a:t>testv</a:t>
            </a:r>
            <a:r>
              <a:rPr lang="hu-HU" b="1" dirty="0"/>
              <a:t>ére fekete, testvére gyerekei feketék</a:t>
            </a:r>
            <a:endParaRPr lang="en-US" b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BC9D900-7581-3299-B397-B31EA5896F8D}"/>
              </a:ext>
            </a:extLst>
          </p:cNvPr>
          <p:cNvSpPr/>
          <p:nvPr/>
        </p:nvSpPr>
        <p:spPr>
          <a:xfrm>
            <a:off x="3363685" y="3230572"/>
            <a:ext cx="489858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7210EF-6A63-C6D4-4E3D-488EF1272266}"/>
              </a:ext>
            </a:extLst>
          </p:cNvPr>
          <p:cNvSpPr/>
          <p:nvPr/>
        </p:nvSpPr>
        <p:spPr>
          <a:xfrm>
            <a:off x="2598471" y="4185120"/>
            <a:ext cx="489858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EDCB94-A815-C121-C843-7908FEC0FD83}"/>
              </a:ext>
            </a:extLst>
          </p:cNvPr>
          <p:cNvSpPr/>
          <p:nvPr/>
        </p:nvSpPr>
        <p:spPr>
          <a:xfrm>
            <a:off x="4082144" y="4223221"/>
            <a:ext cx="489858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600E1EE-B953-15B4-05C1-0E1D8E160E44}"/>
              </a:ext>
            </a:extLst>
          </p:cNvPr>
          <p:cNvSpPr/>
          <p:nvPr/>
        </p:nvSpPr>
        <p:spPr>
          <a:xfrm>
            <a:off x="3521529" y="5486400"/>
            <a:ext cx="489858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08EFE3F-E1C4-FFBB-D099-BF365FCFC19A}"/>
              </a:ext>
            </a:extLst>
          </p:cNvPr>
          <p:cNvSpPr/>
          <p:nvPr/>
        </p:nvSpPr>
        <p:spPr>
          <a:xfrm>
            <a:off x="4680857" y="5486400"/>
            <a:ext cx="489858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E97F5F-D63F-4DDA-3028-E188A84C8E3E}"/>
              </a:ext>
            </a:extLst>
          </p:cNvPr>
          <p:cNvCxnSpPr>
            <a:cxnSpLocks/>
            <a:stCxn id="3" idx="3"/>
            <a:endCxn id="6" idx="0"/>
          </p:cNvCxnSpPr>
          <p:nvPr/>
        </p:nvCxnSpPr>
        <p:spPr>
          <a:xfrm flipH="1">
            <a:off x="2843400" y="3685857"/>
            <a:ext cx="592023" cy="4992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185E4E5-2468-D4F6-94FE-FA7389D47D2C}"/>
              </a:ext>
            </a:extLst>
          </p:cNvPr>
          <p:cNvCxnSpPr>
            <a:cxnSpLocks/>
            <a:stCxn id="3" idx="5"/>
            <a:endCxn id="7" idx="0"/>
          </p:cNvCxnSpPr>
          <p:nvPr/>
        </p:nvCxnSpPr>
        <p:spPr>
          <a:xfrm>
            <a:off x="3781805" y="3685857"/>
            <a:ext cx="545268" cy="53736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65289DA-6B39-3795-F087-143C4AA416CA}"/>
              </a:ext>
            </a:extLst>
          </p:cNvPr>
          <p:cNvCxnSpPr>
            <a:cxnSpLocks/>
            <a:stCxn id="7" idx="3"/>
            <a:endCxn id="9" idx="0"/>
          </p:cNvCxnSpPr>
          <p:nvPr/>
        </p:nvCxnSpPr>
        <p:spPr>
          <a:xfrm flipH="1">
            <a:off x="3766458" y="4678506"/>
            <a:ext cx="387424" cy="8078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BA25AF-CD3A-A2A7-0236-E220B11BFB3E}"/>
              </a:ext>
            </a:extLst>
          </p:cNvPr>
          <p:cNvCxnSpPr>
            <a:cxnSpLocks/>
            <a:stCxn id="7" idx="5"/>
            <a:endCxn id="11" idx="0"/>
          </p:cNvCxnSpPr>
          <p:nvPr/>
        </p:nvCxnSpPr>
        <p:spPr>
          <a:xfrm>
            <a:off x="4500264" y="4678506"/>
            <a:ext cx="425522" cy="8078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9B7B8287-0553-4058-6DD1-1B6704E2B6F5}"/>
              </a:ext>
            </a:extLst>
          </p:cNvPr>
          <p:cNvSpPr/>
          <p:nvPr/>
        </p:nvSpPr>
        <p:spPr>
          <a:xfrm>
            <a:off x="7393479" y="3230572"/>
            <a:ext cx="489858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22E1659-88D0-543E-2B26-2A50A916D6CC}"/>
              </a:ext>
            </a:extLst>
          </p:cNvPr>
          <p:cNvSpPr/>
          <p:nvPr/>
        </p:nvSpPr>
        <p:spPr>
          <a:xfrm>
            <a:off x="6628265" y="4185120"/>
            <a:ext cx="489858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9A994A-10EE-2F7A-E73F-36428A7699BC}"/>
              </a:ext>
            </a:extLst>
          </p:cNvPr>
          <p:cNvSpPr/>
          <p:nvPr/>
        </p:nvSpPr>
        <p:spPr>
          <a:xfrm>
            <a:off x="8111938" y="4223221"/>
            <a:ext cx="489858" cy="533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84DE49F-2A68-8A91-2587-439829C2D9D1}"/>
              </a:ext>
            </a:extLst>
          </p:cNvPr>
          <p:cNvSpPr/>
          <p:nvPr/>
        </p:nvSpPr>
        <p:spPr>
          <a:xfrm>
            <a:off x="7551323" y="5486400"/>
            <a:ext cx="489858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368BB8F-AA16-F8EF-53C2-BAE35F2C397A}"/>
              </a:ext>
            </a:extLst>
          </p:cNvPr>
          <p:cNvSpPr/>
          <p:nvPr/>
        </p:nvSpPr>
        <p:spPr>
          <a:xfrm>
            <a:off x="8710651" y="5486400"/>
            <a:ext cx="489858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C281D2E-69BE-45CE-6A8B-64A9425AF24D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 flipH="1">
            <a:off x="6873194" y="3685857"/>
            <a:ext cx="592023" cy="4992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2344BA-F8A4-D84F-FC33-AB829B6C4547}"/>
              </a:ext>
            </a:extLst>
          </p:cNvPr>
          <p:cNvCxnSpPr>
            <a:cxnSpLocks/>
            <a:stCxn id="5" idx="5"/>
            <a:endCxn id="10" idx="0"/>
          </p:cNvCxnSpPr>
          <p:nvPr/>
        </p:nvCxnSpPr>
        <p:spPr>
          <a:xfrm>
            <a:off x="7811599" y="3685857"/>
            <a:ext cx="545268" cy="53736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D41311F-18DB-4485-AA61-0C411F468A80}"/>
              </a:ext>
            </a:extLst>
          </p:cNvPr>
          <p:cNvCxnSpPr>
            <a:cxnSpLocks/>
            <a:stCxn id="10" idx="3"/>
            <a:endCxn id="12" idx="0"/>
          </p:cNvCxnSpPr>
          <p:nvPr/>
        </p:nvCxnSpPr>
        <p:spPr>
          <a:xfrm flipH="1">
            <a:off x="7796252" y="4678506"/>
            <a:ext cx="387424" cy="8078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D659FF3-CF93-EEF8-52FB-3D734F49885D}"/>
              </a:ext>
            </a:extLst>
          </p:cNvPr>
          <p:cNvCxnSpPr>
            <a:cxnSpLocks/>
            <a:stCxn id="10" idx="5"/>
            <a:endCxn id="14" idx="0"/>
          </p:cNvCxnSpPr>
          <p:nvPr/>
        </p:nvCxnSpPr>
        <p:spPr>
          <a:xfrm>
            <a:off x="8530058" y="4678506"/>
            <a:ext cx="425522" cy="8078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3D405FC1-383C-6DAF-9861-27A095AE13A4}"/>
              </a:ext>
            </a:extLst>
          </p:cNvPr>
          <p:cNvSpPr/>
          <p:nvPr/>
        </p:nvSpPr>
        <p:spPr>
          <a:xfrm>
            <a:off x="5239396" y="4327810"/>
            <a:ext cx="954555" cy="24802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8770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733292-3D5B-55BA-B9C1-F54F66E8F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Piros-fekete fa tulajdonságok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96B1744-B83F-A31E-0830-20F65D9DAF7D}"/>
              </a:ext>
            </a:extLst>
          </p:cNvPr>
          <p:cNvSpPr/>
          <p:nvPr/>
        </p:nvSpPr>
        <p:spPr>
          <a:xfrm>
            <a:off x="810000" y="2949593"/>
            <a:ext cx="10822329" cy="376645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68659EF-E3A2-B589-30B6-392B4ED6B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877" y="2195134"/>
            <a:ext cx="10554574" cy="52464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x </a:t>
            </a:r>
            <a:r>
              <a:rPr lang="en-US" b="1" dirty="0" err="1"/>
              <a:t>testv</a:t>
            </a:r>
            <a:r>
              <a:rPr lang="hu-HU" b="1" dirty="0"/>
              <a:t>ére fekete, testvére egyik gyereke piros, masik fekete</a:t>
            </a:r>
            <a:endParaRPr lang="en-US" b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BC9D900-7581-3299-B397-B31EA5896F8D}"/>
              </a:ext>
            </a:extLst>
          </p:cNvPr>
          <p:cNvSpPr/>
          <p:nvPr/>
        </p:nvSpPr>
        <p:spPr>
          <a:xfrm>
            <a:off x="2068285" y="3230572"/>
            <a:ext cx="489858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Y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7210EF-6A63-C6D4-4E3D-488EF1272266}"/>
              </a:ext>
            </a:extLst>
          </p:cNvPr>
          <p:cNvSpPr/>
          <p:nvPr/>
        </p:nvSpPr>
        <p:spPr>
          <a:xfrm>
            <a:off x="1303071" y="4185120"/>
            <a:ext cx="489858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X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EDCB94-A815-C121-C843-7908FEC0FD83}"/>
              </a:ext>
            </a:extLst>
          </p:cNvPr>
          <p:cNvSpPr/>
          <p:nvPr/>
        </p:nvSpPr>
        <p:spPr>
          <a:xfrm>
            <a:off x="2786744" y="4223221"/>
            <a:ext cx="489858" cy="533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Z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600E1EE-B953-15B4-05C1-0E1D8E160E44}"/>
              </a:ext>
            </a:extLst>
          </p:cNvPr>
          <p:cNvSpPr/>
          <p:nvPr/>
        </p:nvSpPr>
        <p:spPr>
          <a:xfrm>
            <a:off x="2233949" y="5063402"/>
            <a:ext cx="489858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Q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08EFE3F-E1C4-FFBB-D099-BF365FCFC19A}"/>
              </a:ext>
            </a:extLst>
          </p:cNvPr>
          <p:cNvSpPr/>
          <p:nvPr/>
        </p:nvSpPr>
        <p:spPr>
          <a:xfrm>
            <a:off x="3372948" y="5063402"/>
            <a:ext cx="489858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E97F5F-D63F-4DDA-3028-E188A84C8E3E}"/>
              </a:ext>
            </a:extLst>
          </p:cNvPr>
          <p:cNvCxnSpPr>
            <a:cxnSpLocks/>
            <a:stCxn id="3" idx="3"/>
            <a:endCxn id="6" idx="0"/>
          </p:cNvCxnSpPr>
          <p:nvPr/>
        </p:nvCxnSpPr>
        <p:spPr>
          <a:xfrm flipH="1">
            <a:off x="1548000" y="3685857"/>
            <a:ext cx="592023" cy="4992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185E4E5-2468-D4F6-94FE-FA7389D47D2C}"/>
              </a:ext>
            </a:extLst>
          </p:cNvPr>
          <p:cNvCxnSpPr>
            <a:cxnSpLocks/>
            <a:stCxn id="3" idx="5"/>
            <a:endCxn id="7" idx="0"/>
          </p:cNvCxnSpPr>
          <p:nvPr/>
        </p:nvCxnSpPr>
        <p:spPr>
          <a:xfrm>
            <a:off x="2486405" y="3685857"/>
            <a:ext cx="545268" cy="53736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65289DA-6B39-3795-F087-143C4AA416CA}"/>
              </a:ext>
            </a:extLst>
          </p:cNvPr>
          <p:cNvCxnSpPr>
            <a:cxnSpLocks/>
            <a:stCxn id="7" idx="3"/>
            <a:endCxn id="9" idx="0"/>
          </p:cNvCxnSpPr>
          <p:nvPr/>
        </p:nvCxnSpPr>
        <p:spPr>
          <a:xfrm flipH="1">
            <a:off x="2478878" y="4678506"/>
            <a:ext cx="379604" cy="38489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BA25AF-CD3A-A2A7-0236-E220B11BFB3E}"/>
              </a:ext>
            </a:extLst>
          </p:cNvPr>
          <p:cNvCxnSpPr>
            <a:cxnSpLocks/>
            <a:stCxn id="7" idx="5"/>
            <a:endCxn id="11" idx="0"/>
          </p:cNvCxnSpPr>
          <p:nvPr/>
        </p:nvCxnSpPr>
        <p:spPr>
          <a:xfrm>
            <a:off x="3204864" y="4678506"/>
            <a:ext cx="413013" cy="38489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461CB702-C9DC-DBCE-51B8-427C4C827E39}"/>
              </a:ext>
            </a:extLst>
          </p:cNvPr>
          <p:cNvSpPr/>
          <p:nvPr/>
        </p:nvSpPr>
        <p:spPr>
          <a:xfrm>
            <a:off x="5684740" y="3230572"/>
            <a:ext cx="489858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Y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CF5842E-7F5D-6AE4-EACD-BA2B1F0A2025}"/>
              </a:ext>
            </a:extLst>
          </p:cNvPr>
          <p:cNvSpPr/>
          <p:nvPr/>
        </p:nvSpPr>
        <p:spPr>
          <a:xfrm>
            <a:off x="4919526" y="4185120"/>
            <a:ext cx="489858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X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4A8EB4B-8C55-BA44-BCF8-46DC90CD06C9}"/>
              </a:ext>
            </a:extLst>
          </p:cNvPr>
          <p:cNvSpPr/>
          <p:nvPr/>
        </p:nvSpPr>
        <p:spPr>
          <a:xfrm>
            <a:off x="6403199" y="4223221"/>
            <a:ext cx="489858" cy="533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Q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CA085D-2872-69F2-1AE7-65D5EB3E7F30}"/>
              </a:ext>
            </a:extLst>
          </p:cNvPr>
          <p:cNvSpPr/>
          <p:nvPr/>
        </p:nvSpPr>
        <p:spPr>
          <a:xfrm>
            <a:off x="5850404" y="5063402"/>
            <a:ext cx="489858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C301891-9128-8608-CCCB-91D9574A77DE}"/>
              </a:ext>
            </a:extLst>
          </p:cNvPr>
          <p:cNvSpPr/>
          <p:nvPr/>
        </p:nvSpPr>
        <p:spPr>
          <a:xfrm>
            <a:off x="6989403" y="5063402"/>
            <a:ext cx="489858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Z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89FEBBF-56F5-AC78-A606-433E9B9BC4DE}"/>
              </a:ext>
            </a:extLst>
          </p:cNvPr>
          <p:cNvCxnSpPr>
            <a:cxnSpLocks/>
            <a:stCxn id="14" idx="3"/>
            <a:endCxn id="15" idx="0"/>
          </p:cNvCxnSpPr>
          <p:nvPr/>
        </p:nvCxnSpPr>
        <p:spPr>
          <a:xfrm flipH="1">
            <a:off x="5164455" y="3685857"/>
            <a:ext cx="592023" cy="4992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54ED8C4-0F0C-BBFD-971C-DEA2236CA610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6102860" y="3685857"/>
            <a:ext cx="545268" cy="53736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152F6D0-3E23-712C-A900-EF565BBB7CAB}"/>
              </a:ext>
            </a:extLst>
          </p:cNvPr>
          <p:cNvCxnSpPr>
            <a:cxnSpLocks/>
            <a:stCxn id="17" idx="3"/>
            <a:endCxn id="19" idx="0"/>
          </p:cNvCxnSpPr>
          <p:nvPr/>
        </p:nvCxnSpPr>
        <p:spPr>
          <a:xfrm flipH="1">
            <a:off x="6095333" y="4678506"/>
            <a:ext cx="379604" cy="38489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CE3F968-1E22-86A2-A225-4BBD8E9FC7CB}"/>
              </a:ext>
            </a:extLst>
          </p:cNvPr>
          <p:cNvCxnSpPr>
            <a:cxnSpLocks/>
            <a:stCxn id="17" idx="5"/>
            <a:endCxn id="20" idx="0"/>
          </p:cNvCxnSpPr>
          <p:nvPr/>
        </p:nvCxnSpPr>
        <p:spPr>
          <a:xfrm>
            <a:off x="6821319" y="4678506"/>
            <a:ext cx="413013" cy="38489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D93BD274-3840-B8FB-8515-407870F820D7}"/>
              </a:ext>
            </a:extLst>
          </p:cNvPr>
          <p:cNvSpPr/>
          <p:nvPr/>
        </p:nvSpPr>
        <p:spPr>
          <a:xfrm>
            <a:off x="9299990" y="3230572"/>
            <a:ext cx="489858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Y</a:t>
            </a:r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8C69EC7-B603-5C2F-E957-E1DBC9F812B8}"/>
              </a:ext>
            </a:extLst>
          </p:cNvPr>
          <p:cNvSpPr/>
          <p:nvPr/>
        </p:nvSpPr>
        <p:spPr>
          <a:xfrm>
            <a:off x="8534776" y="4185120"/>
            <a:ext cx="489858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X</a:t>
            </a:r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BF61EEF-59EF-87AE-469B-DB61845BAD59}"/>
              </a:ext>
            </a:extLst>
          </p:cNvPr>
          <p:cNvSpPr/>
          <p:nvPr/>
        </p:nvSpPr>
        <p:spPr>
          <a:xfrm>
            <a:off x="10018449" y="4223221"/>
            <a:ext cx="489858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Q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64D9A88-7CD7-CF13-4A40-7F039ECFE16E}"/>
              </a:ext>
            </a:extLst>
          </p:cNvPr>
          <p:cNvSpPr/>
          <p:nvPr/>
        </p:nvSpPr>
        <p:spPr>
          <a:xfrm>
            <a:off x="9465654" y="5063402"/>
            <a:ext cx="489858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6F5FACC-4FC5-1087-9901-041DBB353919}"/>
              </a:ext>
            </a:extLst>
          </p:cNvPr>
          <p:cNvSpPr/>
          <p:nvPr/>
        </p:nvSpPr>
        <p:spPr>
          <a:xfrm>
            <a:off x="10604653" y="5063402"/>
            <a:ext cx="489858" cy="533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Z</a:t>
            </a:r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04D7094-14C2-235B-F62F-5164A78B4DA4}"/>
              </a:ext>
            </a:extLst>
          </p:cNvPr>
          <p:cNvCxnSpPr>
            <a:cxnSpLocks/>
            <a:stCxn id="27" idx="3"/>
            <a:endCxn id="28" idx="0"/>
          </p:cNvCxnSpPr>
          <p:nvPr/>
        </p:nvCxnSpPr>
        <p:spPr>
          <a:xfrm flipH="1">
            <a:off x="8779705" y="3685857"/>
            <a:ext cx="592023" cy="4992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121785C-DB5F-34EC-8FE0-3FA0D67B1368}"/>
              </a:ext>
            </a:extLst>
          </p:cNvPr>
          <p:cNvCxnSpPr>
            <a:cxnSpLocks/>
            <a:stCxn id="27" idx="5"/>
            <a:endCxn id="29" idx="0"/>
          </p:cNvCxnSpPr>
          <p:nvPr/>
        </p:nvCxnSpPr>
        <p:spPr>
          <a:xfrm>
            <a:off x="9718110" y="3685857"/>
            <a:ext cx="545268" cy="53736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07347A2-40EE-A5B5-B7C6-85BCB4BC419F}"/>
              </a:ext>
            </a:extLst>
          </p:cNvPr>
          <p:cNvCxnSpPr>
            <a:cxnSpLocks/>
            <a:stCxn id="29" idx="3"/>
            <a:endCxn id="39" idx="0"/>
          </p:cNvCxnSpPr>
          <p:nvPr/>
        </p:nvCxnSpPr>
        <p:spPr>
          <a:xfrm flipH="1">
            <a:off x="9710583" y="4678506"/>
            <a:ext cx="379604" cy="38489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96EC91E-EA62-132A-15B9-1D83A6BA5BDA}"/>
              </a:ext>
            </a:extLst>
          </p:cNvPr>
          <p:cNvCxnSpPr>
            <a:cxnSpLocks/>
            <a:stCxn id="29" idx="5"/>
            <a:endCxn id="40" idx="0"/>
          </p:cNvCxnSpPr>
          <p:nvPr/>
        </p:nvCxnSpPr>
        <p:spPr>
          <a:xfrm>
            <a:off x="10436569" y="4678506"/>
            <a:ext cx="413013" cy="38489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93F01077-A194-F192-22EA-D308169DF6E4}"/>
              </a:ext>
            </a:extLst>
          </p:cNvPr>
          <p:cNvSpPr/>
          <p:nvPr/>
        </p:nvSpPr>
        <p:spPr>
          <a:xfrm>
            <a:off x="2748415" y="5930917"/>
            <a:ext cx="489858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FF90733-320E-3F1C-061B-84325183C646}"/>
              </a:ext>
            </a:extLst>
          </p:cNvPr>
          <p:cNvCxnSpPr>
            <a:cxnSpLocks/>
            <a:stCxn id="9" idx="5"/>
            <a:endCxn id="45" idx="0"/>
          </p:cNvCxnSpPr>
          <p:nvPr/>
        </p:nvCxnSpPr>
        <p:spPr>
          <a:xfrm>
            <a:off x="2652069" y="5518687"/>
            <a:ext cx="341275" cy="41223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CF700C2C-6DEE-B3E5-B1DA-AFDD16447D99}"/>
              </a:ext>
            </a:extLst>
          </p:cNvPr>
          <p:cNvSpPr/>
          <p:nvPr/>
        </p:nvSpPr>
        <p:spPr>
          <a:xfrm>
            <a:off x="1757999" y="5907575"/>
            <a:ext cx="489858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1AC0535-1EDA-438F-6420-6C488FA01CA1}"/>
              </a:ext>
            </a:extLst>
          </p:cNvPr>
          <p:cNvCxnSpPr>
            <a:cxnSpLocks/>
            <a:endCxn id="48" idx="0"/>
          </p:cNvCxnSpPr>
          <p:nvPr/>
        </p:nvCxnSpPr>
        <p:spPr>
          <a:xfrm flipH="1">
            <a:off x="2002928" y="5490461"/>
            <a:ext cx="345582" cy="41711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DD0AD1CB-9B75-DA4C-ECF3-E80F6DD122CE}"/>
              </a:ext>
            </a:extLst>
          </p:cNvPr>
          <p:cNvSpPr/>
          <p:nvPr/>
        </p:nvSpPr>
        <p:spPr>
          <a:xfrm>
            <a:off x="7599348" y="5930917"/>
            <a:ext cx="489858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ADDD86E-3468-711C-2197-FD2F45CB4658}"/>
              </a:ext>
            </a:extLst>
          </p:cNvPr>
          <p:cNvCxnSpPr>
            <a:cxnSpLocks/>
            <a:stCxn id="20" idx="5"/>
            <a:endCxn id="51" idx="0"/>
          </p:cNvCxnSpPr>
          <p:nvPr/>
        </p:nvCxnSpPr>
        <p:spPr>
          <a:xfrm>
            <a:off x="7407523" y="5518687"/>
            <a:ext cx="436754" cy="41223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AAFFDA3F-E1F6-1B05-10F2-36251C289FDF}"/>
              </a:ext>
            </a:extLst>
          </p:cNvPr>
          <p:cNvSpPr/>
          <p:nvPr/>
        </p:nvSpPr>
        <p:spPr>
          <a:xfrm>
            <a:off x="6529420" y="5952252"/>
            <a:ext cx="489858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C10A19C-A7AA-3FAD-8BE1-0F5BB513AFF8}"/>
              </a:ext>
            </a:extLst>
          </p:cNvPr>
          <p:cNvCxnSpPr>
            <a:cxnSpLocks/>
            <a:stCxn id="20" idx="3"/>
            <a:endCxn id="54" idx="0"/>
          </p:cNvCxnSpPr>
          <p:nvPr/>
        </p:nvCxnSpPr>
        <p:spPr>
          <a:xfrm flipH="1">
            <a:off x="6774349" y="5518687"/>
            <a:ext cx="286792" cy="43356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8E218293-441B-3E48-4D39-72DDE37AD5C4}"/>
              </a:ext>
            </a:extLst>
          </p:cNvPr>
          <p:cNvSpPr/>
          <p:nvPr/>
        </p:nvSpPr>
        <p:spPr>
          <a:xfrm>
            <a:off x="11094511" y="6002075"/>
            <a:ext cx="489858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ABF4097-EF3E-D710-F246-8F97084A8A3C}"/>
              </a:ext>
            </a:extLst>
          </p:cNvPr>
          <p:cNvCxnSpPr>
            <a:cxnSpLocks/>
            <a:stCxn id="40" idx="5"/>
            <a:endCxn id="58" idx="0"/>
          </p:cNvCxnSpPr>
          <p:nvPr/>
        </p:nvCxnSpPr>
        <p:spPr>
          <a:xfrm>
            <a:off x="11022773" y="5518687"/>
            <a:ext cx="316667" cy="4833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0E2333AD-A34A-5C7D-A5FD-6419BFFAC304}"/>
              </a:ext>
            </a:extLst>
          </p:cNvPr>
          <p:cNvSpPr/>
          <p:nvPr/>
        </p:nvSpPr>
        <p:spPr>
          <a:xfrm>
            <a:off x="10108032" y="6030249"/>
            <a:ext cx="489858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2466DDC-C075-C7D1-1168-CB0BCE047BB9}"/>
              </a:ext>
            </a:extLst>
          </p:cNvPr>
          <p:cNvCxnSpPr>
            <a:cxnSpLocks/>
            <a:stCxn id="40" idx="3"/>
            <a:endCxn id="70" idx="0"/>
          </p:cNvCxnSpPr>
          <p:nvPr/>
        </p:nvCxnSpPr>
        <p:spPr>
          <a:xfrm flipH="1">
            <a:off x="10352961" y="5518687"/>
            <a:ext cx="323430" cy="51156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29B4A9C4-3233-9E2D-A5FC-6B12C3E89D87}"/>
              </a:ext>
            </a:extLst>
          </p:cNvPr>
          <p:cNvSpPr/>
          <p:nvPr/>
        </p:nvSpPr>
        <p:spPr>
          <a:xfrm>
            <a:off x="3617877" y="4430486"/>
            <a:ext cx="954555" cy="24802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6B332305-C5BB-EDD1-05B7-53D5A3A5482D}"/>
              </a:ext>
            </a:extLst>
          </p:cNvPr>
          <p:cNvSpPr/>
          <p:nvPr/>
        </p:nvSpPr>
        <p:spPr>
          <a:xfrm>
            <a:off x="7371549" y="4440936"/>
            <a:ext cx="954555" cy="24802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5694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733292-3D5B-55BA-B9C1-F54F66E8F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28334"/>
            <a:ext cx="10571998" cy="970450"/>
          </a:xfrm>
        </p:spPr>
        <p:txBody>
          <a:bodyPr/>
          <a:lstStyle/>
          <a:p>
            <a:r>
              <a:rPr lang="hu-HU" dirty="0"/>
              <a:t>Piros-fekete fa tulajdonságok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96B1744-B83F-A31E-0830-20F65D9DAF7D}"/>
              </a:ext>
            </a:extLst>
          </p:cNvPr>
          <p:cNvSpPr/>
          <p:nvPr/>
        </p:nvSpPr>
        <p:spPr>
          <a:xfrm>
            <a:off x="810000" y="2873393"/>
            <a:ext cx="10822329" cy="376645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68659EF-E3A2-B589-30B6-392B4ED6B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877" y="2195134"/>
            <a:ext cx="10554574" cy="52464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x </a:t>
            </a:r>
            <a:r>
              <a:rPr lang="en-US" b="1" dirty="0" err="1"/>
              <a:t>testv</a:t>
            </a:r>
            <a:r>
              <a:rPr lang="hu-HU" b="1" dirty="0"/>
              <a:t>ére fekete, testvére egyik gyereke piros, masik fekete</a:t>
            </a:r>
            <a:endParaRPr lang="en-US" b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BC9D900-7581-3299-B397-B31EA5896F8D}"/>
              </a:ext>
            </a:extLst>
          </p:cNvPr>
          <p:cNvSpPr/>
          <p:nvPr/>
        </p:nvSpPr>
        <p:spPr>
          <a:xfrm>
            <a:off x="2068285" y="3230572"/>
            <a:ext cx="489858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Y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7210EF-6A63-C6D4-4E3D-488EF1272266}"/>
              </a:ext>
            </a:extLst>
          </p:cNvPr>
          <p:cNvSpPr/>
          <p:nvPr/>
        </p:nvSpPr>
        <p:spPr>
          <a:xfrm>
            <a:off x="1303071" y="4185120"/>
            <a:ext cx="489858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X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EDCB94-A815-C121-C843-7908FEC0FD83}"/>
              </a:ext>
            </a:extLst>
          </p:cNvPr>
          <p:cNvSpPr/>
          <p:nvPr/>
        </p:nvSpPr>
        <p:spPr>
          <a:xfrm>
            <a:off x="2786744" y="4223221"/>
            <a:ext cx="489858" cy="53340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Q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600E1EE-B953-15B4-05C1-0E1D8E160E44}"/>
              </a:ext>
            </a:extLst>
          </p:cNvPr>
          <p:cNvSpPr/>
          <p:nvPr/>
        </p:nvSpPr>
        <p:spPr>
          <a:xfrm>
            <a:off x="2233949" y="5063402"/>
            <a:ext cx="489858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08EFE3F-E1C4-FFBB-D099-BF365FCFC19A}"/>
              </a:ext>
            </a:extLst>
          </p:cNvPr>
          <p:cNvSpPr/>
          <p:nvPr/>
        </p:nvSpPr>
        <p:spPr>
          <a:xfrm>
            <a:off x="3372948" y="5063402"/>
            <a:ext cx="489858" cy="533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Z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E97F5F-D63F-4DDA-3028-E188A84C8E3E}"/>
              </a:ext>
            </a:extLst>
          </p:cNvPr>
          <p:cNvCxnSpPr>
            <a:cxnSpLocks/>
            <a:stCxn id="3" idx="3"/>
            <a:endCxn id="6" idx="0"/>
          </p:cNvCxnSpPr>
          <p:nvPr/>
        </p:nvCxnSpPr>
        <p:spPr>
          <a:xfrm flipH="1">
            <a:off x="1548000" y="3685857"/>
            <a:ext cx="592023" cy="4992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185E4E5-2468-D4F6-94FE-FA7389D47D2C}"/>
              </a:ext>
            </a:extLst>
          </p:cNvPr>
          <p:cNvCxnSpPr>
            <a:cxnSpLocks/>
            <a:stCxn id="3" idx="5"/>
            <a:endCxn id="7" idx="0"/>
          </p:cNvCxnSpPr>
          <p:nvPr/>
        </p:nvCxnSpPr>
        <p:spPr>
          <a:xfrm>
            <a:off x="2486405" y="3685857"/>
            <a:ext cx="545268" cy="53736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65289DA-6B39-3795-F087-143C4AA416CA}"/>
              </a:ext>
            </a:extLst>
          </p:cNvPr>
          <p:cNvCxnSpPr>
            <a:cxnSpLocks/>
            <a:stCxn id="7" idx="3"/>
            <a:endCxn id="9" idx="0"/>
          </p:cNvCxnSpPr>
          <p:nvPr/>
        </p:nvCxnSpPr>
        <p:spPr>
          <a:xfrm flipH="1">
            <a:off x="2478878" y="4678506"/>
            <a:ext cx="379604" cy="38489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BA25AF-CD3A-A2A7-0236-E220B11BFB3E}"/>
              </a:ext>
            </a:extLst>
          </p:cNvPr>
          <p:cNvCxnSpPr>
            <a:cxnSpLocks/>
            <a:stCxn id="7" idx="5"/>
            <a:endCxn id="11" idx="0"/>
          </p:cNvCxnSpPr>
          <p:nvPr/>
        </p:nvCxnSpPr>
        <p:spPr>
          <a:xfrm>
            <a:off x="3204864" y="4678506"/>
            <a:ext cx="413013" cy="38489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FA0DFC72-70AE-AA79-F659-DC384C3B96AE}"/>
              </a:ext>
            </a:extLst>
          </p:cNvPr>
          <p:cNvSpPr/>
          <p:nvPr/>
        </p:nvSpPr>
        <p:spPr>
          <a:xfrm>
            <a:off x="6700751" y="4223221"/>
            <a:ext cx="489858" cy="533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Z</a:t>
            </a:r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CA2994D-3561-A9F9-063B-B51487654DA5}"/>
              </a:ext>
            </a:extLst>
          </p:cNvPr>
          <p:cNvSpPr/>
          <p:nvPr/>
        </p:nvSpPr>
        <p:spPr>
          <a:xfrm>
            <a:off x="5328217" y="4185120"/>
            <a:ext cx="489858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Y</a:t>
            </a:r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964BB70-CB16-FCB0-D212-BDDE5493E3D8}"/>
              </a:ext>
            </a:extLst>
          </p:cNvPr>
          <p:cNvSpPr/>
          <p:nvPr/>
        </p:nvSpPr>
        <p:spPr>
          <a:xfrm>
            <a:off x="5972706" y="3242619"/>
            <a:ext cx="489858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Q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CCA7E89-909A-C30F-6AA4-EA8F1BD9D7CA}"/>
              </a:ext>
            </a:extLst>
          </p:cNvPr>
          <p:cNvSpPr/>
          <p:nvPr/>
        </p:nvSpPr>
        <p:spPr>
          <a:xfrm>
            <a:off x="4908487" y="5063402"/>
            <a:ext cx="489858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X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5B5869E-C550-5049-21E4-ADBA0CF9C9E2}"/>
              </a:ext>
            </a:extLst>
          </p:cNvPr>
          <p:cNvSpPr/>
          <p:nvPr/>
        </p:nvSpPr>
        <p:spPr>
          <a:xfrm>
            <a:off x="5723211" y="5086063"/>
            <a:ext cx="489858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C58E4B5-5DDB-0E99-C931-E4AE3A40074C}"/>
              </a:ext>
            </a:extLst>
          </p:cNvPr>
          <p:cNvCxnSpPr>
            <a:cxnSpLocks/>
            <a:stCxn id="32" idx="3"/>
            <a:endCxn id="31" idx="0"/>
          </p:cNvCxnSpPr>
          <p:nvPr/>
        </p:nvCxnSpPr>
        <p:spPr>
          <a:xfrm flipH="1">
            <a:off x="5573146" y="3697904"/>
            <a:ext cx="471298" cy="4872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8D07EE1-EC7F-E0ED-B7A5-B7B348315B4A}"/>
              </a:ext>
            </a:extLst>
          </p:cNvPr>
          <p:cNvCxnSpPr>
            <a:cxnSpLocks/>
            <a:stCxn id="30" idx="0"/>
            <a:endCxn id="32" idx="5"/>
          </p:cNvCxnSpPr>
          <p:nvPr/>
        </p:nvCxnSpPr>
        <p:spPr>
          <a:xfrm flipH="1" flipV="1">
            <a:off x="6390826" y="3697904"/>
            <a:ext cx="554854" cy="52531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40ED1D0-F633-A72A-241E-89E35F4EDD2E}"/>
              </a:ext>
            </a:extLst>
          </p:cNvPr>
          <p:cNvCxnSpPr>
            <a:cxnSpLocks/>
            <a:stCxn id="31" idx="3"/>
            <a:endCxn id="33" idx="0"/>
          </p:cNvCxnSpPr>
          <p:nvPr/>
        </p:nvCxnSpPr>
        <p:spPr>
          <a:xfrm flipH="1">
            <a:off x="5153416" y="4640405"/>
            <a:ext cx="246539" cy="42299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514E43C-CFCB-B108-4D53-E3A9301CEA0F}"/>
              </a:ext>
            </a:extLst>
          </p:cNvPr>
          <p:cNvCxnSpPr>
            <a:cxnSpLocks/>
            <a:stCxn id="31" idx="5"/>
            <a:endCxn id="34" idx="0"/>
          </p:cNvCxnSpPr>
          <p:nvPr/>
        </p:nvCxnSpPr>
        <p:spPr>
          <a:xfrm>
            <a:off x="5746337" y="4640405"/>
            <a:ext cx="221803" cy="445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00E67505-AAA8-A588-467B-BD4B63D1E178}"/>
              </a:ext>
            </a:extLst>
          </p:cNvPr>
          <p:cNvSpPr/>
          <p:nvPr/>
        </p:nvSpPr>
        <p:spPr>
          <a:xfrm>
            <a:off x="10043093" y="4223221"/>
            <a:ext cx="489858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Z</a:t>
            </a:r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8CF283E-A691-12B9-70BA-3319183C1992}"/>
              </a:ext>
            </a:extLst>
          </p:cNvPr>
          <p:cNvSpPr/>
          <p:nvPr/>
        </p:nvSpPr>
        <p:spPr>
          <a:xfrm>
            <a:off x="8670559" y="4185120"/>
            <a:ext cx="489858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714591C-39F4-B04D-6BF1-381DC85A3F01}"/>
              </a:ext>
            </a:extLst>
          </p:cNvPr>
          <p:cNvSpPr/>
          <p:nvPr/>
        </p:nvSpPr>
        <p:spPr>
          <a:xfrm>
            <a:off x="9315048" y="3242619"/>
            <a:ext cx="489858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Q</a:t>
            </a:r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CFBACFA-38C0-4523-2058-765B60E4E713}"/>
              </a:ext>
            </a:extLst>
          </p:cNvPr>
          <p:cNvSpPr/>
          <p:nvPr/>
        </p:nvSpPr>
        <p:spPr>
          <a:xfrm>
            <a:off x="8266112" y="5145784"/>
            <a:ext cx="489858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X</a:t>
            </a:r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32644E2-98EB-8A34-A2E7-9F88D652C0B6}"/>
              </a:ext>
            </a:extLst>
          </p:cNvPr>
          <p:cNvSpPr/>
          <p:nvPr/>
        </p:nvSpPr>
        <p:spPr>
          <a:xfrm>
            <a:off x="9110952" y="5180349"/>
            <a:ext cx="489858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EC12E9F-A8C0-D092-BD90-C794ACFB72BB}"/>
              </a:ext>
            </a:extLst>
          </p:cNvPr>
          <p:cNvCxnSpPr>
            <a:cxnSpLocks/>
            <a:stCxn id="61" idx="3"/>
            <a:endCxn id="60" idx="0"/>
          </p:cNvCxnSpPr>
          <p:nvPr/>
        </p:nvCxnSpPr>
        <p:spPr>
          <a:xfrm flipH="1">
            <a:off x="8915488" y="3697904"/>
            <a:ext cx="471298" cy="4872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D83E094-AD71-3233-60CF-FA052A0342C1}"/>
              </a:ext>
            </a:extLst>
          </p:cNvPr>
          <p:cNvCxnSpPr>
            <a:cxnSpLocks/>
            <a:stCxn id="59" idx="0"/>
            <a:endCxn id="61" idx="5"/>
          </p:cNvCxnSpPr>
          <p:nvPr/>
        </p:nvCxnSpPr>
        <p:spPr>
          <a:xfrm flipH="1" flipV="1">
            <a:off x="9733168" y="3697904"/>
            <a:ext cx="554854" cy="52531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2DEF8DD-C984-57C9-D0B4-B35EAD858FFB}"/>
              </a:ext>
            </a:extLst>
          </p:cNvPr>
          <p:cNvCxnSpPr>
            <a:cxnSpLocks/>
            <a:stCxn id="60" idx="3"/>
            <a:endCxn id="62" idx="0"/>
          </p:cNvCxnSpPr>
          <p:nvPr/>
        </p:nvCxnSpPr>
        <p:spPr>
          <a:xfrm flipH="1">
            <a:off x="8511041" y="4640405"/>
            <a:ext cx="231256" cy="50537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E7DC745-2F31-F53C-5835-25085BB4EF22}"/>
              </a:ext>
            </a:extLst>
          </p:cNvPr>
          <p:cNvCxnSpPr>
            <a:cxnSpLocks/>
            <a:stCxn id="60" idx="5"/>
            <a:endCxn id="63" idx="0"/>
          </p:cNvCxnSpPr>
          <p:nvPr/>
        </p:nvCxnSpPr>
        <p:spPr>
          <a:xfrm>
            <a:off x="9088679" y="4640405"/>
            <a:ext cx="267202" cy="5399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Arrow: Right 4">
            <a:extLst>
              <a:ext uri="{FF2B5EF4-FFF2-40B4-BE49-F238E27FC236}">
                <a16:creationId xmlns:a16="http://schemas.microsoft.com/office/drawing/2014/main" id="{D0A4DFB8-721B-1322-2774-1961B2AC6AA7}"/>
              </a:ext>
            </a:extLst>
          </p:cNvPr>
          <p:cNvSpPr/>
          <p:nvPr/>
        </p:nvSpPr>
        <p:spPr>
          <a:xfrm>
            <a:off x="3740851" y="4365911"/>
            <a:ext cx="954555" cy="24802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57E88D6-7747-255B-37A9-57BED4456951}"/>
              </a:ext>
            </a:extLst>
          </p:cNvPr>
          <p:cNvSpPr/>
          <p:nvPr/>
        </p:nvSpPr>
        <p:spPr>
          <a:xfrm>
            <a:off x="7437651" y="4330684"/>
            <a:ext cx="954555" cy="24802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9D154B-2B7E-FCBC-5CCD-BABFFCE73402}"/>
              </a:ext>
            </a:extLst>
          </p:cNvPr>
          <p:cNvSpPr/>
          <p:nvPr/>
        </p:nvSpPr>
        <p:spPr>
          <a:xfrm>
            <a:off x="3046509" y="5894826"/>
            <a:ext cx="489858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AA64610-D51D-A9B9-76F5-89E91034FC5E}"/>
              </a:ext>
            </a:extLst>
          </p:cNvPr>
          <p:cNvSpPr/>
          <p:nvPr/>
        </p:nvSpPr>
        <p:spPr>
          <a:xfrm>
            <a:off x="3800906" y="5883755"/>
            <a:ext cx="489858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BA5E71-D935-4187-D085-1A31D02A6F76}"/>
              </a:ext>
            </a:extLst>
          </p:cNvPr>
          <p:cNvCxnSpPr>
            <a:cxnSpLocks/>
            <a:stCxn id="11" idx="3"/>
            <a:endCxn id="10" idx="0"/>
          </p:cNvCxnSpPr>
          <p:nvPr/>
        </p:nvCxnSpPr>
        <p:spPr>
          <a:xfrm flipH="1">
            <a:off x="3291438" y="5518687"/>
            <a:ext cx="153248" cy="37613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DE2433F-215B-1CC9-E843-7A3D616F12CE}"/>
              </a:ext>
            </a:extLst>
          </p:cNvPr>
          <p:cNvCxnSpPr>
            <a:cxnSpLocks/>
            <a:stCxn id="11" idx="5"/>
            <a:endCxn id="12" idx="0"/>
          </p:cNvCxnSpPr>
          <p:nvPr/>
        </p:nvCxnSpPr>
        <p:spPr>
          <a:xfrm>
            <a:off x="3791068" y="5518687"/>
            <a:ext cx="254767" cy="36506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4147DFC6-0CEF-FEB4-7A67-7A636B488A80}"/>
              </a:ext>
            </a:extLst>
          </p:cNvPr>
          <p:cNvSpPr/>
          <p:nvPr/>
        </p:nvSpPr>
        <p:spPr>
          <a:xfrm>
            <a:off x="6459661" y="5698235"/>
            <a:ext cx="489858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E60964C-0F1C-0263-50D5-E1611F354F14}"/>
              </a:ext>
            </a:extLst>
          </p:cNvPr>
          <p:cNvSpPr/>
          <p:nvPr/>
        </p:nvSpPr>
        <p:spPr>
          <a:xfrm>
            <a:off x="7326252" y="5682192"/>
            <a:ext cx="489858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CBA696D-6F20-D451-3885-06C87DEF5F99}"/>
              </a:ext>
            </a:extLst>
          </p:cNvPr>
          <p:cNvCxnSpPr>
            <a:cxnSpLocks/>
            <a:stCxn id="30" idx="3"/>
            <a:endCxn id="20" idx="0"/>
          </p:cNvCxnSpPr>
          <p:nvPr/>
        </p:nvCxnSpPr>
        <p:spPr>
          <a:xfrm flipH="1">
            <a:off x="6704590" y="4678506"/>
            <a:ext cx="67899" cy="101972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CB7344F-5C13-DB58-0C28-4B6C6EA0B427}"/>
              </a:ext>
            </a:extLst>
          </p:cNvPr>
          <p:cNvCxnSpPr>
            <a:cxnSpLocks/>
            <a:stCxn id="30" idx="5"/>
            <a:endCxn id="22" idx="0"/>
          </p:cNvCxnSpPr>
          <p:nvPr/>
        </p:nvCxnSpPr>
        <p:spPr>
          <a:xfrm>
            <a:off x="7118871" y="4678506"/>
            <a:ext cx="452310" cy="100368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3420C2EF-D0D5-0D5A-0EE9-9FE34E7AF361}"/>
              </a:ext>
            </a:extLst>
          </p:cNvPr>
          <p:cNvSpPr/>
          <p:nvPr/>
        </p:nvSpPr>
        <p:spPr>
          <a:xfrm>
            <a:off x="9814763" y="5182524"/>
            <a:ext cx="489858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0288415-0EA9-91C2-0DC9-055FE3649677}"/>
              </a:ext>
            </a:extLst>
          </p:cNvPr>
          <p:cNvSpPr/>
          <p:nvPr/>
        </p:nvSpPr>
        <p:spPr>
          <a:xfrm>
            <a:off x="10549550" y="5173805"/>
            <a:ext cx="489858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90D1AA-DBF9-A62C-F070-45BD4AF9CD23}"/>
              </a:ext>
            </a:extLst>
          </p:cNvPr>
          <p:cNvCxnSpPr>
            <a:cxnSpLocks/>
            <a:stCxn id="59" idx="3"/>
            <a:endCxn id="41" idx="0"/>
          </p:cNvCxnSpPr>
          <p:nvPr/>
        </p:nvCxnSpPr>
        <p:spPr>
          <a:xfrm flipH="1">
            <a:off x="10059692" y="4678506"/>
            <a:ext cx="55139" cy="50401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4512BED-6904-CB7B-C7A4-0FDD00AB11AF}"/>
              </a:ext>
            </a:extLst>
          </p:cNvPr>
          <p:cNvCxnSpPr>
            <a:cxnSpLocks/>
            <a:stCxn id="59" idx="5"/>
            <a:endCxn id="42" idx="0"/>
          </p:cNvCxnSpPr>
          <p:nvPr/>
        </p:nvCxnSpPr>
        <p:spPr>
          <a:xfrm>
            <a:off x="10461213" y="4678506"/>
            <a:ext cx="333266" cy="49529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7684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733292-3D5B-55BA-B9C1-F54F66E8F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Adott elem keresése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A271458-0124-86DB-DAA2-C10A93F3D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012" y="2443883"/>
            <a:ext cx="4356166" cy="5358064"/>
          </a:xfrm>
        </p:spPr>
        <p:txBody>
          <a:bodyPr anchor="t">
            <a:normAutofit/>
          </a:bodyPr>
          <a:lstStyle/>
          <a:p>
            <a:pPr lvl="1">
              <a:lnSpc>
                <a:spcPct val="150000"/>
              </a:lnSpc>
            </a:pPr>
            <a:r>
              <a:rPr lang="hu-HU" sz="2600" b="1" dirty="0"/>
              <a:t>Bináris kereséssel történik</a:t>
            </a:r>
          </a:p>
          <a:p>
            <a:pPr lvl="1">
              <a:lnSpc>
                <a:spcPct val="150000"/>
              </a:lnSpc>
            </a:pPr>
            <a:endParaRPr lang="hu-HU" sz="2600" b="1" dirty="0"/>
          </a:p>
          <a:p>
            <a:pPr lvl="1">
              <a:lnSpc>
                <a:spcPct val="150000"/>
              </a:lnSpc>
            </a:pPr>
            <a:r>
              <a:rPr lang="hu-HU" sz="2400" b="1" dirty="0"/>
              <a:t>Példa: 9-es elem megkeresése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27D0F21-54FD-8A7F-DD1E-C91322BC67B8}"/>
              </a:ext>
            </a:extLst>
          </p:cNvPr>
          <p:cNvSpPr/>
          <p:nvPr/>
        </p:nvSpPr>
        <p:spPr>
          <a:xfrm>
            <a:off x="5000263" y="2268637"/>
            <a:ext cx="6655442" cy="4340506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6" name="Picture 5" descr="A picture containing circle, art&#10;&#10;Description automatically generated">
            <a:extLst>
              <a:ext uri="{FF2B5EF4-FFF2-40B4-BE49-F238E27FC236}">
                <a16:creationId xmlns:a16="http://schemas.microsoft.com/office/drawing/2014/main" id="{C2688C26-C54E-74AE-8A95-2DE7BA5F5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586" y="3373052"/>
            <a:ext cx="4323668" cy="210852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68BF38-265C-0A9D-AF73-CB7351680904}"/>
              </a:ext>
            </a:extLst>
          </p:cNvPr>
          <p:cNvCxnSpPr/>
          <p:nvPr/>
        </p:nvCxnSpPr>
        <p:spPr>
          <a:xfrm>
            <a:off x="8704162" y="2536481"/>
            <a:ext cx="0" cy="739155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EEA770A-CF27-BEC3-5510-6BF472FB956F}"/>
              </a:ext>
            </a:extLst>
          </p:cNvPr>
          <p:cNvCxnSpPr>
            <a:cxnSpLocks/>
          </p:cNvCxnSpPr>
          <p:nvPr/>
        </p:nvCxnSpPr>
        <p:spPr>
          <a:xfrm flipH="1">
            <a:off x="7481101" y="3706602"/>
            <a:ext cx="846883" cy="397461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787D27-E7E1-84BA-E2E0-8051F80AE237}"/>
              </a:ext>
            </a:extLst>
          </p:cNvPr>
          <p:cNvCxnSpPr>
            <a:cxnSpLocks/>
          </p:cNvCxnSpPr>
          <p:nvPr/>
        </p:nvCxnSpPr>
        <p:spPr>
          <a:xfrm>
            <a:off x="7562124" y="4534655"/>
            <a:ext cx="284546" cy="329178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429879A-5AA8-8894-0342-D28A0A4C5F9A}"/>
              </a:ext>
            </a:extLst>
          </p:cNvPr>
          <p:cNvSpPr/>
          <p:nvPr/>
        </p:nvSpPr>
        <p:spPr>
          <a:xfrm>
            <a:off x="8189487" y="2432864"/>
            <a:ext cx="607272" cy="8828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48FDC1-4AC8-7BD6-C7F1-3AABB4C0AE3F}"/>
              </a:ext>
            </a:extLst>
          </p:cNvPr>
          <p:cNvSpPr/>
          <p:nvPr/>
        </p:nvSpPr>
        <p:spPr>
          <a:xfrm>
            <a:off x="7683857" y="3327638"/>
            <a:ext cx="441369" cy="432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5C69EA6-D87C-F7AF-DD02-F3AC0E7DC72D}"/>
              </a:ext>
            </a:extLst>
          </p:cNvPr>
          <p:cNvSpPr/>
          <p:nvPr/>
        </p:nvSpPr>
        <p:spPr>
          <a:xfrm>
            <a:off x="7850927" y="4127361"/>
            <a:ext cx="338560" cy="6791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bg1"/>
                </a:solidFill>
              </a:rPr>
              <a:t>3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2658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733292-3D5B-55BA-B9C1-F54F66E8F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Adott sorszámú elem meghatározása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A271458-0124-86DB-DAA2-C10A93F3D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012" y="2443883"/>
            <a:ext cx="4356166" cy="5358064"/>
          </a:xfrm>
        </p:spPr>
        <p:txBody>
          <a:bodyPr anchor="t">
            <a:normAutofit/>
          </a:bodyPr>
          <a:lstStyle/>
          <a:p>
            <a:pPr lvl="1">
              <a:lnSpc>
                <a:spcPct val="150000"/>
              </a:lnSpc>
            </a:pPr>
            <a:r>
              <a:rPr lang="hu-HU" sz="2600" b="1" dirty="0"/>
              <a:t>Inorder bejárás segítségével történik</a:t>
            </a:r>
          </a:p>
          <a:p>
            <a:pPr lvl="1">
              <a:lnSpc>
                <a:spcPct val="150000"/>
              </a:lnSpc>
            </a:pPr>
            <a:r>
              <a:rPr lang="hu-HU" sz="2400" b="1" dirty="0"/>
              <a:t>Az elemek nővekvő sorrend szerint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27D0F21-54FD-8A7F-DD1E-C91322BC67B8}"/>
              </a:ext>
            </a:extLst>
          </p:cNvPr>
          <p:cNvSpPr/>
          <p:nvPr/>
        </p:nvSpPr>
        <p:spPr>
          <a:xfrm>
            <a:off x="4861766" y="2257063"/>
            <a:ext cx="6655442" cy="4340506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6" name="Picture 5" descr="A picture containing circle, art&#10;&#10;Description automatically generated">
            <a:extLst>
              <a:ext uri="{FF2B5EF4-FFF2-40B4-BE49-F238E27FC236}">
                <a16:creationId xmlns:a16="http://schemas.microsoft.com/office/drawing/2014/main" id="{C2688C26-C54E-74AE-8A95-2DE7BA5F5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586" y="3373052"/>
            <a:ext cx="4323668" cy="21085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26C215-3BF9-4EF9-6DC3-E5C9B3A12FBC}"/>
              </a:ext>
            </a:extLst>
          </p:cNvPr>
          <p:cNvSpPr txBox="1"/>
          <p:nvPr/>
        </p:nvSpPr>
        <p:spPr>
          <a:xfrm>
            <a:off x="5835153" y="4992097"/>
            <a:ext cx="482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chemeClr val="bg1"/>
                </a:solidFill>
              </a:rPr>
              <a:t>1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EA4659-FF1C-2E90-B4DD-8542CFD09349}"/>
              </a:ext>
            </a:extLst>
          </p:cNvPr>
          <p:cNvSpPr txBox="1"/>
          <p:nvPr/>
        </p:nvSpPr>
        <p:spPr>
          <a:xfrm>
            <a:off x="6508413" y="4196483"/>
            <a:ext cx="482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chemeClr val="bg1"/>
                </a:solidFill>
              </a:rPr>
              <a:t>2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79DD4E-16FF-2006-CF18-D188F75A78E6}"/>
              </a:ext>
            </a:extLst>
          </p:cNvPr>
          <p:cNvSpPr txBox="1"/>
          <p:nvPr/>
        </p:nvSpPr>
        <p:spPr>
          <a:xfrm>
            <a:off x="7290818" y="5019916"/>
            <a:ext cx="482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chemeClr val="bg1"/>
                </a:solidFill>
              </a:rPr>
              <a:t>3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8FE83D-05FB-318F-5B58-468F94110075}"/>
              </a:ext>
            </a:extLst>
          </p:cNvPr>
          <p:cNvSpPr txBox="1"/>
          <p:nvPr/>
        </p:nvSpPr>
        <p:spPr>
          <a:xfrm>
            <a:off x="7948348" y="3373052"/>
            <a:ext cx="482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chemeClr val="bg1"/>
                </a:solidFill>
              </a:rPr>
              <a:t>4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37FBE4-E3DB-1AD8-427E-EFC384E6B0B9}"/>
              </a:ext>
            </a:extLst>
          </p:cNvPr>
          <p:cNvSpPr txBox="1"/>
          <p:nvPr/>
        </p:nvSpPr>
        <p:spPr>
          <a:xfrm>
            <a:off x="9724446" y="3862024"/>
            <a:ext cx="482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chemeClr val="bg1"/>
                </a:solidFill>
              </a:rPr>
              <a:t>5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942655-9EA4-7859-CFAF-4752FFB69575}"/>
              </a:ext>
            </a:extLst>
          </p:cNvPr>
          <p:cNvSpPr txBox="1"/>
          <p:nvPr/>
        </p:nvSpPr>
        <p:spPr>
          <a:xfrm>
            <a:off x="10479254" y="4992096"/>
            <a:ext cx="482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chemeClr val="bg1"/>
                </a:solidFill>
              </a:rPr>
              <a:t>6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7285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733292-3D5B-55BA-B9C1-F54F66E8F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Elem rangja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A271458-0124-86DB-DAA2-C10A93F3D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76" y="2340884"/>
            <a:ext cx="4356166" cy="5358064"/>
          </a:xfrm>
        </p:spPr>
        <p:txBody>
          <a:bodyPr anchor="t">
            <a:normAutofit/>
          </a:bodyPr>
          <a:lstStyle/>
          <a:p>
            <a:pPr lvl="1">
              <a:lnSpc>
                <a:spcPct val="150000"/>
              </a:lnSpc>
            </a:pPr>
            <a:r>
              <a:rPr lang="hu-HU" sz="2400" b="1" dirty="0"/>
              <a:t>Inorder bejárás segítségével történik</a:t>
            </a:r>
          </a:p>
          <a:p>
            <a:pPr lvl="1">
              <a:lnSpc>
                <a:spcPct val="150000"/>
              </a:lnSpc>
            </a:pPr>
            <a:r>
              <a:rPr lang="hu-HU" sz="2400" b="1" dirty="0"/>
              <a:t>Az csomópont/elem rangja: az elem sorszáma a fa csomópontjainak rendezett sorozatában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27D0F21-54FD-8A7F-DD1E-C91322BC67B8}"/>
              </a:ext>
            </a:extLst>
          </p:cNvPr>
          <p:cNvSpPr/>
          <p:nvPr/>
        </p:nvSpPr>
        <p:spPr>
          <a:xfrm>
            <a:off x="4861766" y="2257063"/>
            <a:ext cx="6655442" cy="4340506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6" name="Picture 5" descr="A picture containing circle, art&#10;&#10;Description automatically generated">
            <a:extLst>
              <a:ext uri="{FF2B5EF4-FFF2-40B4-BE49-F238E27FC236}">
                <a16:creationId xmlns:a16="http://schemas.microsoft.com/office/drawing/2014/main" id="{C2688C26-C54E-74AE-8A95-2DE7BA5F5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586" y="3373052"/>
            <a:ext cx="4323668" cy="21085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26C215-3BF9-4EF9-6DC3-E5C9B3A12FBC}"/>
              </a:ext>
            </a:extLst>
          </p:cNvPr>
          <p:cNvSpPr txBox="1"/>
          <p:nvPr/>
        </p:nvSpPr>
        <p:spPr>
          <a:xfrm>
            <a:off x="5835153" y="4992097"/>
            <a:ext cx="482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chemeClr val="bg1"/>
                </a:solidFill>
              </a:rPr>
              <a:t>1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EA4659-FF1C-2E90-B4DD-8542CFD09349}"/>
              </a:ext>
            </a:extLst>
          </p:cNvPr>
          <p:cNvSpPr txBox="1"/>
          <p:nvPr/>
        </p:nvSpPr>
        <p:spPr>
          <a:xfrm>
            <a:off x="6508413" y="4196483"/>
            <a:ext cx="482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chemeClr val="bg1"/>
                </a:solidFill>
              </a:rPr>
              <a:t>2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79DD4E-16FF-2006-CF18-D188F75A78E6}"/>
              </a:ext>
            </a:extLst>
          </p:cNvPr>
          <p:cNvSpPr txBox="1"/>
          <p:nvPr/>
        </p:nvSpPr>
        <p:spPr>
          <a:xfrm>
            <a:off x="7290818" y="5019916"/>
            <a:ext cx="482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chemeClr val="bg1"/>
                </a:solidFill>
              </a:rPr>
              <a:t>3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8FE83D-05FB-318F-5B58-468F94110075}"/>
              </a:ext>
            </a:extLst>
          </p:cNvPr>
          <p:cNvSpPr txBox="1"/>
          <p:nvPr/>
        </p:nvSpPr>
        <p:spPr>
          <a:xfrm>
            <a:off x="7948348" y="3373052"/>
            <a:ext cx="482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chemeClr val="bg1"/>
                </a:solidFill>
              </a:rPr>
              <a:t>4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37FBE4-E3DB-1AD8-427E-EFC384E6B0B9}"/>
              </a:ext>
            </a:extLst>
          </p:cNvPr>
          <p:cNvSpPr txBox="1"/>
          <p:nvPr/>
        </p:nvSpPr>
        <p:spPr>
          <a:xfrm>
            <a:off x="9724446" y="3862024"/>
            <a:ext cx="482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chemeClr val="bg1"/>
                </a:solidFill>
              </a:rPr>
              <a:t>5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942655-9EA4-7859-CFAF-4752FFB69575}"/>
              </a:ext>
            </a:extLst>
          </p:cNvPr>
          <p:cNvSpPr txBox="1"/>
          <p:nvPr/>
        </p:nvSpPr>
        <p:spPr>
          <a:xfrm>
            <a:off x="10479254" y="4992096"/>
            <a:ext cx="482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chemeClr val="bg1"/>
                </a:solidFill>
              </a:rPr>
              <a:t>6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9551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733292-3D5B-55BA-B9C1-F54F66E8F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Fa magassága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A271458-0124-86DB-DAA2-C10A93F3D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932" y="2524906"/>
            <a:ext cx="4462964" cy="5358064"/>
          </a:xfrm>
        </p:spPr>
        <p:txBody>
          <a:bodyPr anchor="t">
            <a:normAutofit/>
          </a:bodyPr>
          <a:lstStyle/>
          <a:p>
            <a:pPr lvl="1">
              <a:lnSpc>
                <a:spcPct val="150000"/>
              </a:lnSpc>
            </a:pPr>
            <a:r>
              <a:rPr lang="hu-HU" sz="2400" b="1" dirty="0"/>
              <a:t>Bármely Gyökér-Levél útvonalon a fekete csomópontok száma</a:t>
            </a:r>
          </a:p>
          <a:p>
            <a:pPr lvl="1">
              <a:lnSpc>
                <a:spcPct val="150000"/>
              </a:lnSpc>
            </a:pPr>
            <a:r>
              <a:rPr lang="hu-HU" sz="2400" b="1" dirty="0"/>
              <a:t>Egy n elemű fában, legfeljebb 2*log(n+1) lehet a magasság</a:t>
            </a:r>
          </a:p>
          <a:p>
            <a:pPr lvl="1">
              <a:lnSpc>
                <a:spcPct val="150000"/>
              </a:lnSpc>
            </a:pPr>
            <a:endParaRPr lang="hu-HU" sz="2400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27D0F21-54FD-8A7F-DD1E-C91322BC67B8}"/>
              </a:ext>
            </a:extLst>
          </p:cNvPr>
          <p:cNvSpPr/>
          <p:nvPr/>
        </p:nvSpPr>
        <p:spPr>
          <a:xfrm>
            <a:off x="5405377" y="2257063"/>
            <a:ext cx="6111830" cy="4340506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BC1DE1-6FB2-39D4-7869-71F8043E5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599" y="3086752"/>
            <a:ext cx="5321543" cy="26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7385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733292-3D5B-55BA-B9C1-F54F66E8F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Minimum- és maximumkeresés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A271458-0124-86DB-DAA2-C10A93F3D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932" y="2490182"/>
            <a:ext cx="4356166" cy="5358064"/>
          </a:xfrm>
        </p:spPr>
        <p:txBody>
          <a:bodyPr anchor="t">
            <a:normAutofit/>
          </a:bodyPr>
          <a:lstStyle/>
          <a:p>
            <a:pPr lvl="1">
              <a:lnSpc>
                <a:spcPct val="150000"/>
              </a:lnSpc>
            </a:pPr>
            <a:r>
              <a:rPr lang="hu-HU" sz="2400" b="1" dirty="0"/>
              <a:t>Legkisebb elem: a legbaloldalibb elem</a:t>
            </a:r>
          </a:p>
          <a:p>
            <a:pPr lvl="1">
              <a:lnSpc>
                <a:spcPct val="150000"/>
              </a:lnSpc>
            </a:pPr>
            <a:r>
              <a:rPr lang="hu-HU" sz="2400" b="1" dirty="0"/>
              <a:t>Legnagyobb elem: a legjobboldalibb elem</a:t>
            </a:r>
          </a:p>
          <a:p>
            <a:pPr lvl="1">
              <a:lnSpc>
                <a:spcPct val="150000"/>
              </a:lnSpc>
            </a:pPr>
            <a:endParaRPr lang="hu-HU" sz="2400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27D0F21-54FD-8A7F-DD1E-C91322BC67B8}"/>
              </a:ext>
            </a:extLst>
          </p:cNvPr>
          <p:cNvSpPr/>
          <p:nvPr/>
        </p:nvSpPr>
        <p:spPr>
          <a:xfrm>
            <a:off x="4861766" y="2257063"/>
            <a:ext cx="6655442" cy="4340506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6" name="Picture 5" descr="A picture containing circle, art&#10;&#10;Description automatically generated">
            <a:extLst>
              <a:ext uri="{FF2B5EF4-FFF2-40B4-BE49-F238E27FC236}">
                <a16:creationId xmlns:a16="http://schemas.microsoft.com/office/drawing/2014/main" id="{C2688C26-C54E-74AE-8A95-2DE7BA5F5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586" y="3373052"/>
            <a:ext cx="4323668" cy="2108529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FA2C1C3-BCA2-5324-A6A9-D28074D9D9D2}"/>
              </a:ext>
            </a:extLst>
          </p:cNvPr>
          <p:cNvCxnSpPr>
            <a:cxnSpLocks/>
          </p:cNvCxnSpPr>
          <p:nvPr/>
        </p:nvCxnSpPr>
        <p:spPr>
          <a:xfrm flipH="1">
            <a:off x="6095999" y="3373052"/>
            <a:ext cx="2105280" cy="1157468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1D64E5E-6B58-F9DE-0FB4-A0FA2B657249}"/>
              </a:ext>
            </a:extLst>
          </p:cNvPr>
          <p:cNvCxnSpPr>
            <a:cxnSpLocks/>
          </p:cNvCxnSpPr>
          <p:nvPr/>
        </p:nvCxnSpPr>
        <p:spPr>
          <a:xfrm>
            <a:off x="9396098" y="3429000"/>
            <a:ext cx="1142743" cy="1163735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FF65CCB-1BB4-18C6-D3B3-26B10E7DFAD8}"/>
              </a:ext>
            </a:extLst>
          </p:cNvPr>
          <p:cNvSpPr txBox="1"/>
          <p:nvPr/>
        </p:nvSpPr>
        <p:spPr>
          <a:xfrm>
            <a:off x="5798917" y="5525943"/>
            <a:ext cx="1284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MINIMUM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9B30737-A886-E870-BF33-9DC05CAAA25D}"/>
              </a:ext>
            </a:extLst>
          </p:cNvPr>
          <p:cNvSpPr txBox="1"/>
          <p:nvPr/>
        </p:nvSpPr>
        <p:spPr>
          <a:xfrm>
            <a:off x="9571961" y="5525943"/>
            <a:ext cx="1406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MAXIMUM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517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733292-3D5B-55BA-B9C1-F54F66E8F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Bináris keresőfák	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A271458-0124-86DB-DAA2-C10A93F3D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457957"/>
            <a:ext cx="10554574" cy="3636511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hu-HU" sz="2000" b="1" dirty="0"/>
              <a:t>Definició:</a:t>
            </a:r>
          </a:p>
          <a:p>
            <a:pPr algn="just">
              <a:lnSpc>
                <a:spcPct val="150000"/>
              </a:lnSpc>
            </a:pPr>
            <a:r>
              <a:rPr lang="hu-HU" sz="2000" b="1" dirty="0">
                <a:ea typeface="+mn-lt"/>
                <a:cs typeface="+mn-lt"/>
              </a:rPr>
              <a:t>1. Egy bináris fa vagy üres, vagy tartalmaz egy csomópontot, amelyhez bizonyos t</a:t>
            </a:r>
            <a:r>
              <a:rPr lang="hu-HU" sz="2000" b="1" i="1" dirty="0">
                <a:ea typeface="+mn-lt"/>
                <a:cs typeface="+mn-lt"/>
              </a:rPr>
              <a:t>ipusú információt rendeltünk, valamint még két komponenst, amelyek szintén bináris fák. (Knuth)</a:t>
            </a:r>
            <a:endParaRPr lang="hu-HU" sz="2000" dirty="0"/>
          </a:p>
          <a:p>
            <a:pPr algn="just">
              <a:lnSpc>
                <a:spcPct val="150000"/>
              </a:lnSpc>
            </a:pPr>
            <a:r>
              <a:rPr lang="hu-HU" sz="2000" b="1" dirty="0"/>
              <a:t>2. Olyan fa, melyben minden adatelemnek legfeljebb 2 leszármazottja van (a megkülönbötetés: bal és jobb leszármazott)</a:t>
            </a:r>
            <a:endParaRPr lang="hu-HU" sz="2000" dirty="0"/>
          </a:p>
          <a:p>
            <a:pPr marL="285750" indent="-285750" algn="just"/>
            <a:endParaRPr lang="hu-HU" sz="2000" b="1" dirty="0"/>
          </a:p>
          <a:p>
            <a:pPr>
              <a:buFont typeface="Arial" charset="2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964275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733292-3D5B-55BA-B9C1-F54F66E8F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Fa bejárások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A271458-0124-86DB-DAA2-C10A93F3D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4972" y="2222287"/>
            <a:ext cx="5150734" cy="4188525"/>
          </a:xfrm>
        </p:spPr>
        <p:txBody>
          <a:bodyPr>
            <a:normAutofit/>
          </a:bodyPr>
          <a:lstStyle/>
          <a:p>
            <a:r>
              <a:rPr lang="hu-HU" sz="2400" b="1" dirty="0"/>
              <a:t>Preorder: </a:t>
            </a:r>
          </a:p>
          <a:p>
            <a:pPr marL="0" indent="0">
              <a:buNone/>
            </a:pPr>
            <a:r>
              <a:rPr lang="hu-HU" sz="2400" b="1" dirty="0"/>
              <a:t>	</a:t>
            </a:r>
            <a:r>
              <a:rPr lang="hu-HU" sz="2000" b="1" dirty="0"/>
              <a:t>8</a:t>
            </a:r>
            <a:r>
              <a:rPr lang="en-US" sz="2000" b="1" dirty="0"/>
              <a:t>  </a:t>
            </a:r>
            <a:r>
              <a:rPr lang="hu-HU" sz="2000" b="1" dirty="0"/>
              <a:t>3</a:t>
            </a:r>
            <a:r>
              <a:rPr lang="en-US" sz="2000" b="1" dirty="0"/>
              <a:t>  </a:t>
            </a:r>
            <a:r>
              <a:rPr lang="hu-HU" sz="2000" b="1" dirty="0"/>
              <a:t>1</a:t>
            </a:r>
            <a:r>
              <a:rPr lang="en-US" sz="2000" b="1" dirty="0"/>
              <a:t>  </a:t>
            </a:r>
            <a:r>
              <a:rPr lang="hu-HU" sz="2000" b="1" dirty="0"/>
              <a:t>5</a:t>
            </a:r>
            <a:r>
              <a:rPr lang="en-US" sz="2000" b="1" dirty="0"/>
              <a:t>  </a:t>
            </a:r>
            <a:r>
              <a:rPr lang="hu-HU" sz="2000" b="1" dirty="0"/>
              <a:t>4</a:t>
            </a:r>
            <a:r>
              <a:rPr lang="en-US" sz="2000" b="1" dirty="0"/>
              <a:t>  </a:t>
            </a:r>
            <a:r>
              <a:rPr lang="hu-HU" sz="2000" b="1" dirty="0"/>
              <a:t>17</a:t>
            </a:r>
            <a:r>
              <a:rPr lang="en-US" sz="2000" b="1" dirty="0"/>
              <a:t>  </a:t>
            </a:r>
            <a:r>
              <a:rPr lang="hu-HU" sz="2000" b="1" dirty="0"/>
              <a:t>15</a:t>
            </a:r>
            <a:r>
              <a:rPr lang="en-US" sz="2000" b="1" dirty="0"/>
              <a:t>  </a:t>
            </a:r>
            <a:r>
              <a:rPr lang="hu-HU" sz="2000" b="1" dirty="0"/>
              <a:t>18</a:t>
            </a:r>
            <a:r>
              <a:rPr lang="en-US" sz="2000" b="1" dirty="0"/>
              <a:t>  </a:t>
            </a:r>
            <a:r>
              <a:rPr lang="hu-HU" sz="2000" b="1" dirty="0"/>
              <a:t>25</a:t>
            </a:r>
          </a:p>
          <a:p>
            <a:r>
              <a:rPr lang="hu-HU" sz="2400" b="1" dirty="0"/>
              <a:t>Inorder: </a:t>
            </a:r>
          </a:p>
          <a:p>
            <a:pPr marL="0" indent="0">
              <a:buNone/>
            </a:pPr>
            <a:r>
              <a:rPr lang="hu-HU" sz="2400" b="1" dirty="0"/>
              <a:t>	</a:t>
            </a:r>
            <a:r>
              <a:rPr lang="hu-HU" sz="2000" b="1" dirty="0"/>
              <a:t>1 </a:t>
            </a:r>
            <a:r>
              <a:rPr lang="en-US" sz="2000" b="1" dirty="0"/>
              <a:t> </a:t>
            </a:r>
            <a:r>
              <a:rPr lang="hu-HU" sz="2000" b="1" dirty="0"/>
              <a:t>3</a:t>
            </a:r>
            <a:r>
              <a:rPr lang="en-US" sz="2000" b="1" dirty="0"/>
              <a:t> </a:t>
            </a:r>
            <a:r>
              <a:rPr lang="hu-HU" sz="2000" b="1" dirty="0"/>
              <a:t> 4 </a:t>
            </a:r>
            <a:r>
              <a:rPr lang="en-US" sz="2000" b="1" dirty="0"/>
              <a:t> </a:t>
            </a:r>
            <a:r>
              <a:rPr lang="hu-HU" sz="2000" b="1" dirty="0"/>
              <a:t>5 </a:t>
            </a:r>
            <a:r>
              <a:rPr lang="en-US" sz="2000" b="1" dirty="0"/>
              <a:t> </a:t>
            </a:r>
            <a:r>
              <a:rPr lang="hu-HU" sz="2000" b="1" dirty="0"/>
              <a:t>8 </a:t>
            </a:r>
            <a:r>
              <a:rPr lang="en-US" sz="2000" b="1" dirty="0"/>
              <a:t> </a:t>
            </a:r>
            <a:r>
              <a:rPr lang="hu-HU" sz="2000" b="1" dirty="0"/>
              <a:t>15 </a:t>
            </a:r>
            <a:r>
              <a:rPr lang="en-US" sz="2000" b="1" dirty="0"/>
              <a:t> </a:t>
            </a:r>
            <a:r>
              <a:rPr lang="hu-HU" sz="2000" b="1" dirty="0"/>
              <a:t>17 </a:t>
            </a:r>
            <a:r>
              <a:rPr lang="en-US" sz="2000" b="1" dirty="0"/>
              <a:t>  </a:t>
            </a:r>
            <a:r>
              <a:rPr lang="hu-HU" sz="2000" b="1" dirty="0"/>
              <a:t>18</a:t>
            </a:r>
            <a:r>
              <a:rPr lang="en-US" sz="2000" b="1" dirty="0"/>
              <a:t>  25</a:t>
            </a:r>
            <a:endParaRPr lang="hu-HU" sz="2000" b="1" dirty="0"/>
          </a:p>
          <a:p>
            <a:r>
              <a:rPr lang="hu-HU" sz="2400" b="1" dirty="0"/>
              <a:t>Postorder:</a:t>
            </a:r>
          </a:p>
          <a:p>
            <a:pPr marL="0" indent="0">
              <a:buNone/>
            </a:pPr>
            <a:r>
              <a:rPr lang="hu-HU" sz="2400" b="1" dirty="0"/>
              <a:t>	</a:t>
            </a:r>
            <a:r>
              <a:rPr lang="hu-HU" sz="2000" b="1" dirty="0"/>
              <a:t>1 </a:t>
            </a:r>
            <a:r>
              <a:rPr lang="en-US" sz="2000" b="1" dirty="0"/>
              <a:t> </a:t>
            </a:r>
            <a:r>
              <a:rPr lang="hu-HU" sz="2000" b="1" dirty="0"/>
              <a:t>4 </a:t>
            </a:r>
            <a:r>
              <a:rPr lang="en-US" sz="2000" b="1" dirty="0"/>
              <a:t> </a:t>
            </a:r>
            <a:r>
              <a:rPr lang="hu-HU" sz="2000" b="1" dirty="0"/>
              <a:t>5 </a:t>
            </a:r>
            <a:r>
              <a:rPr lang="en-US" sz="2000" b="1" dirty="0"/>
              <a:t> </a:t>
            </a:r>
            <a:r>
              <a:rPr lang="hu-HU" sz="2000" b="1" dirty="0"/>
              <a:t>3 </a:t>
            </a:r>
            <a:r>
              <a:rPr lang="en-US" sz="2000" b="1" dirty="0"/>
              <a:t> </a:t>
            </a:r>
            <a:r>
              <a:rPr lang="hu-HU" sz="2000" b="1" dirty="0"/>
              <a:t>15 </a:t>
            </a:r>
            <a:r>
              <a:rPr lang="en-US" sz="2000" b="1" dirty="0"/>
              <a:t> </a:t>
            </a:r>
            <a:r>
              <a:rPr lang="hu-HU" sz="2000" b="1" dirty="0"/>
              <a:t>25 </a:t>
            </a:r>
            <a:r>
              <a:rPr lang="en-US" sz="2000" b="1" dirty="0"/>
              <a:t> </a:t>
            </a:r>
            <a:r>
              <a:rPr lang="hu-HU" sz="2000" b="1" dirty="0"/>
              <a:t>18 </a:t>
            </a:r>
            <a:r>
              <a:rPr lang="en-US" sz="2000" b="1" dirty="0"/>
              <a:t> </a:t>
            </a:r>
            <a:r>
              <a:rPr lang="hu-HU" sz="2000" b="1" dirty="0"/>
              <a:t>17 </a:t>
            </a:r>
            <a:r>
              <a:rPr lang="en-US" sz="2000" b="1" dirty="0"/>
              <a:t> </a:t>
            </a:r>
            <a:r>
              <a:rPr lang="hu-HU" sz="2000" b="1" dirty="0"/>
              <a:t>8</a:t>
            </a:r>
            <a:endParaRPr lang="hu-HU" sz="2400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0F458A8-C298-518C-DE26-5F0BD1D14425}"/>
              </a:ext>
            </a:extLst>
          </p:cNvPr>
          <p:cNvSpPr/>
          <p:nvPr/>
        </p:nvSpPr>
        <p:spPr>
          <a:xfrm>
            <a:off x="358815" y="2604304"/>
            <a:ext cx="6018836" cy="3599726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713BCB-BE0C-0403-FC16-9F0C785B2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67" y="3259085"/>
            <a:ext cx="5277286" cy="234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4738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733292-3D5B-55BA-B9C1-F54F66E8F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Felhaszn</a:t>
            </a:r>
            <a:r>
              <a:rPr lang="hu-HU" dirty="0"/>
              <a:t>álás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A271458-0124-86DB-DAA2-C10A93F3D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971" y="1796142"/>
            <a:ext cx="10002380" cy="390224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hu-HU" sz="2200" b="1" dirty="0"/>
              <a:t> Linux kernel ütemezési algoritmusa</a:t>
            </a:r>
          </a:p>
          <a:p>
            <a:pPr algn="just">
              <a:lnSpc>
                <a:spcPct val="150000"/>
              </a:lnSpc>
            </a:pPr>
            <a:r>
              <a:rPr lang="hu-HU" sz="2200" b="1" dirty="0"/>
              <a:t>Hasítótábla</a:t>
            </a:r>
          </a:p>
          <a:p>
            <a:pPr algn="just">
              <a:lnSpc>
                <a:spcPct val="150000"/>
              </a:lnSpc>
            </a:pPr>
            <a:r>
              <a:rPr lang="hu-HU" sz="2200" b="1" dirty="0"/>
              <a:t>Adatbázisok</a:t>
            </a:r>
          </a:p>
        </p:txBody>
      </p:sp>
    </p:spTree>
    <p:extLst>
      <p:ext uri="{BB962C8B-B14F-4D97-AF65-F5344CB8AC3E}">
        <p14:creationId xmlns:p14="http://schemas.microsoft.com/office/powerpoint/2010/main" val="23111191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D390954-76D1-3FB7-E0B9-70836C3CF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59" y="1286935"/>
            <a:ext cx="9638153" cy="266837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chemeClr val="tx1"/>
                </a:solidFill>
              </a:rPr>
              <a:t>Feladat</a:t>
            </a:r>
            <a:br>
              <a:rPr lang="hu-HU" sz="5400" dirty="0">
                <a:solidFill>
                  <a:schemeClr val="tx1"/>
                </a:solidFill>
              </a:rPr>
            </a:br>
            <a:br>
              <a:rPr lang="en-US" sz="5400" dirty="0">
                <a:solidFill>
                  <a:schemeClr val="tx1"/>
                </a:solidFill>
              </a:rPr>
            </a:br>
            <a:r>
              <a:rPr lang="en-US" sz="5400" dirty="0" err="1">
                <a:solidFill>
                  <a:schemeClr val="tx1"/>
                </a:solidFill>
              </a:rPr>
              <a:t>Csom</a:t>
            </a:r>
            <a:r>
              <a:rPr lang="hu-HU" sz="5400" dirty="0">
                <a:solidFill>
                  <a:schemeClr val="tx1"/>
                </a:solidFill>
              </a:rPr>
              <a:t>ópont kereső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8745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733292-3D5B-55BA-B9C1-F54F66E8F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Csomópont kereső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A271458-0124-86DB-DAA2-C10A93F3D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931" y="2524906"/>
            <a:ext cx="9254883" cy="5358064"/>
          </a:xfrm>
        </p:spPr>
        <p:txBody>
          <a:bodyPr anchor="t">
            <a:normAutofit/>
          </a:bodyPr>
          <a:lstStyle/>
          <a:p>
            <a:pPr lvl="1">
              <a:lnSpc>
                <a:spcPct val="150000"/>
              </a:lnSpc>
            </a:pPr>
            <a:r>
              <a:rPr lang="hu-HU" sz="2000" b="1" dirty="0"/>
              <a:t>A Csomópont kereső egy olyan kis egyszerű interaktív játék, amivel a felhasználó/játékos egy fa csomópontjait kell kitalálja, akár több fordulón keresztül.</a:t>
            </a:r>
          </a:p>
          <a:p>
            <a:pPr lvl="1">
              <a:lnSpc>
                <a:spcPct val="150000"/>
              </a:lnSpc>
            </a:pPr>
            <a:r>
              <a:rPr lang="hu-HU" sz="2000" b="1" dirty="0"/>
              <a:t>A játékban piros-fekete fák tulajdonságait felhasználva, kell kitalálni/kikövetkeztetni a csomópontok értékét és színét.</a:t>
            </a:r>
          </a:p>
          <a:p>
            <a:pPr lvl="1">
              <a:lnSpc>
                <a:spcPct val="150000"/>
              </a:lnSpc>
            </a:pPr>
            <a:r>
              <a:rPr lang="hu-HU" sz="2000" b="1" dirty="0"/>
              <a:t>A játékot olyannak ajánljuk, aki legalább már hallott bináris fákról, főleg a piros-feketéről.</a:t>
            </a:r>
          </a:p>
        </p:txBody>
      </p:sp>
    </p:spTree>
    <p:extLst>
      <p:ext uri="{BB962C8B-B14F-4D97-AF65-F5344CB8AC3E}">
        <p14:creationId xmlns:p14="http://schemas.microsoft.com/office/powerpoint/2010/main" val="35801815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733292-3D5B-55BA-B9C1-F54F66E8F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Csomópont kereső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A271458-0124-86DB-DAA2-C10A93F3D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91936" y="1902606"/>
            <a:ext cx="11661636" cy="5358064"/>
          </a:xfrm>
        </p:spPr>
        <p:txBody>
          <a:bodyPr anchor="t"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hu-HU" b="1" dirty="0"/>
              <a:t>A játék menete: </a:t>
            </a:r>
          </a:p>
          <a:p>
            <a:pPr lvl="1">
              <a:lnSpc>
                <a:spcPct val="150000"/>
              </a:lnSpc>
            </a:pPr>
            <a:r>
              <a:rPr lang="hu-HU" b="1" dirty="0"/>
              <a:t>A játékos eldönti, hogy szeretne-e játszani vagy sem, ha nem szeretne akkor a játéknak vége.</a:t>
            </a:r>
          </a:p>
          <a:p>
            <a:pPr lvl="1">
              <a:lnSpc>
                <a:spcPct val="150000"/>
              </a:lnSpc>
            </a:pPr>
            <a:r>
              <a:rPr lang="hu-HU" b="1" dirty="0"/>
              <a:t>Ha a játékos szeretne játszani, akkor ki kell válasszon egy nehézségi szintet, ennek függvényében lesz kigenerálva a piros-fekete fa, a csomópontok száma, illetve az életek száma.</a:t>
            </a:r>
          </a:p>
          <a:p>
            <a:pPr lvl="1">
              <a:lnSpc>
                <a:spcPct val="150000"/>
              </a:lnSpc>
            </a:pPr>
            <a:r>
              <a:rPr lang="hu-HU" b="1" dirty="0"/>
              <a:t>Minden forduló addig tart, ameddig a játékos kitalálta az egész csomópontot vagy elfogyott az élete.</a:t>
            </a:r>
          </a:p>
          <a:p>
            <a:pPr lvl="1">
              <a:lnSpc>
                <a:spcPct val="150000"/>
              </a:lnSpc>
            </a:pPr>
            <a:r>
              <a:rPr lang="hu-HU" b="1" dirty="0"/>
              <a:t>A fordulók elején a játékos megtudja a csomópontok számát, a gyökérelemet, illetve a legkisebb és legnagyobb elemet.</a:t>
            </a:r>
          </a:p>
          <a:p>
            <a:pPr lvl="1">
              <a:lnSpc>
                <a:spcPct val="150000"/>
              </a:lnSpc>
            </a:pPr>
            <a:r>
              <a:rPr lang="hu-HU" b="1" dirty="0"/>
              <a:t>Minden körben a játékos meg kell tippelje a csomópont értékét és színét.</a:t>
            </a:r>
          </a:p>
          <a:p>
            <a:pPr lvl="1">
              <a:lnSpc>
                <a:spcPct val="150000"/>
              </a:lnSpc>
            </a:pPr>
            <a:r>
              <a:rPr lang="hu-HU" b="1" dirty="0"/>
              <a:t>Ha eltálálta nő a pontszám, ellenben csökken az életek száma. Ha a játékos elég ügyes és jó szériája van, vagyis eltalált egymásután legalább 3 csomópontot akkor életet is szerezhet.</a:t>
            </a:r>
            <a:endParaRPr lang="en-US" b="1" dirty="0"/>
          </a:p>
          <a:p>
            <a:pPr lvl="1">
              <a:lnSpc>
                <a:spcPct val="150000"/>
              </a:lnSpc>
            </a:pPr>
            <a:r>
              <a:rPr lang="en-US" b="1" dirty="0"/>
              <a:t>Tal</a:t>
            </a:r>
            <a:r>
              <a:rPr lang="hu-HU" b="1" dirty="0"/>
              <a:t>álat esetén a csomópont törlődik és megvátozik a fa szerkezete.</a:t>
            </a:r>
          </a:p>
        </p:txBody>
      </p:sp>
    </p:spTree>
    <p:extLst>
      <p:ext uri="{BB962C8B-B14F-4D97-AF65-F5344CB8AC3E}">
        <p14:creationId xmlns:p14="http://schemas.microsoft.com/office/powerpoint/2010/main" val="8178032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733292-3D5B-55BA-B9C1-F54F66E8F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Csomópont kereső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A271458-0124-86DB-DAA2-C10A93F3D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18506"/>
            <a:ext cx="11661636" cy="5358064"/>
          </a:xfrm>
        </p:spPr>
        <p:txBody>
          <a:bodyPr anchor="t"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hu-HU" b="1" dirty="0"/>
              <a:t>Plusz információ a játékosnak: </a:t>
            </a:r>
          </a:p>
          <a:p>
            <a:pPr lvl="1">
              <a:lnSpc>
                <a:spcPct val="150000"/>
              </a:lnSpc>
            </a:pPr>
            <a:r>
              <a:rPr lang="hu-HU" b="1" dirty="0"/>
              <a:t>3 nehézségi szint:</a:t>
            </a:r>
          </a:p>
          <a:p>
            <a:pPr lvl="2">
              <a:lnSpc>
                <a:spcPct val="150000"/>
              </a:lnSpc>
            </a:pPr>
            <a:r>
              <a:rPr lang="hu-HU" b="1" dirty="0"/>
              <a:t>Könnyü (0):  3-tól 6 csomópontig, életek száma 20</a:t>
            </a:r>
          </a:p>
          <a:p>
            <a:pPr lvl="2">
              <a:lnSpc>
                <a:spcPct val="150000"/>
              </a:lnSpc>
            </a:pPr>
            <a:r>
              <a:rPr lang="hu-HU" b="1" dirty="0"/>
              <a:t>Közepes (1): 4-tól 7 csomópontig, életek száma 15</a:t>
            </a:r>
          </a:p>
          <a:p>
            <a:pPr lvl="2">
              <a:lnSpc>
                <a:spcPct val="150000"/>
              </a:lnSpc>
            </a:pPr>
            <a:r>
              <a:rPr lang="hu-HU" b="1" dirty="0"/>
              <a:t>Nehéz (2): 5-tól 8 csomópontig, életek száma 10</a:t>
            </a:r>
          </a:p>
          <a:p>
            <a:pPr lvl="1">
              <a:lnSpc>
                <a:spcPct val="150000"/>
              </a:lnSpc>
            </a:pPr>
            <a:r>
              <a:rPr lang="hu-HU" b="1" dirty="0"/>
              <a:t>A csomópontok 1-től 10-ig vannak számozva</a:t>
            </a:r>
          </a:p>
          <a:p>
            <a:pPr lvl="1">
              <a:lnSpc>
                <a:spcPct val="150000"/>
              </a:lnSpc>
            </a:pPr>
            <a:r>
              <a:rPr lang="hu-HU" b="1" dirty="0"/>
              <a:t>Egy találat 100 pontot ér, ha a játékos egymásután többet talál ki, akkor a 100 pont meg lesz szorozva az egymásután kitalált csomópontok számával</a:t>
            </a:r>
          </a:p>
          <a:p>
            <a:pPr lvl="1">
              <a:lnSpc>
                <a:spcPct val="150000"/>
              </a:lnSpc>
            </a:pPr>
            <a:r>
              <a:rPr lang="hu-HU" b="1" dirty="0"/>
              <a:t>Ha a játékos egymás után több legalább 3 csomópontot kitalált szerez egy életet</a:t>
            </a:r>
          </a:p>
          <a:p>
            <a:pPr lvl="1">
              <a:lnSpc>
                <a:spcPct val="150000"/>
              </a:lnSpc>
            </a:pPr>
            <a:r>
              <a:rPr lang="hu-HU" b="1" dirty="0"/>
              <a:t>A jétekos a színeket 0-val, illetve 1-vel kell megadja (0 – fekete, 1-piros)</a:t>
            </a:r>
          </a:p>
        </p:txBody>
      </p:sp>
    </p:spTree>
    <p:extLst>
      <p:ext uri="{BB962C8B-B14F-4D97-AF65-F5344CB8AC3E}">
        <p14:creationId xmlns:p14="http://schemas.microsoft.com/office/powerpoint/2010/main" val="12935132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733292-3D5B-55BA-B9C1-F54F66E8F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Források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A271458-0124-86DB-DAA2-C10A93F3D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989" y="2222287"/>
            <a:ext cx="10578020" cy="38592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charset="2"/>
              <a:buChar char="•"/>
            </a:pPr>
            <a:r>
              <a:rPr lang="hu-HU" sz="2400" dirty="0"/>
              <a:t>Adatszerkezetek előadás anyagok (Fák, Keresőfák)</a:t>
            </a:r>
          </a:p>
          <a:p>
            <a:pPr>
              <a:lnSpc>
                <a:spcPct val="150000"/>
              </a:lnSpc>
              <a:buFont typeface="Arial" charset="2"/>
              <a:buChar char="•"/>
            </a:pPr>
            <a:r>
              <a:rPr lang="hu-HU" sz="2400" dirty="0"/>
              <a:t>CLRS – Új algoritmusok</a:t>
            </a:r>
          </a:p>
          <a:p>
            <a:pPr>
              <a:lnSpc>
                <a:spcPct val="150000"/>
              </a:lnSpc>
              <a:buFont typeface="Arial" charset="2"/>
              <a:buChar char="•"/>
            </a:pPr>
            <a:r>
              <a:rPr lang="hu-HU" sz="2400" dirty="0"/>
              <a:t>Ionescu Klára – Adatszerkezetek – Jegyzet (Fák)</a:t>
            </a:r>
          </a:p>
          <a:p>
            <a:pPr>
              <a:lnSpc>
                <a:spcPct val="150000"/>
              </a:lnSpc>
              <a:buFont typeface="Arial" charset="2"/>
              <a:buChar char="•"/>
            </a:pPr>
            <a:r>
              <a:rPr lang="hu-HU" sz="2400" dirty="0">
                <a:hlinkClick r:id="rId2"/>
              </a:rPr>
              <a:t>https://www.cs.csubak.edu/~msarr/visualizations/RedBlack.html</a:t>
            </a:r>
            <a:r>
              <a:rPr lang="hu-HU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28799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D390954-76D1-3FB7-E0B9-70836C3CF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59" y="1286935"/>
            <a:ext cx="9638153" cy="266837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err="1">
                <a:solidFill>
                  <a:schemeClr val="tx1"/>
                </a:solidFill>
              </a:rPr>
              <a:t>Köszönöm</a:t>
            </a:r>
            <a:r>
              <a:rPr lang="en-US" sz="5400">
                <a:solidFill>
                  <a:schemeClr val="tx1"/>
                </a:solidFill>
              </a:rPr>
              <a:t> a </a:t>
            </a:r>
            <a:r>
              <a:rPr lang="en-US" sz="5400" err="1">
                <a:solidFill>
                  <a:schemeClr val="tx1"/>
                </a:solidFill>
              </a:rPr>
              <a:t>figyelmet</a:t>
            </a:r>
            <a:r>
              <a:rPr lang="en-US" sz="5400">
                <a:solidFill>
                  <a:schemeClr val="tx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6124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733292-3D5B-55BA-B9C1-F54F66E8F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Bináris keresőfák	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A271458-0124-86DB-DAA2-C10A93F3D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312" y="2542327"/>
            <a:ext cx="10554574" cy="363651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hu-HU" sz="2000" b="1" dirty="0"/>
              <a:t>Általános tudnivalók:</a:t>
            </a:r>
          </a:p>
          <a:p>
            <a:pPr algn="just">
              <a:lnSpc>
                <a:spcPct val="150000"/>
              </a:lnSpc>
            </a:pPr>
            <a:r>
              <a:rPr lang="hu-HU" sz="2000" b="1" dirty="0">
                <a:ea typeface="+mn-lt"/>
                <a:cs typeface="+mn-lt"/>
              </a:rPr>
              <a:t>Bináris fák adatelemei: </a:t>
            </a:r>
          </a:p>
          <a:p>
            <a:pPr lvl="1" algn="just">
              <a:lnSpc>
                <a:spcPct val="150000"/>
              </a:lnSpc>
            </a:pPr>
            <a:r>
              <a:rPr lang="hu-HU" sz="1800" b="1" dirty="0">
                <a:ea typeface="+mn-lt"/>
                <a:cs typeface="+mn-lt"/>
              </a:rPr>
              <a:t>Szülő (Előző)</a:t>
            </a:r>
          </a:p>
          <a:p>
            <a:pPr lvl="1" algn="just">
              <a:lnSpc>
                <a:spcPct val="150000"/>
              </a:lnSpc>
            </a:pPr>
            <a:r>
              <a:rPr lang="hu-HU" sz="1800" b="1" dirty="0">
                <a:ea typeface="+mn-lt"/>
                <a:cs typeface="+mn-lt"/>
              </a:rPr>
              <a:t>Kulcs (Érték)</a:t>
            </a:r>
          </a:p>
          <a:p>
            <a:pPr lvl="1" algn="just">
              <a:lnSpc>
                <a:spcPct val="150000"/>
              </a:lnSpc>
            </a:pPr>
            <a:r>
              <a:rPr lang="hu-HU" sz="1800" b="1" dirty="0">
                <a:ea typeface="+mn-lt"/>
                <a:cs typeface="+mn-lt"/>
              </a:rPr>
              <a:t>Bal leszármazott (Bal következő)</a:t>
            </a:r>
          </a:p>
          <a:p>
            <a:pPr lvl="1" algn="just">
              <a:lnSpc>
                <a:spcPct val="150000"/>
              </a:lnSpc>
            </a:pPr>
            <a:r>
              <a:rPr lang="hu-HU" sz="1800" b="1" dirty="0"/>
              <a:t>Jobb leszármazott (Jobb következő)</a:t>
            </a:r>
            <a:endParaRPr lang="hu-HU" sz="2000" b="1" dirty="0"/>
          </a:p>
          <a:p>
            <a:pPr>
              <a:buFont typeface="Arial" charset="2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28216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733292-3D5B-55BA-B9C1-F54F66E8F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Bináris keresőfák	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A271458-0124-86DB-DAA2-C10A93F3D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312" y="2542327"/>
            <a:ext cx="10554574" cy="363651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hu-HU" sz="2000" b="1" dirty="0"/>
              <a:t>Általános tudnivalók:</a:t>
            </a:r>
          </a:p>
          <a:p>
            <a:pPr algn="just">
              <a:lnSpc>
                <a:spcPct val="150000"/>
              </a:lnSpc>
            </a:pPr>
            <a:r>
              <a:rPr lang="hu-HU" sz="2000" b="1" dirty="0">
                <a:ea typeface="+mn-lt"/>
                <a:cs typeface="+mn-lt"/>
              </a:rPr>
              <a:t>A bináris fák a bináris keresés elvére épülnek, hogy megkönnyitsék a keresést, ezért minden adatelemnek a bal leszármazottai közt csak nála kisebb kulcsú elemek, illetve a jobb leszármazottai közt csak nála nagyobb kulcsú elemek találhatóak.</a:t>
            </a:r>
            <a:endParaRPr lang="hu-HU" sz="2000" b="1" dirty="0"/>
          </a:p>
          <a:p>
            <a:pPr>
              <a:buFont typeface="Arial" charset="2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34197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733292-3D5B-55BA-B9C1-F54F66E8F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Piros-fekete fák	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A271458-0124-86DB-DAA2-C10A93F3D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>
              <a:lnSpc>
                <a:spcPct val="150000"/>
              </a:lnSpc>
            </a:pPr>
            <a:r>
              <a:rPr lang="hu-HU" sz="2000" b="1" dirty="0"/>
              <a:t>Olyan bináris keresőfák, amelyek sajátos tulajdonságokkal rendelkeznek</a:t>
            </a:r>
          </a:p>
          <a:p>
            <a:pPr marL="285750" indent="-285750" algn="just">
              <a:lnSpc>
                <a:spcPct val="150000"/>
              </a:lnSpc>
            </a:pPr>
            <a:r>
              <a:rPr lang="hu-HU" sz="2000" b="1" dirty="0"/>
              <a:t>A sima bináris keresőfához viszonyitva plusz információt tárolnak a csomópontokról (a színét)</a:t>
            </a:r>
          </a:p>
          <a:p>
            <a:pPr marL="285750" indent="-285750" algn="just">
              <a:lnSpc>
                <a:spcPct val="150000"/>
              </a:lnSpc>
            </a:pPr>
            <a:r>
              <a:rPr lang="hu-HU" sz="2000" b="1" dirty="0"/>
              <a:t>A Piros-fekete fa önkiegyensúlyozó</a:t>
            </a:r>
          </a:p>
          <a:p>
            <a:pPr>
              <a:buFont typeface="Arial" charset="2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33798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733292-3D5B-55BA-B9C1-F54F66E8F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Piros-fekete fa tulajdonságok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A271458-0124-86DB-DAA2-C10A93F3D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096" y="1941095"/>
            <a:ext cx="5101390" cy="4469718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hu-HU" b="1" dirty="0"/>
              <a:t>	minden csomópont színe vagy  piros vagy fekete</a:t>
            </a:r>
          </a:p>
          <a:p>
            <a:pPr algn="just">
              <a:lnSpc>
                <a:spcPct val="160000"/>
              </a:lnSpc>
            </a:pPr>
            <a:r>
              <a:rPr lang="hu-HU" b="1" dirty="0"/>
              <a:t> a gyökér kötelezően fekete</a:t>
            </a:r>
          </a:p>
          <a:p>
            <a:pPr algn="just">
              <a:lnSpc>
                <a:spcPct val="160000"/>
              </a:lnSpc>
            </a:pPr>
            <a:r>
              <a:rPr lang="hu-HU" b="1" dirty="0"/>
              <a:t> piros csomópontnak nem lehet piros gyereke</a:t>
            </a:r>
          </a:p>
          <a:p>
            <a:pPr algn="just">
              <a:lnSpc>
                <a:spcPct val="160000"/>
              </a:lnSpc>
            </a:pPr>
            <a:r>
              <a:rPr lang="hu-HU" b="1" dirty="0"/>
              <a:t> minden levél (NIL) fekete</a:t>
            </a:r>
          </a:p>
          <a:p>
            <a:pPr algn="just">
              <a:lnSpc>
                <a:spcPct val="160000"/>
              </a:lnSpc>
            </a:pPr>
            <a:r>
              <a:rPr lang="hu-HU" b="1" dirty="0"/>
              <a:t> bármely Gyökér-Levél útvonalon a fekete csomópontok száma azonos</a:t>
            </a:r>
            <a:endParaRPr lang="hu-HU" sz="16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D39CB7B-D04C-8A28-8B92-D4870FCD3EA7}"/>
              </a:ext>
            </a:extLst>
          </p:cNvPr>
          <p:cNvSpPr/>
          <p:nvPr/>
        </p:nvSpPr>
        <p:spPr>
          <a:xfrm>
            <a:off x="5636871" y="2046828"/>
            <a:ext cx="6366076" cy="4585465"/>
          </a:xfrm>
          <a:prstGeom prst="round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9DDDA1-EE22-2977-258E-37913CBDA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3787" y="2482564"/>
            <a:ext cx="4585099" cy="290014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367A7D2-AE60-3D8C-7533-28BD045483EF}"/>
              </a:ext>
            </a:extLst>
          </p:cNvPr>
          <p:cNvSpPr/>
          <p:nvPr/>
        </p:nvSpPr>
        <p:spPr>
          <a:xfrm>
            <a:off x="5891753" y="4920792"/>
            <a:ext cx="622034" cy="2828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NIL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54D952-F781-CDE3-4505-0105C6CC70B9}"/>
              </a:ext>
            </a:extLst>
          </p:cNvPr>
          <p:cNvSpPr/>
          <p:nvPr/>
        </p:nvSpPr>
        <p:spPr>
          <a:xfrm>
            <a:off x="6704030" y="5677039"/>
            <a:ext cx="622034" cy="2828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NIL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D3A248-B6AD-5501-404D-89BB60C125EA}"/>
              </a:ext>
            </a:extLst>
          </p:cNvPr>
          <p:cNvSpPr/>
          <p:nvPr/>
        </p:nvSpPr>
        <p:spPr>
          <a:xfrm>
            <a:off x="7771189" y="5667612"/>
            <a:ext cx="622034" cy="2828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NIL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CCA38F-9B47-7092-40B9-0BCAA3612025}"/>
              </a:ext>
            </a:extLst>
          </p:cNvPr>
          <p:cNvSpPr/>
          <p:nvPr/>
        </p:nvSpPr>
        <p:spPr>
          <a:xfrm>
            <a:off x="8254301" y="4901939"/>
            <a:ext cx="622034" cy="2828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NIL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B0CC27-EACD-BD7A-EE40-7052166A88FE}"/>
              </a:ext>
            </a:extLst>
          </p:cNvPr>
          <p:cNvSpPr/>
          <p:nvPr/>
        </p:nvSpPr>
        <p:spPr>
          <a:xfrm>
            <a:off x="9187352" y="4892512"/>
            <a:ext cx="622034" cy="2828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NIL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7A9E36-5011-5619-1BC0-AF1E6D939183}"/>
              </a:ext>
            </a:extLst>
          </p:cNvPr>
          <p:cNvSpPr/>
          <p:nvPr/>
        </p:nvSpPr>
        <p:spPr>
          <a:xfrm>
            <a:off x="9498369" y="4153711"/>
            <a:ext cx="622034" cy="2828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NIL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AB8EF0-BC4E-B745-9AF9-0660E435BF11}"/>
              </a:ext>
            </a:extLst>
          </p:cNvPr>
          <p:cNvSpPr/>
          <p:nvPr/>
        </p:nvSpPr>
        <p:spPr>
          <a:xfrm>
            <a:off x="10114704" y="4873659"/>
            <a:ext cx="622034" cy="2828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NIL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1CF482-6060-6245-2642-6D8653359886}"/>
              </a:ext>
            </a:extLst>
          </p:cNvPr>
          <p:cNvSpPr/>
          <p:nvPr/>
        </p:nvSpPr>
        <p:spPr>
          <a:xfrm>
            <a:off x="11089325" y="4873659"/>
            <a:ext cx="622034" cy="2828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NIL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4D0C886-F1AE-4ABB-BD01-537FAF59FAEA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6202770" y="4534293"/>
            <a:ext cx="565899" cy="38649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301F394-F93B-ECCF-A52D-9BF4BBECA040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7015047" y="5203596"/>
            <a:ext cx="429402" cy="47344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F4CE6A8-797B-B607-9ABD-00D0985D762D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7755466" y="5203596"/>
            <a:ext cx="326740" cy="46401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8D9992E-3777-1716-CAD7-6E8BBA90D759}"/>
              </a:ext>
            </a:extLst>
          </p:cNvPr>
          <p:cNvCxnSpPr>
            <a:cxnSpLocks/>
          </p:cNvCxnSpPr>
          <p:nvPr/>
        </p:nvCxnSpPr>
        <p:spPr>
          <a:xfrm flipH="1">
            <a:off x="8393223" y="4534293"/>
            <a:ext cx="316182" cy="38649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F45BA0B-AFF9-61FA-B0C5-B955DEEF0A30}"/>
              </a:ext>
            </a:extLst>
          </p:cNvPr>
          <p:cNvCxnSpPr>
            <a:cxnSpLocks/>
          </p:cNvCxnSpPr>
          <p:nvPr/>
        </p:nvCxnSpPr>
        <p:spPr>
          <a:xfrm>
            <a:off x="8998571" y="4531682"/>
            <a:ext cx="289325" cy="3477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27FA2A-31A7-F34C-8C5C-5B82DDD22FA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9809386" y="3827586"/>
            <a:ext cx="173037" cy="32612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D6FE2F-B52F-6A89-8351-21F4B5B7B83E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10425721" y="4531682"/>
            <a:ext cx="208637" cy="34197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F96C470-37E5-7EFF-63F1-C229C56EF06D}"/>
              </a:ext>
            </a:extLst>
          </p:cNvPr>
          <p:cNvCxnSpPr>
            <a:cxnSpLocks/>
          </p:cNvCxnSpPr>
          <p:nvPr/>
        </p:nvCxnSpPr>
        <p:spPr>
          <a:xfrm>
            <a:off x="10947211" y="4495534"/>
            <a:ext cx="311017" cy="39697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324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733292-3D5B-55BA-B9C1-F54F66E8F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Piros-fekete fa tulajdonságok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96B1744-B83F-A31E-0830-20F65D9DAF7D}"/>
              </a:ext>
            </a:extLst>
          </p:cNvPr>
          <p:cNvSpPr/>
          <p:nvPr/>
        </p:nvSpPr>
        <p:spPr>
          <a:xfrm>
            <a:off x="684834" y="2349661"/>
            <a:ext cx="10822329" cy="318303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circle, fashion accessory, necklace, art&#10;&#10;Description automatically generated">
            <a:extLst>
              <a:ext uri="{FF2B5EF4-FFF2-40B4-BE49-F238E27FC236}">
                <a16:creationId xmlns:a16="http://schemas.microsoft.com/office/drawing/2014/main" id="{19A35B6A-A676-5414-9A92-F46C365B8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80" y="3148314"/>
            <a:ext cx="2229311" cy="1653407"/>
          </a:xfrm>
          <a:prstGeom prst="rect">
            <a:avLst/>
          </a:prstGeom>
        </p:spPr>
      </p:pic>
      <p:pic>
        <p:nvPicPr>
          <p:cNvPr id="8" name="Picture 7" descr="A picture containing circle, art&#10;&#10;Description automatically generated">
            <a:extLst>
              <a:ext uri="{FF2B5EF4-FFF2-40B4-BE49-F238E27FC236}">
                <a16:creationId xmlns:a16="http://schemas.microsoft.com/office/drawing/2014/main" id="{80CFBCC3-E888-D2E9-D37B-4E21400E5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278" y="3148314"/>
            <a:ext cx="2229311" cy="16534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079B97-4E8B-0F87-6818-B1E54337F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6371" y="2882096"/>
            <a:ext cx="3438134" cy="19196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3D55DA6-5B6A-F190-BB1B-262465D80C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4026" y="2951792"/>
            <a:ext cx="518205" cy="601636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68659EF-E3A2-B589-30B6-392B4ED6B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5802813"/>
            <a:ext cx="10554574" cy="5246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/>
              <a:t>PF-fa					NEM PF-fa							NEM PF-fa</a:t>
            </a:r>
          </a:p>
        </p:txBody>
      </p:sp>
    </p:spTree>
    <p:extLst>
      <p:ext uri="{BB962C8B-B14F-4D97-AF65-F5344CB8AC3E}">
        <p14:creationId xmlns:p14="http://schemas.microsoft.com/office/powerpoint/2010/main" val="41850647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1309</TotalTime>
  <Words>1240</Words>
  <Application>Microsoft Office PowerPoint</Application>
  <PresentationFormat>Widescreen</PresentationFormat>
  <Paragraphs>259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Century Gothic</vt:lpstr>
      <vt:lpstr>Wingdings 2</vt:lpstr>
      <vt:lpstr>Quotable</vt:lpstr>
      <vt:lpstr>PIROS-FEKETE KERESŐFA</vt:lpstr>
      <vt:lpstr>Tartalom</vt:lpstr>
      <vt:lpstr>Bináris keresőfák </vt:lpstr>
      <vt:lpstr>Bináris keresőfák </vt:lpstr>
      <vt:lpstr>Bináris keresőfák </vt:lpstr>
      <vt:lpstr>Bináris keresőfák </vt:lpstr>
      <vt:lpstr>Piros-fekete fák </vt:lpstr>
      <vt:lpstr>Piros-fekete fa tulajdonságok</vt:lpstr>
      <vt:lpstr>Piros-fekete fa tulajdonságok</vt:lpstr>
      <vt:lpstr>Egy csomópont szerkezete </vt:lpstr>
      <vt:lpstr>Fontosabb műveletek </vt:lpstr>
      <vt:lpstr>Forgatások </vt:lpstr>
      <vt:lpstr>Balra forgatás</vt:lpstr>
      <vt:lpstr>Balra forgatás: 10-es csomópont</vt:lpstr>
      <vt:lpstr>Jobbra forgatás</vt:lpstr>
      <vt:lpstr>Jobbra forgatás: 12-es csomópont </vt:lpstr>
      <vt:lpstr>Beszúrás</vt:lpstr>
      <vt:lpstr>Beszúrás</vt:lpstr>
      <vt:lpstr>Beszúrás </vt:lpstr>
      <vt:lpstr>Beszúrás </vt:lpstr>
      <vt:lpstr>Beszúrás </vt:lpstr>
      <vt:lpstr>Beszúrás </vt:lpstr>
      <vt:lpstr>Beszúrás </vt:lpstr>
      <vt:lpstr>Beszúrás </vt:lpstr>
      <vt:lpstr>Beszúrás </vt:lpstr>
      <vt:lpstr>Beszúrás </vt:lpstr>
      <vt:lpstr>Beszúrás </vt:lpstr>
      <vt:lpstr>Beszúrás </vt:lpstr>
      <vt:lpstr>Törlés</vt:lpstr>
      <vt:lpstr>Törlés</vt:lpstr>
      <vt:lpstr>Piros-fekete fa tulajdonságok</vt:lpstr>
      <vt:lpstr>Piros-fekete fa tulajdonságok</vt:lpstr>
      <vt:lpstr>Piros-fekete fa tulajdonságok</vt:lpstr>
      <vt:lpstr>Piros-fekete fa tulajdonságok</vt:lpstr>
      <vt:lpstr>Adott elem keresése</vt:lpstr>
      <vt:lpstr>Adott sorszámú elem meghatározása</vt:lpstr>
      <vt:lpstr>Elem rangja</vt:lpstr>
      <vt:lpstr>Fa magassága</vt:lpstr>
      <vt:lpstr>Minimum- és maximumkeresés</vt:lpstr>
      <vt:lpstr>Fa bejárások</vt:lpstr>
      <vt:lpstr>Felhasználás</vt:lpstr>
      <vt:lpstr>Feladat  Csomópont kereső</vt:lpstr>
      <vt:lpstr>Csomópont kereső</vt:lpstr>
      <vt:lpstr>Csomópont kereső</vt:lpstr>
      <vt:lpstr>Csomópont kereső</vt:lpstr>
      <vt:lpstr>Források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Rolland Kantor</dc:creator>
  <cp:lastModifiedBy>Rolland Kantor</cp:lastModifiedBy>
  <cp:revision>131</cp:revision>
  <dcterms:created xsi:type="dcterms:W3CDTF">2022-05-21T16:30:24Z</dcterms:created>
  <dcterms:modified xsi:type="dcterms:W3CDTF">2023-05-17T14:10:28Z</dcterms:modified>
</cp:coreProperties>
</file>