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22E22A-D4F8-44A8-93EB-1E649341B8F5}">
  <a:tblStyle styleId="{7522E22A-D4F8-44A8-93EB-1E649341B8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1b80af0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1b80af0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1b80af02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1b80af02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1b80af02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1b80af02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1b80af0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1b80af0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1b80af0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1b80af0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1b80af02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1b80af02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1b80af02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1b80af0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1b80af02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1b80af02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1b80af0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1b80af0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1b80af02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1b80af02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1b80af0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1b80af0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1b80af0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1b80af0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1b80af0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1b80af0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1b80af02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1b80af02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1b80af0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1b80af0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1b80af02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1b80af02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1b80af0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1b80af0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1b80af02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1b80af02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yc.gov/site/tlc/about/tlc-trip-record-data.page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2975" y="93000"/>
            <a:ext cx="8520600" cy="18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222">
                <a:latin typeface="Times New Roman"/>
                <a:ea typeface="Times New Roman"/>
                <a:cs typeface="Times New Roman"/>
                <a:sym typeface="Times New Roman"/>
              </a:rPr>
              <a:t>Data Warehousing and Data Mining Approach for TLC Taxi Data</a:t>
            </a:r>
            <a:endParaRPr sz="3822"/>
          </a:p>
        </p:txBody>
      </p:sp>
      <p:pic>
        <p:nvPicPr>
          <p:cNvPr descr="File:Datawarehouse.png - Wikipedia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5" y="2043575"/>
            <a:ext cx="8314925" cy="30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lang="en" sz="30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: Shruti Kant</a:t>
            </a:r>
            <a:endParaRPr b="1" sz="30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 Data Mart 2 – Trip Patterns by Ride Type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Compare Yellow Taxi, Uber, and Lyft performance.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Dimensions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Ride Type (Taxi, Uber, Lyft)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Year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Quarter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Pickup/Drop-off Location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Metrics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Total Trips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Average Distance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Example Use Case</a:t>
            </a:r>
            <a:r>
              <a:rPr lang="en" sz="1100">
                <a:solidFill>
                  <a:schemeClr val="dk1"/>
                </a:solidFill>
              </a:rPr>
              <a:t>: Understand market share dynamics.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229550"/>
            <a:ext cx="8411400" cy="46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-- STEP 02: CREATE A FACT TABLE (CONTAINST THE DIMENSIONS AND METRICS)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create or replace table still-minutia-435613-h7.mid_term1.tlc_data as (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select 'taxi' as type ,extract(year from tpep_pickup_datetime) as year, extract(quarter from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tpep_pickup_datetime) as quarter, trip_distance as distance,PULocationID,DOLocationID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from still-minutia-435613-h7.mid_term1.taxi_2023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union all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select 'taxi' as type ,extract(year from tpep_pickup_datetime) as year, extract(quarter from tpep_pickup_datetime) as quarter, trip_distance as distance,PULocationID,DOLocationID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from still-minutia-435613-h7.mid_term1.taxi_2024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union all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select case when hvfhs_license_num='HV0005' then 'Lyft' when hvfhs_license_num='HV0003' then 'Uber' end as type , extract(year from pickup_datetime) as year, extract(quarter from pickup_datetime) as quarter, trip_miles as distance,PULocationID,DOLocationID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 from still-minutia-435613-h7.mid_term1.hv_2023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union all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select case when hvfhs_license_num='HV0005' then 'Lyft' when hvfhs_license_num='HV0003' then 'Uber' end as type , extract(year from pickup_datetime) as year, extract(quarter from pickup_datetime) as quarter, trip_miles as distance,PULocationID,DOLocationID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from still-minutia-435613-h7.mid_term1.hv_2024);</a:t>
            </a:r>
            <a:endParaRPr sz="9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{7522E22A-D4F8-44A8-93EB-1E649341B8F5}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1743075"/>
                <a:gridCol w="190500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Row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trips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avg_distance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 of Change (trips)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Rate of Change (Avg. Distance)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2023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22433066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4.89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2023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23361340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5.03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2023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22673837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5.02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2024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23247331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5.07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3.63%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3.68%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2024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24428381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5.18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4.57%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2.98%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2024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6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23662381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5.18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4.36%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3.19%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24"/>
          <p:cNvGraphicFramePr/>
          <p:nvPr/>
        </p:nvGraphicFramePr>
        <p:xfrm>
          <a:off x="152400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{7522E22A-D4F8-44A8-93EB-1E649341B8F5}</a:tableStyleId>
              </a:tblPr>
              <a:tblGrid>
                <a:gridCol w="982750"/>
                <a:gridCol w="1124425"/>
                <a:gridCol w="1150975"/>
                <a:gridCol w="1168700"/>
              </a:tblGrid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Row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PULocationID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DOLocationID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AvgDistance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165.0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264.0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265.0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265.0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177.0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151.0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227.0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41.0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pic>
        <p:nvPicPr>
          <p:cNvPr id="130" name="Google Shape;130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50" y="2400300"/>
            <a:ext cx="4189974" cy="259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29">
                <a:latin typeface="Times New Roman"/>
                <a:ea typeface="Times New Roman"/>
                <a:cs typeface="Times New Roman"/>
                <a:sym typeface="Times New Roman"/>
              </a:rPr>
              <a:t>Data Mining Model 1 – Multiple Linear Regression</a:t>
            </a:r>
            <a:endParaRPr b="1" sz="17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Predict trip volume based on time, location, and ride type.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CRISP-DM Approach: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Understanding: Forecast demand to optimize resources.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Preparation: Clean data, encode boroughs, split into training/testing.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 Variable: Trip Volume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Variables: Time of Day, Day of Week, Pickup/Drop-off Borough, Ride Type.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Evaluation: Metrics like R², RMSE, and MAE.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Visualization: Feature importance bar chart, prediction vs. actual plot.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b="1" lang="en" sz="2230">
                <a:latin typeface="Times New Roman"/>
                <a:ea typeface="Times New Roman"/>
                <a:cs typeface="Times New Roman"/>
                <a:sym typeface="Times New Roman"/>
              </a:rPr>
              <a:t> Data Mining Model 2 – </a:t>
            </a:r>
            <a:endParaRPr b="1" sz="22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990"/>
              <a:buNone/>
            </a:pPr>
            <a:r>
              <a:t/>
            </a:r>
            <a:endParaRPr b="1" sz="22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Group locations with similar trip characteristics.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CRISP-DM Approach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Understanding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Identify clusters for targeted marketing or operational improvements.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features like average distance, trip volume, borough.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 K-Means Clustering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 Trip Volume, Average Distance, Borough.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Metrics like Silhouette Score and Inertia.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Cluster map overlayed on NYC zones.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00"/>
                </a:solidFill>
              </a:rPr>
              <a:t>Top 10 trips by Pickup Location :</a:t>
            </a:r>
            <a:endParaRPr b="1" sz="3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172150" y="115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{7522E22A-D4F8-44A8-93EB-1E649341B8F5}</a:tableStyleId>
              </a:tblPr>
              <a:tblGrid>
                <a:gridCol w="952500"/>
                <a:gridCol w="1333500"/>
                <a:gridCol w="140017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Row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PULocationID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total_trips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1905149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2107658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3263086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3095006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2403059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1750074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2147126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1818050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1799022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2000590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pic>
        <p:nvPicPr>
          <p:cNvPr id="149" name="Google Shape;149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25" y="1170125"/>
            <a:ext cx="4980873" cy="307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630">
                <a:latin typeface="Times New Roman"/>
                <a:ea typeface="Times New Roman"/>
                <a:cs typeface="Times New Roman"/>
                <a:sym typeface="Times New Roman"/>
              </a:rPr>
              <a:t>Visualizing the Results</a:t>
            </a:r>
            <a:endParaRPr b="1" sz="26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1 (Regression)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Importance: Bar chart.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 vs. Actual: Line chart for selected boroughs and times.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2 (Clustering)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Heatmap: Show trip patterns by borough.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Visualization: Overlay clusters on NYC map.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000000"/>
                </a:solidFill>
              </a:rPr>
              <a:t>Top 10 Average Distances by Pick-Up Location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29"/>
          <p:cNvGraphicFramePr/>
          <p:nvPr/>
        </p:nvGraphicFramePr>
        <p:xfrm>
          <a:off x="172150" y="19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{7522E22A-D4F8-44A8-93EB-1E649341B8F5}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Row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PULocationID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avg_distance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17.21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12.84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11.18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10.01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9.93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9.91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9.08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8.56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8.56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8.41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pic>
        <p:nvPicPr>
          <p:cNvPr id="162" name="Google Shape;162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050" y="1170125"/>
            <a:ext cx="5809549" cy="336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730">
                <a:latin typeface="Times New Roman"/>
                <a:ea typeface="Times New Roman"/>
                <a:cs typeface="Times New Roman"/>
                <a:sym typeface="Times New Roman"/>
              </a:rPr>
              <a:t>Slide 10: </a:t>
            </a:r>
            <a:endParaRPr b="1" sz="27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Data Warehouse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Yellow Taxis peak on weekdays; Uber/Lyft dominate weekends.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Regression Model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of day and ride type strongly predict trip volume.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Cluster Analysis</a:t>
            </a: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○"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Boroughs grouped into high and low trip-volume clusters.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330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b="1" sz="23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Refine models with additional data (e.g., weather, fares).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Automate predictions using BigQuery ML.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Expand the data warehouse with more historical data.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4982"/>
              <a:buFont typeface="Arial"/>
              <a:buNone/>
            </a:pPr>
            <a:r>
              <a:rPr b="1" lang="en" sz="3144">
                <a:latin typeface="Times New Roman"/>
                <a:ea typeface="Times New Roman"/>
                <a:cs typeface="Times New Roman"/>
                <a:sym typeface="Times New Roman"/>
              </a:rPr>
              <a:t>Agenda:</a:t>
            </a:r>
            <a:endParaRPr b="1" sz="31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Warehousing Overview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Cloud Platform for Data Warehousing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Marts Design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Models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Linear Regression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Analysis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Results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 and Next Steps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Google cloud.png - Wikimedia Commons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029" y="1195441"/>
            <a:ext cx="2752600" cy="27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Overview of Data Warehousing: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3725" y="1152475"/>
            <a:ext cx="556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Times New Roman"/>
              <a:buChar char="●"/>
            </a:pPr>
            <a:r>
              <a:rPr b="1" lang="en"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Data Warehouse?</a:t>
            </a:r>
            <a:endParaRPr b="1" sz="17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67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Times New Roman"/>
              <a:buChar char="○"/>
            </a:pPr>
            <a:r>
              <a:rPr lang="en"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repository for integrated data from multiple sources.</a:t>
            </a:r>
            <a:endParaRPr sz="17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67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Times New Roman"/>
              <a:buChar char="○"/>
            </a:pPr>
            <a:r>
              <a:rPr lang="en"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 for analytics and reporting.</a:t>
            </a:r>
            <a:endParaRPr sz="17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Times New Roman"/>
              <a:buChar char="●"/>
            </a:pPr>
            <a:r>
              <a:rPr b="1" lang="en"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 Data Warehouse for TLC Data?</a:t>
            </a:r>
            <a:endParaRPr b="1" sz="17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67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Times New Roman"/>
              <a:buChar char="○"/>
            </a:pPr>
            <a:r>
              <a:rPr lang="en"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advanced analytics on trip patterns and demand trends.</a:t>
            </a:r>
            <a:endParaRPr sz="17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Char char="●"/>
            </a:pPr>
            <a:r>
              <a:rPr b="1" lang="en"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 Chosen</a:t>
            </a:r>
            <a:r>
              <a:rPr lang="en"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Google Cloud Platform (BigQuery).</a:t>
            </a:r>
            <a:endParaRPr sz="17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677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Times New Roman"/>
              <a:buChar char="○"/>
            </a:pPr>
            <a:r>
              <a:rPr lang="en" sz="1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Scalable, serverless, and easy-to-integrate with tools.</a:t>
            </a:r>
            <a:endParaRPr sz="17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765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0"/>
            <a:ext cx="71232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Download the files from 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https://www.nyc.gov/site/tlc/about/tlc-trip-record-data.page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050" y="898875"/>
            <a:ext cx="4135599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075" y="102050"/>
            <a:ext cx="2438225" cy="50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Cloud Storage Buckets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836825" y="1117850"/>
            <a:ext cx="1592700" cy="57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Bucket: Year2023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86475" y="1790675"/>
            <a:ext cx="1592700" cy="57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924550" y="1790675"/>
            <a:ext cx="1592700" cy="57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hv-fhv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928525" y="2463500"/>
            <a:ext cx="1592700" cy="572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Bucket: </a:t>
            </a:r>
            <a:r>
              <a:rPr lang="en"/>
              <a:t>Year2024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3136325"/>
            <a:ext cx="1592700" cy="57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924550" y="3136325"/>
            <a:ext cx="1592700" cy="57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hv-fhv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449" y="92675"/>
            <a:ext cx="4522101" cy="4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Data Warehouse Architecture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081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Yellow Taxi Data (2023, 2024)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Uber and Lyft Data (High-Volume For-Hire Services)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ETL Process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Extract: Raw data from CSVs and APIs.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Transform: Clean and enrich data (e.g., map borough names).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Load: Store in BigQuery for querying and analysis.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Repository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Google BigQuery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3779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597" y="152400"/>
            <a:ext cx="29800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Data Mart 1 – Trip Metrics by Location and Time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6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Analyze trip volume and distance by location and 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Dimensions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Pickup Borough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Drop-off Borough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Year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Month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Metrics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Total Trips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Average Distance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Example Use Case</a:t>
            </a:r>
            <a:r>
              <a:rPr lang="en" sz="1100">
                <a:solidFill>
                  <a:schemeClr val="dk1"/>
                </a:solidFill>
              </a:rPr>
              <a:t>: Identify peak demand times by borough.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177" y="0"/>
            <a:ext cx="41870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75" y="-65300"/>
            <a:ext cx="8838623" cy="520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