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566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7467C-08A2-4FD1-B805-61E0C4AE2644}" type="datetimeFigureOut">
              <a:rPr lang="sv-SE" smtClean="0"/>
              <a:t>2022-02-21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90667-C0D6-4A87-94EA-FB39AFD57C6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821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97D97161-D9E1-471B-ABD0-341236A4D2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0DDB06E0-C4CE-4034-98A4-344E3091D6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FCE6-81FA-47B5-8D0F-3596BD333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920CC-CF02-4C07-A7B1-160090F21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A3DE6-0011-4566-9575-4E03A7E7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F629-4168-4A32-AF18-0DFEDE32C742}" type="datetimeFigureOut">
              <a:rPr lang="sv-SE" smtClean="0"/>
              <a:t>2022-02-21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9AF80-05E0-49D2-85F0-7C94F382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9F8A-9600-4C54-B35C-FA935608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495-42E3-4121-8995-6B0DCA30C7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031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B144-D35E-4C0C-994E-125DCFE3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19FD0-87D6-480D-AD40-4E6E303DE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20C5E-F98D-45DF-B8B3-EAB2DD36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F629-4168-4A32-AF18-0DFEDE32C742}" type="datetimeFigureOut">
              <a:rPr lang="sv-SE" smtClean="0"/>
              <a:t>2022-02-21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60A8-D5C9-4E67-997B-CC055E5C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7E86-2028-45EF-B3DA-9A370088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495-42E3-4121-8995-6B0DCA30C7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607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98EC4-1C97-4D10-BB62-26D023A99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9880F-03C7-4E90-86C2-4FE1FCB5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D5E7A-B9A6-4805-AC47-6145B9B8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F629-4168-4A32-AF18-0DFEDE32C742}" type="datetimeFigureOut">
              <a:rPr lang="sv-SE" smtClean="0"/>
              <a:t>2022-02-21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15DF5-696E-440B-9820-40640E6C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0CC96-B05E-4256-B405-A3BFF7AE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495-42E3-4121-8995-6B0DCA30C7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8197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F219E2B8-931D-48E9-B16E-0790C22D9C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A01B37-0388-407C-BE24-1C34AF0437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6863" y="2570163"/>
            <a:ext cx="13922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Profile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ACFE1F-C1BC-4F99-96DA-72C881CE0E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40275" y="2581275"/>
            <a:ext cx="18764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Assignments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4432F4-DC80-4D79-ADA1-B66CB2CD18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8773B688-D0F4-4792-AB0A-835ECC9A937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84425" y="1239838"/>
            <a:ext cx="1143000" cy="898525"/>
            <a:chOff x="2384425" y="1239838"/>
            <a:chExt cx="1143000" cy="898525"/>
          </a:xfrm>
        </p:grpSpPr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DED19CDE-4A07-4753-B204-A25B8A678DDC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6013" y="1428750"/>
              <a:ext cx="11414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City:</a:t>
              </a:r>
            </a:p>
          </p:txBody>
        </p:sp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08E1ECDF-4900-4F8D-9DDB-781564F01B5C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6013" y="1628775"/>
              <a:ext cx="11414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Nationality:</a:t>
              </a:r>
            </a:p>
          </p:txBody>
        </p:sp>
        <p:sp>
          <p:nvSpPr>
            <p:cNvPr id="20" name="TextBox 13">
              <a:extLst>
                <a:ext uri="{FF2B5EF4-FFF2-40B4-BE49-F238E27FC236}">
                  <a16:creationId xmlns:a16="http://schemas.microsoft.com/office/drawing/2014/main" id="{2387FCDB-3732-4CE5-AFB9-9E86C3008FE0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6013" y="1835150"/>
              <a:ext cx="11414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Languages:</a:t>
              </a:r>
            </a:p>
          </p:txBody>
        </p:sp>
        <p:sp>
          <p:nvSpPr>
            <p:cNvPr id="21" name="TextBox 14">
              <a:extLst>
                <a:ext uri="{FF2B5EF4-FFF2-40B4-BE49-F238E27FC236}">
                  <a16:creationId xmlns:a16="http://schemas.microsoft.com/office/drawing/2014/main" id="{32AD9767-41AB-4531-B4B2-2DC1E59BEEB4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4425" y="1239838"/>
              <a:ext cx="11414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Grade: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04B24D1-7B27-4B90-8FDC-659A5AA31AEE}"/>
                </a:ext>
              </a:extLst>
            </p:cNvPr>
            <p:cNvSpPr/>
            <p:nvPr/>
          </p:nvSpPr>
          <p:spPr bwMode="white">
            <a:xfrm>
              <a:off x="2384425" y="1239838"/>
              <a:ext cx="1104900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878298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489546" y="1411253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493035" y="1621735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493034" y="1821776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878298"/>
            <a:ext cx="4056394" cy="3621503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491040" y="1211245"/>
            <a:ext cx="2373312" cy="28768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45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92F4-BBC2-48EE-944F-21DF8112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A7C7B-CB59-456F-9617-2617372BD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B99E2-3D3C-420A-9013-F38293EF4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F629-4168-4A32-AF18-0DFEDE32C742}" type="datetimeFigureOut">
              <a:rPr lang="sv-SE" smtClean="0"/>
              <a:t>2022-02-21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19086-230F-49DC-88D6-D61ADC34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D14C8-48C1-4B97-AE40-088353EA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495-42E3-4121-8995-6B0DCA30C7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136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3579-FA91-4922-A395-4B758B10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46DDC-291E-4D4C-AA32-83D9C6C28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B44D7-F41E-4C2F-85F1-9BCEB14B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F629-4168-4A32-AF18-0DFEDE32C742}" type="datetimeFigureOut">
              <a:rPr lang="sv-SE" smtClean="0"/>
              <a:t>2022-02-21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844C3-B0A8-4DD1-AA17-82BF0C62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7C6E3-E119-4985-9934-69261AA9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495-42E3-4121-8995-6B0DCA30C7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079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E32D-16CE-47D0-9A07-39524B83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87A6-C47D-427D-A17D-7941766C3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AF379-6667-417A-8C54-D31DE3E6F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4E464-069B-4ED0-96B3-4C28008E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F629-4168-4A32-AF18-0DFEDE32C742}" type="datetimeFigureOut">
              <a:rPr lang="sv-SE" smtClean="0"/>
              <a:t>2022-02-21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45F9F-BF25-4BDD-916F-BDEE5156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E1DFE-1BF2-43DC-9F80-685DFFEF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495-42E3-4121-8995-6B0DCA30C7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293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667F-6C2F-4E15-AA57-CE9746D6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56B56-4296-4D96-BB06-463AD8237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9B1E0-A61E-490F-A119-F8FD75E1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43961-46ED-4820-88B2-67198A8DE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433B9-59FC-4211-A8CD-1B36F87CF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2EC2FB-E61A-4108-859F-54640A81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F629-4168-4A32-AF18-0DFEDE32C742}" type="datetimeFigureOut">
              <a:rPr lang="sv-SE" smtClean="0"/>
              <a:t>2022-02-21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9DD2A-CC95-4471-BFAB-5C083909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59658-C5FC-418C-8DB7-61889B62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495-42E3-4121-8995-6B0DCA30C7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621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0B94-0810-434A-93BD-86C9FF09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B5840-B597-40C9-B9BC-9039D13D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F629-4168-4A32-AF18-0DFEDE32C742}" type="datetimeFigureOut">
              <a:rPr lang="sv-SE" smtClean="0"/>
              <a:t>2022-02-21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44BB6-3FC5-466C-848C-48A1A38C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2664A-6DFC-4E0E-BDF1-AAEED6CF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495-42E3-4121-8995-6B0DCA30C7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435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31398-173A-43CE-9A05-DDF854B12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F629-4168-4A32-AF18-0DFEDE32C742}" type="datetimeFigureOut">
              <a:rPr lang="sv-SE" smtClean="0"/>
              <a:t>2022-02-21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BEE66-C8E2-47CE-BFE4-24F006C2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E5849-F06A-4F7E-9DAB-9A40F84F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495-42E3-4121-8995-6B0DCA30C7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542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35D6-2A81-489A-B768-76157F1EF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2F46A-D391-47E7-8D5A-EF33961F4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A09E6-7149-48A4-9ADB-E1F6C6789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D5080-14B8-407D-A507-2490B479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F629-4168-4A32-AF18-0DFEDE32C742}" type="datetimeFigureOut">
              <a:rPr lang="sv-SE" smtClean="0"/>
              <a:t>2022-02-21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10094-DBAD-42F4-A1E9-7CCF5C5C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F298F-22D0-4FF0-87AE-43F4599D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495-42E3-4121-8995-6B0DCA30C7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849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752A-9E7C-461B-A3D4-C87D8CFCE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DF142-7AC5-4B83-A0C2-5F3A51B4F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12D1B-7EF1-461F-82E6-6057008C5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A5C74-AC71-4002-9FB4-F2FF7A78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F629-4168-4A32-AF18-0DFEDE32C742}" type="datetimeFigureOut">
              <a:rPr lang="sv-SE" smtClean="0"/>
              <a:t>2022-02-21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90A6A-BC14-408C-8FC1-EA157B2C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D68B8-8EFE-43DB-B8C4-6CFA0059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495-42E3-4121-8995-6B0DCA30C7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23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82AAE-06AE-40A1-B982-C82C5FDB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305C8-A729-433D-8067-BFD35BD17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AEAC8-B33E-4F9A-9E35-DE851893D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CF629-4168-4A32-AF18-0DFEDE32C742}" type="datetimeFigureOut">
              <a:rPr lang="sv-SE" smtClean="0"/>
              <a:t>2022-02-21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DE491-5235-4851-828F-02366A6ED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AB5E9-0D18-4383-85A0-04DB8D1DE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13495-42E3-4121-8995-6B0DCA30C7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457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A2069CC3-5F6D-45B5-B81D-BEAE5B0239C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343400" y="2867026"/>
            <a:ext cx="4819650" cy="38481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900" b="1" dirty="0">
                <a:ea typeface="+mn-lt"/>
                <a:cs typeface="+mn-lt"/>
              </a:rPr>
              <a:t>Project-1    :  </a:t>
            </a:r>
            <a:r>
              <a:rPr lang="en-GB" sz="900" b="1" dirty="0">
                <a:latin typeface="Calibri" panose="020F0502020204030204" pitchFamily="34" charset="0"/>
                <a:ea typeface="+mn-lt"/>
                <a:cs typeface="+mn-lt"/>
              </a:rPr>
              <a:t>RTNS(Real Time Networking System).</a:t>
            </a:r>
            <a:endParaRPr lang="en-GB" sz="9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900" b="1" dirty="0">
                <a:ea typeface="+mn-lt"/>
                <a:cs typeface="+mn-lt"/>
              </a:rPr>
              <a:t>Description     :</a:t>
            </a:r>
            <a:r>
              <a:rPr lang="en-GB" sz="900" dirty="0">
                <a:ea typeface="+mn-lt"/>
                <a:cs typeface="+mn-lt"/>
              </a:rPr>
              <a:t> </a:t>
            </a:r>
            <a:r>
              <a:rPr lang="en-US" sz="800" kern="50" dirty="0">
                <a:solidFill>
                  <a:srgbClr val="000000"/>
                </a:solidFill>
                <a:latin typeface="Verdana" panose="020B0604030504040204" pitchFamily="34" charset="0"/>
                <a:ea typeface="+mn-lt"/>
                <a:cs typeface="Arial" panose="020B0604020202020204" pitchFamily="34" charset="0"/>
              </a:rPr>
              <a:t>RTNS(Real Time Network services  provides </a:t>
            </a:r>
            <a:r>
              <a:rPr lang="en-US" sz="800" kern="50" dirty="0" err="1">
                <a:solidFill>
                  <a:srgbClr val="000000"/>
                </a:solidFill>
                <a:latin typeface="Verdana" panose="020B0604030504040204" pitchFamily="34" charset="0"/>
                <a:ea typeface="+mn-lt"/>
                <a:cs typeface="Arial" panose="020B0604020202020204" pitchFamily="34" charset="0"/>
              </a:rPr>
              <a:t>colour</a:t>
            </a:r>
            <a:r>
              <a:rPr lang="en-US" sz="800" kern="50" dirty="0">
                <a:solidFill>
                  <a:srgbClr val="000000"/>
                </a:solidFill>
                <a:latin typeface="Verdana" panose="020B0604030504040204" pitchFamily="34" charset="0"/>
                <a:ea typeface="+mn-lt"/>
                <a:cs typeface="Arial" panose="020B0604020202020204" pitchFamily="34" charset="0"/>
              </a:rPr>
              <a:t> neutral real Time calls to the network elements for Orange, Red ,Green, and Blue  networks. It helps in improving the overall layer 3 and layer 2 Service Disposition (Health of the customer circuit ) accuracy closer to be 90%.</a:t>
            </a:r>
            <a:endParaRPr lang="en-IN" sz="800" kern="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900" b="1" dirty="0">
                <a:ea typeface="+mn-lt"/>
                <a:cs typeface="+mn-lt"/>
              </a:rPr>
              <a:t>Technology     :  </a:t>
            </a:r>
            <a:r>
              <a:rPr lang="en-GB" sz="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Java 8,  Spring Boot, Restful, Spring JPA, Junit, </a:t>
            </a:r>
            <a:r>
              <a:rPr lang="en-IN" sz="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Microservices</a:t>
            </a:r>
            <a:endParaRPr lang="en-GB" sz="900" dirty="0">
              <a:ea typeface="+mn-lt"/>
              <a:cs typeface="+mn-lt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900" dirty="0">
                <a:ea typeface="+mn-lt"/>
                <a:cs typeface="+mn-lt"/>
              </a:rPr>
              <a:t> </a:t>
            </a:r>
            <a:r>
              <a:rPr lang="en-GB" sz="900" dirty="0">
                <a:ea typeface="+mn-lt"/>
                <a:cs typeface="+mn-lt"/>
              </a:rPr>
              <a:t> </a:t>
            </a:r>
            <a:r>
              <a:rPr lang="en-US" sz="900" b="1" dirty="0">
                <a:ea typeface="+mn-lt"/>
                <a:cs typeface="+mn-lt"/>
              </a:rPr>
              <a:t>Role &amp; Responsibilities:</a:t>
            </a:r>
            <a:r>
              <a:rPr lang="en-US" sz="900" dirty="0">
                <a:ea typeface="+mn-lt"/>
                <a:cs typeface="+mn-lt"/>
              </a:rPr>
              <a:t>    </a:t>
            </a:r>
          </a:p>
          <a:p>
            <a:pPr marL="342900" lvl="0" indent="-342900">
              <a:lnSpc>
                <a:spcPts val="600"/>
              </a:lnSpc>
              <a:buFont typeface="Wingdings" panose="05000000000000000000" pitchFamily="2" charset="2"/>
              <a:buChar char=""/>
            </a:pPr>
            <a:r>
              <a:rPr lang="en-US" sz="800" kern="5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Involving in Code development using Spring Boot, Rest Services</a:t>
            </a:r>
          </a:p>
          <a:p>
            <a:pPr marL="342900" lvl="0" indent="-342900">
              <a:lnSpc>
                <a:spcPts val="600"/>
              </a:lnSpc>
              <a:buFont typeface="Wingdings" panose="05000000000000000000" pitchFamily="2" charset="2"/>
              <a:buChar char=""/>
            </a:pPr>
            <a:r>
              <a:rPr lang="en-US" sz="800" kern="5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Used STS IDE for developing and debugging the application.</a:t>
            </a:r>
            <a:endParaRPr lang="en-IN" sz="800" kern="50" dirty="0">
              <a:effectLst/>
              <a:latin typeface="Wingdings" panose="05000000000000000000" pitchFamily="2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600"/>
              </a:lnSpc>
              <a:buFont typeface="Wingdings" panose="05000000000000000000" pitchFamily="2" charset="2"/>
              <a:buChar char=""/>
            </a:pPr>
            <a:r>
              <a:rPr lang="en-US" sz="800" kern="5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Debugging the functionality for implementing efficient coding.</a:t>
            </a:r>
            <a:endParaRPr lang="en-IN" sz="800" kern="50" dirty="0">
              <a:effectLst/>
              <a:latin typeface="Wingdings" panose="05000000000000000000" pitchFamily="2" charset="2"/>
              <a:ea typeface="font485"/>
              <a:cs typeface="font485"/>
            </a:endParaRPr>
          </a:p>
          <a:p>
            <a:pPr marL="342900" lvl="0" indent="-342900">
              <a:lnSpc>
                <a:spcPts val="600"/>
              </a:lnSpc>
              <a:buFont typeface="Wingdings" panose="05000000000000000000" pitchFamily="2" charset="2"/>
              <a:buChar char=""/>
            </a:pPr>
            <a:r>
              <a:rPr lang="en-US" sz="800" kern="5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Wrote Spring Rest Controller classes for request handling and responses redirecting.</a:t>
            </a:r>
            <a:endParaRPr lang="en-IN" sz="800" kern="50" dirty="0">
              <a:effectLst/>
              <a:latin typeface="Wingdings" panose="05000000000000000000" pitchFamily="2" charset="2"/>
              <a:ea typeface="font485"/>
              <a:cs typeface="font485"/>
            </a:endParaRPr>
          </a:p>
          <a:p>
            <a:pPr marL="342900" lvl="0" indent="-342900" algn="just">
              <a:lnSpc>
                <a:spcPts val="600"/>
              </a:lnSpc>
              <a:buFont typeface="Wingdings" panose="05000000000000000000" pitchFamily="2" charset="2"/>
              <a:buChar char=""/>
            </a:pPr>
            <a:r>
              <a:rPr lang="en-US" sz="800" kern="5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Fixed bugs identified by the testing team.</a:t>
            </a:r>
            <a:endParaRPr lang="en-IN" sz="800" kern="50" dirty="0">
              <a:effectLst/>
              <a:latin typeface="Wingdings" panose="05000000000000000000" pitchFamily="2" charset="2"/>
              <a:ea typeface="Times New Roman" panose="02020603050405020304" pitchFamily="18" charset="0"/>
            </a:endParaRPr>
          </a:p>
          <a:p>
            <a:pPr marL="0" indent="0">
              <a:lnSpc>
                <a:spcPct val="113999"/>
              </a:lnSpc>
              <a:buNone/>
            </a:pPr>
            <a:endParaRPr lang="en-GB" altLang="nl-NL" dirty="0">
              <a:cs typeface="Calibri"/>
            </a:endParaRPr>
          </a:p>
        </p:txBody>
      </p:sp>
      <p:sp>
        <p:nvSpPr>
          <p:cNvPr id="7171" name="Text Placeholder 19">
            <a:extLst>
              <a:ext uri="{FF2B5EF4-FFF2-40B4-BE49-F238E27FC236}">
                <a16:creationId xmlns:a16="http://schemas.microsoft.com/office/drawing/2014/main" id="{3AB5C783-B877-4A83-AA6A-5A4279F9164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71463"/>
            <a:ext cx="6223000" cy="3063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dirty="0">
                <a:cs typeface="Calibri"/>
              </a:rPr>
              <a:t> Kantharaja S R</a:t>
            </a:r>
          </a:p>
        </p:txBody>
      </p:sp>
      <p:sp>
        <p:nvSpPr>
          <p:cNvPr id="7172" name="Text Placeholder 21">
            <a:extLst>
              <a:ext uri="{FF2B5EF4-FFF2-40B4-BE49-F238E27FC236}">
                <a16:creationId xmlns:a16="http://schemas.microsoft.com/office/drawing/2014/main" id="{8F286D4B-CFCB-4395-8BAE-3600493873B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17887" y="1184511"/>
            <a:ext cx="4895849" cy="180020"/>
          </a:xfrm>
        </p:spPr>
        <p:txBody>
          <a:bodyPr vert="horz" lIns="91440" tIns="45720" rIns="91440" bIns="45720" rtlCol="0" anchor="t">
            <a:noAutofit/>
          </a:bodyPr>
          <a:lstStyle/>
          <a:p>
            <a:pPr fontAlgn="base">
              <a:spcBef>
                <a:spcPct val="0"/>
              </a:spcBef>
            </a:pPr>
            <a:r>
              <a:rPr lang="en-GB" dirty="0">
                <a:cs typeface="Calibri"/>
              </a:rPr>
              <a:t>B1 Consultant</a:t>
            </a:r>
          </a:p>
        </p:txBody>
      </p:sp>
      <p:sp>
        <p:nvSpPr>
          <p:cNvPr id="7173" name="Text Placeholder 22">
            <a:extLst>
              <a:ext uri="{FF2B5EF4-FFF2-40B4-BE49-F238E27FC236}">
                <a16:creationId xmlns:a16="http://schemas.microsoft.com/office/drawing/2014/main" id="{E213B8C9-3831-4E4F-BBA1-ABBE476475F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492499" y="1492446"/>
            <a:ext cx="2373313" cy="217210"/>
          </a:xfrm>
        </p:spPr>
        <p:txBody>
          <a:bodyPr vert="horz" lIns="91440" tIns="45720" rIns="91440" bIns="45720" rtlCol="0" anchor="t">
            <a:noAutofit/>
          </a:bodyPr>
          <a:lstStyle/>
          <a:p>
            <a:pPr eaLnBrk="1" hangingPunct="1"/>
            <a:r>
              <a:rPr lang="nl-NL" altLang="nl-NL" dirty="0">
                <a:cs typeface="Calibri"/>
              </a:rPr>
              <a:t>Bangalore</a:t>
            </a:r>
          </a:p>
        </p:txBody>
      </p:sp>
      <p:sp>
        <p:nvSpPr>
          <p:cNvPr id="7174" name="Text Placeholder 24">
            <a:extLst>
              <a:ext uri="{FF2B5EF4-FFF2-40B4-BE49-F238E27FC236}">
                <a16:creationId xmlns:a16="http://schemas.microsoft.com/office/drawing/2014/main" id="{67A7D472-3B4F-4685-B2B5-30A95786B8C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492500" y="1702836"/>
            <a:ext cx="2373313" cy="2307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>
                <a:cs typeface="Calibri"/>
              </a:rPr>
              <a:t>Indian</a:t>
            </a:r>
          </a:p>
          <a:p>
            <a:endParaRPr lang="en-GB" dirty="0">
              <a:cs typeface="Calibri"/>
            </a:endParaRPr>
          </a:p>
        </p:txBody>
      </p:sp>
      <p:sp>
        <p:nvSpPr>
          <p:cNvPr id="7175" name="Text Placeholder 25">
            <a:extLst>
              <a:ext uri="{FF2B5EF4-FFF2-40B4-BE49-F238E27FC236}">
                <a16:creationId xmlns:a16="http://schemas.microsoft.com/office/drawing/2014/main" id="{ED3C1162-CA05-435F-948C-F1F2DDDE8B5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492498" y="1882857"/>
            <a:ext cx="2543450" cy="268644"/>
          </a:xfrm>
        </p:spPr>
        <p:txBody>
          <a:bodyPr vert="horz" lIns="91440" tIns="45720" rIns="91440" bIns="45720" rtlCol="0" anchor="t"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nl-NL" altLang="nl-NL" dirty="0"/>
              <a:t>English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nl-NL" altLang="nl-NL" dirty="0">
                <a:cs typeface="Calibri"/>
              </a:rPr>
              <a:t>kannada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endParaRPr lang="nl-NL" altLang="nl-NL" dirty="0">
              <a:cs typeface="Calibri"/>
            </a:endParaRPr>
          </a:p>
          <a:p>
            <a:pPr marL="0" indent="0" eaLnBrk="1" hangingPunct="1">
              <a:buNone/>
            </a:pPr>
            <a:endParaRPr lang="nl-NL" altLang="nl-NL" dirty="0"/>
          </a:p>
        </p:txBody>
      </p:sp>
      <p:sp>
        <p:nvSpPr>
          <p:cNvPr id="7176" name="Text Placeholder 26">
            <a:extLst>
              <a:ext uri="{FF2B5EF4-FFF2-40B4-BE49-F238E27FC236}">
                <a16:creationId xmlns:a16="http://schemas.microsoft.com/office/drawing/2014/main" id="{AE38096F-B41A-4161-8692-C11BEBE5097A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36524" y="2543231"/>
            <a:ext cx="4057650" cy="385756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ts val="1300"/>
              </a:lnSpc>
              <a:spcBef>
                <a:spcPts val="100"/>
              </a:spcBef>
              <a:spcAft>
                <a:spcPct val="50000"/>
              </a:spcAft>
              <a:buClr>
                <a:srgbClr val="D0D0D0"/>
              </a:buClr>
              <a:buNone/>
            </a:pPr>
            <a:endParaRPr lang="en-US" sz="1100" dirty="0">
              <a:cs typeface="Calibri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600"/>
              </a:spcBef>
              <a:buFont typeface="Wingdings" panose="05000000000000000000" pitchFamily="2" charset="2"/>
              <a:buChar char=""/>
            </a:pPr>
            <a:r>
              <a:rPr lang="en-US" sz="1200" b="1" kern="5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Around 2 years</a:t>
            </a:r>
            <a:r>
              <a:rPr lang="en-US" sz="1200" kern="5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of experience in </a:t>
            </a:r>
            <a:r>
              <a:rPr lang="en-US" sz="1200" kern="5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developing applications using </a:t>
            </a:r>
            <a:r>
              <a:rPr lang="en-US" sz="1200" b="1" kern="5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Java/J2EE</a:t>
            </a:r>
            <a:r>
              <a:rPr lang="en-US" sz="1200" kern="5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Technologies.</a:t>
            </a:r>
            <a:endParaRPr lang="en-IN" sz="1200" kern="50" dirty="0">
              <a:effectLst/>
              <a:latin typeface="Wingdings" panose="05000000000000000000" pitchFamily="2" charset="2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"/>
            </a:pPr>
            <a:r>
              <a:rPr lang="en-US" sz="1200" kern="5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Hands on Experience in developing spring, Spring Boot, JPA, Spring boot  and Rest API.</a:t>
            </a:r>
            <a:endParaRPr lang="en-IN" sz="1200" kern="50" dirty="0">
              <a:effectLst/>
              <a:latin typeface="Wingdings" panose="05000000000000000000" pitchFamily="2" charset="2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"/>
            </a:pPr>
            <a:r>
              <a:rPr lang="en-US" sz="1200" kern="5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Strong knowledge in debugging the java application using Eclipse and STS.</a:t>
            </a:r>
            <a:endParaRPr lang="en-IN" sz="1200" kern="50" dirty="0">
              <a:effectLst/>
              <a:latin typeface="Wingdings" panose="05000000000000000000" pitchFamily="2" charset="2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"/>
            </a:pPr>
            <a:r>
              <a:rPr lang="en-US" sz="1200" kern="5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Good working knowledge on Application development and maintenance life cycle process.</a:t>
            </a:r>
            <a:endParaRPr lang="en-IN" sz="1200" kern="50" dirty="0">
              <a:effectLst/>
              <a:latin typeface="Wingdings" panose="05000000000000000000" pitchFamily="2" charset="2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600"/>
              </a:spcBef>
              <a:buFont typeface="Wingdings" panose="05000000000000000000" pitchFamily="2" charset="2"/>
              <a:buChar char=""/>
            </a:pPr>
            <a:r>
              <a:rPr lang="en-US" sz="1200" kern="5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Adopt at learning new technologies and can easily adapt to suit needs.</a:t>
            </a:r>
            <a:endParaRPr lang="en-IN" sz="1200" kern="50" dirty="0">
              <a:effectLst/>
              <a:latin typeface="Wingdings" panose="05000000000000000000" pitchFamily="2" charset="2"/>
              <a:ea typeface="Times New Roman" panose="02020603050405020304" pitchFamily="18" charset="0"/>
            </a:endParaRPr>
          </a:p>
          <a:p>
            <a:pPr marL="7620" indent="-7620" algn="just">
              <a:lnSpc>
                <a:spcPts val="1300"/>
              </a:lnSpc>
              <a:spcBef>
                <a:spcPts val="100"/>
              </a:spcBef>
              <a:spcAft>
                <a:spcPct val="50000"/>
              </a:spcAft>
              <a:buClr>
                <a:srgbClr val="D0D0D0"/>
              </a:buClr>
            </a:pPr>
            <a:endParaRPr lang="en-US" dirty="0">
              <a:cs typeface="Calibri"/>
            </a:endParaRPr>
          </a:p>
        </p:txBody>
      </p:sp>
      <p:sp>
        <p:nvSpPr>
          <p:cNvPr id="7178" name="TextBox 20">
            <a:extLst>
              <a:ext uri="{FF2B5EF4-FFF2-40B4-BE49-F238E27FC236}">
                <a16:creationId xmlns:a16="http://schemas.microsoft.com/office/drawing/2014/main" id="{65921541-92FF-4A68-93B3-AD0D1545F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4663" y="654050"/>
            <a:ext cx="2582862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MCA from Visvesvaraya technological university, Bangalore.</a:t>
            </a:r>
            <a:endParaRPr lang="en-IN" sz="14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br>
              <a:rPr lang="en-US" altLang="nl-NL" sz="1000" b="1" dirty="0"/>
            </a:br>
            <a:endParaRPr lang="en-US" altLang="nl-NL" sz="1000" b="1" dirty="0"/>
          </a:p>
          <a:p>
            <a:pPr>
              <a:defRPr/>
            </a:pPr>
            <a:r>
              <a:rPr lang="en-US" altLang="nl-NL" sz="1200" b="1" dirty="0">
                <a:solidFill>
                  <a:srgbClr val="0070AD"/>
                </a:solidFill>
              </a:rPr>
              <a:t>Key Roles</a:t>
            </a:r>
          </a:p>
          <a:p>
            <a:pPr marL="171450" indent="-171450">
              <a:lnSpc>
                <a:spcPct val="114000"/>
              </a:lnSpc>
              <a:spcBef>
                <a:spcPts val="3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952500" algn="l"/>
                <a:tab pos="2098675" algn="l"/>
                <a:tab pos="3616325" algn="r"/>
              </a:tabLst>
              <a:defRPr/>
            </a:pPr>
            <a:r>
              <a:rPr lang="en-GB" sz="1400" b="1" dirty="0">
                <a:latin typeface="Calibri"/>
                <a:cs typeface="Calibri"/>
              </a:rPr>
              <a:t>Java Developer</a:t>
            </a:r>
            <a:endParaRPr lang="en-GB" sz="1400" b="1" dirty="0" err="1">
              <a:latin typeface="Calibri" pitchFamily="34" charset="0"/>
              <a:cs typeface="Calibri"/>
            </a:endParaRPr>
          </a:p>
          <a:p>
            <a:pPr marL="171450" indent="-171450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altLang="nl-NL" sz="1000" b="1" dirty="0">
              <a:solidFill>
                <a:srgbClr val="000000"/>
              </a:solidFill>
              <a:latin typeface="Calibri" pitchFamily="34" charset="0"/>
              <a:ea typeface="Verdana"/>
              <a:cs typeface="Calibri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  <a:latin typeface="Verdana"/>
                <a:ea typeface="Verdana"/>
              </a:rPr>
              <a:t>Industry Focus</a:t>
            </a:r>
          </a:p>
          <a:p>
            <a:pPr marL="171450" indent="-171450">
              <a:lnSpc>
                <a:spcPct val="114000"/>
              </a:lnSpc>
              <a:spcBef>
                <a:spcPts val="3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952500" algn="l"/>
                <a:tab pos="2098675" algn="l"/>
                <a:tab pos="3616325" algn="r"/>
              </a:tabLst>
              <a:defRPr/>
            </a:pPr>
            <a:r>
              <a:rPr lang="en-GB" sz="1200" b="1" dirty="0">
                <a:latin typeface="Calibri"/>
                <a:cs typeface="Calibri"/>
                <a:sym typeface="Arial" charset="0"/>
              </a:rPr>
              <a:t>Computer technologies</a:t>
            </a:r>
            <a:endParaRPr lang="en-GB" sz="1200" b="1" dirty="0">
              <a:latin typeface="Calibri"/>
              <a:cs typeface="Calibri"/>
            </a:endParaRPr>
          </a:p>
          <a:p>
            <a:pPr marL="171450" indent="-171450">
              <a:lnSpc>
                <a:spcPct val="114000"/>
              </a:lnSpc>
              <a:spcBef>
                <a:spcPts val="3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952500" algn="l"/>
                <a:tab pos="2098675" algn="l"/>
                <a:tab pos="3616325" algn="r"/>
              </a:tabLst>
              <a:defRPr/>
            </a:pPr>
            <a:r>
              <a:rPr lang="en-GB" sz="1200" b="1" dirty="0">
                <a:latin typeface="Calibri" pitchFamily="34" charset="0"/>
                <a:sym typeface="Arial" charset="0"/>
              </a:rPr>
              <a:t>others</a:t>
            </a:r>
            <a:endParaRPr lang="en-GB" sz="1200" b="1" dirty="0">
              <a:latin typeface="Calibri" pitchFamily="34" charset="0"/>
              <a:cs typeface="Calibri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  <a:latin typeface="Verdana"/>
                <a:ea typeface="Verdana"/>
              </a:rPr>
              <a:t>Skills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A18A467-DFF3-4EB1-A44A-90A1D18D3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461582"/>
              </p:ext>
            </p:extLst>
          </p:nvPr>
        </p:nvGraphicFramePr>
        <p:xfrm>
          <a:off x="9364663" y="3356611"/>
          <a:ext cx="2690813" cy="201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8251">
                  <a:extLst>
                    <a:ext uri="{9D8B030D-6E8A-4147-A177-3AD203B41FA5}">
                      <a16:colId xmlns:a16="http://schemas.microsoft.com/office/drawing/2014/main" val="2040737933"/>
                    </a:ext>
                  </a:extLst>
                </a:gridCol>
                <a:gridCol w="1572562">
                  <a:extLst>
                    <a:ext uri="{9D8B030D-6E8A-4147-A177-3AD203B41FA5}">
                      <a16:colId xmlns:a16="http://schemas.microsoft.com/office/drawing/2014/main" val="904784793"/>
                    </a:ext>
                  </a:extLst>
                </a:gridCol>
              </a:tblGrid>
              <a:tr h="6649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Operating Systems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Windows 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9923070"/>
                  </a:ext>
                </a:extLst>
              </a:tr>
              <a:tr h="6649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J2EE Technologies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Core java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7991036"/>
                  </a:ext>
                </a:extLst>
              </a:tr>
              <a:tr h="6649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Web Technologies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HTML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1201620"/>
                  </a:ext>
                </a:extLst>
              </a:tr>
              <a:tr h="99744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Frameworks /Methodologies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Spring Boot, Microservices, Rest Services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7499797"/>
                  </a:ext>
                </a:extLst>
              </a:tr>
              <a:tr h="3324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Database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Oracle, My Sql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9593364"/>
                  </a:ext>
                </a:extLst>
              </a:tr>
              <a:tr h="3324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Servers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Apache Tomcat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7342667"/>
                  </a:ext>
                </a:extLst>
              </a:tr>
              <a:tr h="3324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IDE Tools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Eclipse, STS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76252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90D6B604314140A187A27B39B4101B" ma:contentTypeVersion="8" ma:contentTypeDescription="Create a new document." ma:contentTypeScope="" ma:versionID="eddd48f527339b73178166ff2ce4a1c5">
  <xsd:schema xmlns:xsd="http://www.w3.org/2001/XMLSchema" xmlns:xs="http://www.w3.org/2001/XMLSchema" xmlns:p="http://schemas.microsoft.com/office/2006/metadata/properties" xmlns:ns2="525bcaf7-9982-478c-9cf5-195501ec1346" xmlns:ns3="e2ab6cb6-1331-440b-b50d-e99bb362d65d" targetNamespace="http://schemas.microsoft.com/office/2006/metadata/properties" ma:root="true" ma:fieldsID="cc71bd3a197d2b0a4d1f32a1b8c6d2fa" ns2:_="" ns3:_="">
    <xsd:import namespace="525bcaf7-9982-478c-9cf5-195501ec1346"/>
    <xsd:import namespace="e2ab6cb6-1331-440b-b50d-e99bb362d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5bcaf7-9982-478c-9cf5-195501ec13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b6cb6-1331-440b-b50d-e99bb362d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2C5F73-C5CF-4F48-9D72-A03E752D33F0}">
  <ds:schemaRefs>
    <ds:schemaRef ds:uri="18808828-627f-4527-9c3b-8a2f4f5634db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3278a8c-5be0-4bc3-88a5-2e03f04c00c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EFDD485-AF11-4191-AE29-6CBF72E47B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8EFB15-3FFA-4934-82B8-E87FEA3B7B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5bcaf7-9982-478c-9cf5-195501ec1346"/>
    <ds:schemaRef ds:uri="e2ab6cb6-1331-440b-b50d-e99bb362d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265</Words>
  <Application>Microsoft Office PowerPoint</Application>
  <PresentationFormat>Widescreen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Times New Roman</vt:lpstr>
      <vt:lpstr>Verdana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Nelander, Eva</dc:creator>
  <cp:lastModifiedBy>S R, Kantharaja</cp:lastModifiedBy>
  <cp:revision>185</cp:revision>
  <dcterms:created xsi:type="dcterms:W3CDTF">2019-09-05T06:13:19Z</dcterms:created>
  <dcterms:modified xsi:type="dcterms:W3CDTF">2022-02-21T11:58:31Z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0x0101007390D6B604314140A187A27B39B4101B</vt:lpwstr>
  </property>
</Properties>
</file>