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851" r:id="rId2"/>
  </p:sldMasterIdLst>
  <p:notesMasterIdLst>
    <p:notesMasterId r:id="rId9"/>
  </p:notesMasterIdLst>
  <p:sldIdLst>
    <p:sldId id="284" r:id="rId3"/>
    <p:sldId id="313" r:id="rId4"/>
    <p:sldId id="312" r:id="rId5"/>
    <p:sldId id="303" r:id="rId6"/>
    <p:sldId id="30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9DE"/>
    <a:srgbClr val="256A7F"/>
    <a:srgbClr val="FF9900"/>
    <a:srgbClr val="CC6600"/>
    <a:srgbClr val="FFCC00"/>
    <a:srgbClr val="FFFF00"/>
    <a:srgbClr val="FF9F3F"/>
    <a:srgbClr val="FFD47D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2" autoAdjust="0"/>
    <p:restoredTop sz="93045" autoAdjust="0"/>
  </p:normalViewPr>
  <p:slideViewPr>
    <p:cSldViewPr>
      <p:cViewPr varScale="1">
        <p:scale>
          <a:sx n="68" d="100"/>
          <a:sy n="68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0C149-5878-4F05-834E-D4E42470AC53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5EC0C-B205-4AE0-AE7E-AF1BEE8F6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7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488952" y="6596063"/>
            <a:ext cx="9061449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ts val="0"/>
              </a:spcBef>
              <a:defRPr/>
            </a:pPr>
            <a:r>
              <a:rPr lang="en-US" sz="1100" b="1" dirty="0">
                <a:solidFill>
                  <a:schemeClr val="bg1"/>
                </a:solidFill>
              </a:rPr>
              <a:t>CSC Proprietary and Confidential          </a:t>
            </a:r>
          </a:p>
        </p:txBody>
      </p:sp>
      <p:sp>
        <p:nvSpPr>
          <p:cNvPr id="12" name="Text Box 66"/>
          <p:cNvSpPr txBox="1">
            <a:spLocks noChangeArrowheads="1"/>
          </p:cNvSpPr>
          <p:nvPr userDrawn="1"/>
        </p:nvSpPr>
        <p:spPr bwMode="auto">
          <a:xfrm>
            <a:off x="488952" y="6596063"/>
            <a:ext cx="9061449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ts val="0"/>
              </a:spcBef>
              <a:defRPr/>
            </a:pPr>
            <a:r>
              <a:rPr lang="en-US" sz="1100" b="1" dirty="0">
                <a:solidFill>
                  <a:prstClr val="white"/>
                </a:solidFill>
              </a:rPr>
              <a:t>CSC Proprietary and Confidential         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848600" y="457200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kern="0" dirty="0"/>
            </a:br>
            <a:r>
              <a:rPr lang="en-US" sz="2400" kern="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0373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92394" y="985720"/>
            <a:ext cx="5904593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507" y="2665476"/>
            <a:ext cx="85344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560" y="-83215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01" y="680310"/>
            <a:ext cx="875508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293" y="1749245"/>
            <a:ext cx="855148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6"/>
            <a:ext cx="9354927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1" y="144383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4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16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01" y="680310"/>
            <a:ext cx="8325913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1900" y="1749245"/>
            <a:ext cx="4072133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1900" y="2512770"/>
            <a:ext cx="40721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24854" y="1749245"/>
            <a:ext cx="4072133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24854" y="2512770"/>
            <a:ext cx="40721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1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95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1332029" y="6488668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8650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67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268674"/>
            <a:ext cx="11211983" cy="579623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057618"/>
            <a:ext cx="11211983" cy="49631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6812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6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71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21" y="457205"/>
            <a:ext cx="11273367" cy="7858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2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258895"/>
            <a:ext cx="11211983" cy="54533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1" y="1071004"/>
            <a:ext cx="5535083" cy="49497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1071004"/>
            <a:ext cx="5535084" cy="49497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607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280929"/>
            <a:ext cx="11211983" cy="50126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1" y="1082023"/>
            <a:ext cx="5535168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51" y="1540436"/>
            <a:ext cx="5535168" cy="44803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50" y="1082023"/>
            <a:ext cx="5535084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850" y="1550827"/>
            <a:ext cx="5535084" cy="44937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412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302963"/>
            <a:ext cx="11211983" cy="52330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5923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 bwMode="auto">
          <a:xfrm>
            <a:off x="467785" y="5986463"/>
            <a:ext cx="11256433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589"/>
            <a:ext cx="9567333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 bwMode="auto">
          <a:xfrm>
            <a:off x="467785" y="5986463"/>
            <a:ext cx="11256433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solidFill>
                <a:prstClr val="black"/>
              </a:solidFill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10" name="Group 7"/>
          <p:cNvGrpSpPr>
            <a:grpSpLocks/>
          </p:cNvGrpSpPr>
          <p:nvPr userDrawn="1"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11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8266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8887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258895"/>
            <a:ext cx="11211983" cy="54533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7680" y="1101585"/>
            <a:ext cx="11245851" cy="1589088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20838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66"/>
          <p:cNvSpPr txBox="1">
            <a:spLocks noChangeArrowheads="1"/>
          </p:cNvSpPr>
          <p:nvPr userDrawn="1"/>
        </p:nvSpPr>
        <p:spPr bwMode="auto">
          <a:xfrm>
            <a:off x="488952" y="6596063"/>
            <a:ext cx="9061449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ts val="0"/>
              </a:spcBef>
              <a:defRPr/>
            </a:pPr>
            <a:r>
              <a:rPr lang="en-US" sz="1100" b="1" dirty="0">
                <a:solidFill>
                  <a:prstClr val="white"/>
                </a:solidFill>
              </a:rPr>
              <a:t>CSC Proprietary and Confidential          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235268" y="6599239"/>
            <a:ext cx="48683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B4286D35-0F1B-46CA-8C26-49001AABF027}" type="slidenum">
              <a:rPr lang="en-US" sz="1000">
                <a:solidFill>
                  <a:srgbClr val="FFFFFF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1000" dirty="0">
                <a:solidFill>
                  <a:srgbClr val="FFFFFF"/>
                </a:solidFill>
              </a:rPr>
              <a:t>    </a:t>
            </a:r>
          </a:p>
        </p:txBody>
      </p:sp>
      <p:sp>
        <p:nvSpPr>
          <p:cNvPr id="22" name="Text Box 115"/>
          <p:cNvSpPr txBox="1">
            <a:spLocks noChangeArrowheads="1"/>
          </p:cNvSpPr>
          <p:nvPr userDrawn="1"/>
        </p:nvSpPr>
        <p:spPr bwMode="auto">
          <a:xfrm>
            <a:off x="8752417" y="6599239"/>
            <a:ext cx="24384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FFFFFF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July 19, 2016</a:t>
            </a:fld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>
            <a:grpSpLocks/>
          </p:cNvGrpSpPr>
          <p:nvPr userDrawn="1"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24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6298369" y="4114801"/>
            <a:ext cx="5423731" cy="723339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6275058" y="5012857"/>
            <a:ext cx="4126785" cy="193899"/>
          </a:xfrm>
        </p:spPr>
        <p:txBody>
          <a:bodyPr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1" y="269876"/>
            <a:ext cx="11211983" cy="55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3" y="1071563"/>
            <a:ext cx="11209867" cy="4919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771745" y="6567684"/>
            <a:ext cx="1028700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820738" eaLnBrk="0" hangingPunct="0">
              <a:spcBef>
                <a:spcPts val="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          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76200" y="6548438"/>
            <a:ext cx="613833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21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46" r:id="rId9"/>
  </p:sldLayoutIdLst>
  <p:transition/>
  <p:hf hdr="0"/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Char char="•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0590" y="1066800"/>
            <a:ext cx="6096610" cy="106893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kern="0" dirty="0"/>
              <a:t>GIS – Lab On Demand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1125200" y="6400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1901" y="762000"/>
            <a:ext cx="714778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GIS LOD Objective</a:t>
            </a:r>
            <a:b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1901" y="2362200"/>
            <a:ext cx="5076555" cy="18774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Cost effective solution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 Quick to setup &amp; Easy to administer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 Wide range of Applications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 Elasticity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 Anywhere accessibility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3041901" y="5638800"/>
            <a:ext cx="8440738" cy="519113"/>
          </a:xfrm>
          <a:prstGeom prst="rect">
            <a:avLst/>
          </a:prstGeom>
          <a:solidFill>
            <a:srgbClr val="5491C7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dirty="0">
                <a:solidFill>
                  <a:schemeClr val="bg1"/>
                </a:solidFill>
                <a:latin typeface="Arial Bold" pitchFamily="34" charset="0"/>
                <a:ea typeface="Gotham Book" charset="0"/>
                <a:cs typeface="Arial Bold" pitchFamily="34" charset="0"/>
                <a:sym typeface="Gotham Book" charset="0"/>
              </a:rPr>
              <a:t>Demand based, easy spin-up and spin-down</a:t>
            </a:r>
          </a:p>
        </p:txBody>
      </p:sp>
    </p:spTree>
    <p:extLst>
      <p:ext uri="{BB962C8B-B14F-4D97-AF65-F5344CB8AC3E}">
        <p14:creationId xmlns:p14="http://schemas.microsoft.com/office/powerpoint/2010/main" val="76400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8248" y="762000"/>
            <a:ext cx="7051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44813" y="2209800"/>
            <a:ext cx="8408987" cy="431810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Wingdings" panose="05000000000000000000" pitchFamily="2" charset="2"/>
              <a:buChar char="ü"/>
            </a:pPr>
            <a:r>
              <a:rPr lang="en-US" dirty="0"/>
              <a:t> AWS Platform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EC2 for IaaS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RDS for databases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Cloud Formation for templatization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Ops Works for Run Book Automation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en-US" dirty="0"/>
              <a:t> GitHub as Template Repository </a:t>
            </a:r>
          </a:p>
          <a:p>
            <a:pPr marL="257175" indent="-257175">
              <a:buFont typeface="Wingdings" panose="05000000000000000000" pitchFamily="2" charset="2"/>
              <a:buChar char="ü"/>
            </a:pPr>
            <a:endParaRPr lang="en-US" dirty="0"/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en-US" dirty="0"/>
              <a:t> Front End application to manage Lab requests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 Web Page to request Lab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 Work Flow to manage approvals 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 Scheduler to deploy/ release Lab environments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 API connectivity to AWS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62219"/>
            <a:ext cx="9144000" cy="4990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1394" y="762000"/>
            <a:ext cx="712829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 Lab Architecture (For illustration) </a:t>
            </a:r>
            <a:b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21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352800" y="685800"/>
            <a:ext cx="8408987" cy="7858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Cloud Formation </a:t>
            </a:r>
            <a:r>
              <a:rPr lang="en-US" sz="2400" dirty="0" err="1">
                <a:solidFill>
                  <a:schemeClr val="bg1"/>
                </a:solidFill>
              </a:rPr>
              <a:t>Templatization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62" y="1905000"/>
            <a:ext cx="8793126" cy="42692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93748"/>
              </p:ext>
            </p:extLst>
          </p:nvPr>
        </p:nvGraphicFramePr>
        <p:xfrm>
          <a:off x="3722688" y="5429250"/>
          <a:ext cx="9382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Packager Shell Object" showAsIcon="1" r:id="rId4" imgW="1013760" imgH="481320" progId="Package">
                  <p:embed/>
                </p:oleObj>
              </mc:Choice>
              <mc:Fallback>
                <p:oleObj name="Packager Shell Object" showAsIcon="1" r:id="rId4" imgW="1013760" imgH="481320" progId="Package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2688" y="5429250"/>
                        <a:ext cx="938212" cy="4476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45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0590" y="990600"/>
            <a:ext cx="6096610" cy="1068935"/>
          </a:xfrm>
        </p:spPr>
        <p:txBody>
          <a:bodyPr>
            <a:normAutofit/>
          </a:bodyPr>
          <a:lstStyle/>
          <a:p>
            <a:pPr algn="ctr"/>
            <a:r>
              <a:rPr lang="en-US" kern="0" dirty="0"/>
              <a:t>Thank you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25200" y="6400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6426"/>
      </p:ext>
    </p:extLst>
  </p:cSld>
  <p:clrMapOvr>
    <a:masterClrMapping/>
  </p:clrMapOvr>
</p:sld>
</file>

<file path=ppt/theme/theme1.xml><?xml version="1.0" encoding="utf-8"?>
<a:theme xmlns:a="http://schemas.openxmlformats.org/drawingml/2006/main" name="CS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CSC1</Template>
  <TotalTime>17210</TotalTime>
  <Words>106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Bold</vt:lpstr>
      <vt:lpstr>Calibri</vt:lpstr>
      <vt:lpstr>Gotham Book</vt:lpstr>
      <vt:lpstr>Wingdings</vt:lpstr>
      <vt:lpstr>CSC1</vt:lpstr>
      <vt:lpstr>Office Theme</vt:lpstr>
      <vt:lpstr>Packager Shell Object</vt:lpstr>
      <vt:lpstr>GIS – Lab On Demand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Yatharth Puri</dc:creator>
  <cp:lastModifiedBy>Sreekanth Kanugovi</cp:lastModifiedBy>
  <cp:revision>835</cp:revision>
  <dcterms:created xsi:type="dcterms:W3CDTF">2015-07-14T04:36:38Z</dcterms:created>
  <dcterms:modified xsi:type="dcterms:W3CDTF">2016-07-19T10:08:20Z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0f6fb45f-1006-4035-941a-751f96da8c69</vt:lpwstr>
  </property>
  <property fmtid="{D5CDD505-2E9C-101B-9397-08002B2CF9AE}" pid="3" name="Jive_LatestUserAccountName">
    <vt:lpwstr>rpatnaik</vt:lpwstr>
  </property>
  <property fmtid="{D5CDD505-2E9C-101B-9397-08002B2CF9AE}" pid="4" name="Jive_VersionGuid">
    <vt:lpwstr>bee54f0a-5a0d-4041-a718-409eefe6bfaf</vt:lpwstr>
  </property>
  <property fmtid="{D5CDD505-2E9C-101B-9397-08002B2CF9AE}" pid="5" name="Offisync_UpdateToken">
    <vt:lpwstr>2</vt:lpwstr>
  </property>
  <property fmtid="{D5CDD505-2E9C-101B-9397-08002B2CF9AE}" pid="6" name="Offisync_ProviderInitializationData">
    <vt:lpwstr>https://c3.csc.com</vt:lpwstr>
  </property>
  <property fmtid="{D5CDD505-2E9C-101B-9397-08002B2CF9AE}" pid="7" name="Offisync_UniqueId">
    <vt:lpwstr>970286</vt:lpwstr>
  </property>
  <property fmtid="{D5CDD505-2E9C-101B-9397-08002B2CF9AE}" pid="8" name="Jive_ModifiedButNotPublished">
    <vt:lpwstr>True</vt:lpwstr>
  </property>
</Properties>
</file>