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9"/>
  </p:notesMasterIdLst>
  <p:sldIdLst>
    <p:sldId id="352" r:id="rId4"/>
    <p:sldId id="347" r:id="rId5"/>
    <p:sldId id="259" r:id="rId6"/>
    <p:sldId id="260" r:id="rId7"/>
    <p:sldId id="309" r:id="rId8"/>
    <p:sldId id="308" r:id="rId9"/>
    <p:sldId id="325" r:id="rId10"/>
    <p:sldId id="355" r:id="rId11"/>
    <p:sldId id="311" r:id="rId12"/>
    <p:sldId id="298" r:id="rId13"/>
    <p:sldId id="329" r:id="rId14"/>
    <p:sldId id="315" r:id="rId15"/>
    <p:sldId id="317" r:id="rId16"/>
    <p:sldId id="356" r:id="rId17"/>
    <p:sldId id="366" r:id="rId18"/>
    <p:sldId id="357" r:id="rId19"/>
    <p:sldId id="358" r:id="rId20"/>
    <p:sldId id="359" r:id="rId21"/>
    <p:sldId id="361" r:id="rId22"/>
    <p:sldId id="362" r:id="rId23"/>
    <p:sldId id="363" r:id="rId24"/>
    <p:sldId id="364" r:id="rId25"/>
    <p:sldId id="365" r:id="rId26"/>
    <p:sldId id="360" r:id="rId27"/>
    <p:sldId id="3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xmlns="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xmlns="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xmlns="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xmlns="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xmlns="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xmlns="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xmlns="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xmlns="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xmlns="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xmlns="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xmlns="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xmlns="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xmlns="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xmlns="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xmlns="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xmlns="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xmlns="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xmlns="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xmlns="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xmlns="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xmlns="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xmlns="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xmlns="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xmlns="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xmlns="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xmlns="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xmlns="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xmlns="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xmlns="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xmlns="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xmlns="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xmlns="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xmlns="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xmlns="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xmlns="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xmlns="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xmlns="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xmlns="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xmlns="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xmlns="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xmlns="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xmlns="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xmlns="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xmlns="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xmlns="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xmlns="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xmlns="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xmlns="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xmlns="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xmlns="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xmlns="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xmlns="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xmlns="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xmlns="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xmlns="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xmlns="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xmlns="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xmlns="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20ED3C-B139-472F-B371-6CE42D65C194}"/>
              </a:ext>
            </a:extLst>
          </p:cNvPr>
          <p:cNvSpPr txBox="1"/>
          <p:nvPr/>
        </p:nvSpPr>
        <p:spPr>
          <a:xfrm>
            <a:off x="0" y="678750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Algerian" pitchFamily="82" charset="0"/>
              </a:rPr>
              <a:t>SENTIMENT ANALYSIS</a:t>
            </a:r>
            <a:endParaRPr lang="ko-KR" altLang="en-US" sz="6600" dirty="0">
              <a:solidFill>
                <a:schemeClr val="bg1"/>
              </a:solidFill>
              <a:latin typeface="Algerian" pitchFamily="82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A6B4B1-B918-460E-AB3E-98954A7BF2B9}"/>
              </a:ext>
            </a:extLst>
          </p:cNvPr>
          <p:cNvSpPr txBox="1"/>
          <p:nvPr/>
        </p:nvSpPr>
        <p:spPr>
          <a:xfrm>
            <a:off x="0" y="1858430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AIRLINES</a:t>
            </a:r>
            <a:endParaRPr lang="ko-KR" altLang="en-US" sz="1867" dirty="0">
              <a:solidFill>
                <a:schemeClr val="bg1"/>
              </a:solidFill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51760"/>
            <a:ext cx="1219200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80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xmlns="" id="{163EE21F-53BC-4D0A-86AA-9842499AFE91}"/>
              </a:ext>
            </a:extLst>
          </p:cNvPr>
          <p:cNvGrpSpPr/>
          <p:nvPr/>
        </p:nvGrpSpPr>
        <p:grpSpPr>
          <a:xfrm>
            <a:off x="4985991" y="3932499"/>
            <a:ext cx="2220018" cy="2585992"/>
            <a:chOff x="4619223" y="3443908"/>
            <a:chExt cx="2929511" cy="3412446"/>
          </a:xfrm>
        </p:grpSpPr>
        <p:sp>
          <p:nvSpPr>
            <p:cNvPr id="4" name="Freeform: Shape 25">
              <a:extLst>
                <a:ext uri="{FF2B5EF4-FFF2-40B4-BE49-F238E27FC236}">
                  <a16:creationId xmlns:a16="http://schemas.microsoft.com/office/drawing/2014/main" xmlns="" id="{FAF020E2-F809-44D4-A234-2085FB8C9ABB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6">
              <a:extLst>
                <a:ext uri="{FF2B5EF4-FFF2-40B4-BE49-F238E27FC236}">
                  <a16:creationId xmlns:a16="http://schemas.microsoft.com/office/drawing/2014/main" xmlns="" id="{BDDD19F8-F7F1-4A52-A5BA-B0831B77BA5D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27">
              <a:extLst>
                <a:ext uri="{FF2B5EF4-FFF2-40B4-BE49-F238E27FC236}">
                  <a16:creationId xmlns:a16="http://schemas.microsoft.com/office/drawing/2014/main" xmlns="" id="{69BA0D81-FC31-450C-B99E-AE96EED67FD0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28">
              <a:extLst>
                <a:ext uri="{FF2B5EF4-FFF2-40B4-BE49-F238E27FC236}">
                  <a16:creationId xmlns:a16="http://schemas.microsoft.com/office/drawing/2014/main" xmlns="" id="{63124C5D-AA72-46C7-A510-9B9432E2ACE5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29">
              <a:extLst>
                <a:ext uri="{FF2B5EF4-FFF2-40B4-BE49-F238E27FC236}">
                  <a16:creationId xmlns:a16="http://schemas.microsoft.com/office/drawing/2014/main" xmlns="" id="{C63D2859-6DCD-453A-8471-6974BCBB5C4A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30">
              <a:extLst>
                <a:ext uri="{FF2B5EF4-FFF2-40B4-BE49-F238E27FC236}">
                  <a16:creationId xmlns:a16="http://schemas.microsoft.com/office/drawing/2014/main" xmlns="" id="{CC9BC5E4-350F-4E29-9DBE-61F8CC9855A1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xmlns="" id="{EF41B1AB-9129-40C8-BE05-778AD66D2DAA}"/>
              </a:ext>
            </a:extLst>
          </p:cNvPr>
          <p:cNvSpPr>
            <a:spLocks noChangeAspect="1"/>
          </p:cNvSpPr>
          <p:nvPr/>
        </p:nvSpPr>
        <p:spPr>
          <a:xfrm>
            <a:off x="6514420" y="2605858"/>
            <a:ext cx="807568" cy="96236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xmlns="" id="{1A93FB0F-BD05-4D0C-BA18-FC6C46E2C789}"/>
              </a:ext>
            </a:extLst>
          </p:cNvPr>
          <p:cNvSpPr/>
          <p:nvPr/>
        </p:nvSpPr>
        <p:spPr>
          <a:xfrm>
            <a:off x="4653074" y="2418985"/>
            <a:ext cx="1495868" cy="121762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xmlns="" id="{3B70649B-A5BA-407C-92E7-E231005B6E08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699109" y="4317710"/>
            <a:ext cx="798161" cy="2502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7">
            <a:extLst>
              <a:ext uri="{FF2B5EF4-FFF2-40B4-BE49-F238E27FC236}">
                <a16:creationId xmlns:a16="http://schemas.microsoft.com/office/drawing/2014/main" xmlns="" id="{2EB8CC06-EFA9-4F53-AA97-83BD01AC3A4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699109" y="4921763"/>
            <a:ext cx="901800" cy="5081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xmlns="" id="{989FD5C3-1B39-46D0-BEFC-E16193BEE14D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13419" y="3455683"/>
            <a:ext cx="883851" cy="35384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xmlns="" id="{71D47E62-DA22-4D03-BC65-5C50CE2BD850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7613419" y="2593656"/>
            <a:ext cx="987490" cy="71569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2">
            <a:extLst>
              <a:ext uri="{FF2B5EF4-FFF2-40B4-BE49-F238E27FC236}">
                <a16:creationId xmlns:a16="http://schemas.microsoft.com/office/drawing/2014/main" xmlns="" id="{758E2852-BE7E-4FB2-B6B8-41F628D8351D}"/>
              </a:ext>
            </a:extLst>
          </p:cNvPr>
          <p:cNvSpPr/>
          <p:nvPr/>
        </p:nvSpPr>
        <p:spPr>
          <a:xfrm>
            <a:off x="8497270" y="3101837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xmlns="" id="{97C50ACC-642E-4380-9B35-5E4821632C57}"/>
              </a:ext>
            </a:extLst>
          </p:cNvPr>
          <p:cNvSpPr/>
          <p:nvPr/>
        </p:nvSpPr>
        <p:spPr>
          <a:xfrm>
            <a:off x="8497270" y="4214071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xmlns="" id="{AA04D375-0E30-4AA9-B49A-A7982F4167EA}"/>
              </a:ext>
            </a:extLst>
          </p:cNvPr>
          <p:cNvSpPr/>
          <p:nvPr/>
        </p:nvSpPr>
        <p:spPr>
          <a:xfrm>
            <a:off x="8497270" y="5326304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xmlns="" id="{7D378A70-BA77-4F10-8DF2-7D6932FE7CC5}"/>
              </a:ext>
            </a:extLst>
          </p:cNvPr>
          <p:cNvSpPr/>
          <p:nvPr/>
        </p:nvSpPr>
        <p:spPr>
          <a:xfrm>
            <a:off x="8497270" y="1989603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AA3C752-371C-4F6A-8DA1-60C377C24297}"/>
              </a:ext>
            </a:extLst>
          </p:cNvPr>
          <p:cNvSpPr txBox="1"/>
          <p:nvPr/>
        </p:nvSpPr>
        <p:spPr>
          <a:xfrm>
            <a:off x="9296400" y="2189207"/>
            <a:ext cx="228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Adopted algorithms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F617E62-BE22-4847-AC9D-7547CFEBAB15}"/>
              </a:ext>
            </a:extLst>
          </p:cNvPr>
          <p:cNvSpPr txBox="1"/>
          <p:nvPr/>
        </p:nvSpPr>
        <p:spPr>
          <a:xfrm>
            <a:off x="9283337" y="3288378"/>
            <a:ext cx="228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Algorithms application process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20B196B-5AF0-480D-8AC4-FDB21E23533B}"/>
              </a:ext>
            </a:extLst>
          </p:cNvPr>
          <p:cNvSpPr txBox="1"/>
          <p:nvPr/>
        </p:nvSpPr>
        <p:spPr>
          <a:xfrm>
            <a:off x="9283336" y="4413675"/>
            <a:ext cx="228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Models efficiency evaluation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C19568C-20C2-485A-AFD6-5B23D8486D15}"/>
              </a:ext>
            </a:extLst>
          </p:cNvPr>
          <p:cNvSpPr txBox="1"/>
          <p:nvPr/>
        </p:nvSpPr>
        <p:spPr>
          <a:xfrm>
            <a:off x="9283337" y="5552037"/>
            <a:ext cx="228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xmlns="" id="{7953A7C2-7547-407C-BD24-3B2650EAB367}"/>
              </a:ext>
            </a:extLst>
          </p:cNvPr>
          <p:cNvSpPr>
            <a:spLocks noChangeAspect="1"/>
          </p:cNvSpPr>
          <p:nvPr/>
        </p:nvSpPr>
        <p:spPr>
          <a:xfrm rot="9900000">
            <a:off x="8697850" y="32875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Block Arc 10">
            <a:extLst>
              <a:ext uri="{FF2B5EF4-FFF2-40B4-BE49-F238E27FC236}">
                <a16:creationId xmlns:a16="http://schemas.microsoft.com/office/drawing/2014/main" xmlns="" id="{C66D1D05-1E0B-4E2B-B62D-61159B83243D}"/>
              </a:ext>
            </a:extLst>
          </p:cNvPr>
          <p:cNvSpPr/>
          <p:nvPr/>
        </p:nvSpPr>
        <p:spPr>
          <a:xfrm>
            <a:off x="8653116" y="220158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ound Same Side Corner Rectangle 36">
            <a:extLst>
              <a:ext uri="{FF2B5EF4-FFF2-40B4-BE49-F238E27FC236}">
                <a16:creationId xmlns:a16="http://schemas.microsoft.com/office/drawing/2014/main" xmlns="" id="{6C7BEA54-AC80-417E-9ECA-8313E390D3BD}"/>
              </a:ext>
            </a:extLst>
          </p:cNvPr>
          <p:cNvSpPr>
            <a:spLocks noChangeAspect="1"/>
          </p:cNvSpPr>
          <p:nvPr/>
        </p:nvSpPr>
        <p:spPr>
          <a:xfrm>
            <a:off x="8653116" y="552360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xmlns="" id="{6274E25A-B31F-4E02-96F4-DA6D0E1596BB}"/>
              </a:ext>
            </a:extLst>
          </p:cNvPr>
          <p:cNvSpPr>
            <a:spLocks noChangeAspect="1"/>
          </p:cNvSpPr>
          <p:nvPr/>
        </p:nvSpPr>
        <p:spPr>
          <a:xfrm>
            <a:off x="8663219" y="4378093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48" name="Straight Connector 36">
            <a:extLst>
              <a:ext uri="{FF2B5EF4-FFF2-40B4-BE49-F238E27FC236}">
                <a16:creationId xmlns:a16="http://schemas.microsoft.com/office/drawing/2014/main" xmlns="" id="{6CF4BAFD-ECFC-4696-8F69-2DFC0C0A7165}"/>
              </a:ext>
            </a:extLst>
          </p:cNvPr>
          <p:cNvCxnSpPr>
            <a:cxnSpLocks/>
            <a:endCxn id="53" idx="2"/>
          </p:cNvCxnSpPr>
          <p:nvPr/>
        </p:nvCxnSpPr>
        <p:spPr>
          <a:xfrm flipH="1">
            <a:off x="3690848" y="4315602"/>
            <a:ext cx="798161" cy="2502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7">
            <a:extLst>
              <a:ext uri="{FF2B5EF4-FFF2-40B4-BE49-F238E27FC236}">
                <a16:creationId xmlns:a16="http://schemas.microsoft.com/office/drawing/2014/main" xmlns="" id="{4FDD520F-3CB6-4CC4-8E5B-3037AE1B6A53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3587209" y="4919655"/>
            <a:ext cx="901800" cy="5081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9">
            <a:extLst>
              <a:ext uri="{FF2B5EF4-FFF2-40B4-BE49-F238E27FC236}">
                <a16:creationId xmlns:a16="http://schemas.microsoft.com/office/drawing/2014/main" xmlns="" id="{3B01DF7C-3AF4-4288-8BA7-558E2ECD877E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3690848" y="3453575"/>
            <a:ext cx="883851" cy="35384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">
            <a:extLst>
              <a:ext uri="{FF2B5EF4-FFF2-40B4-BE49-F238E27FC236}">
                <a16:creationId xmlns:a16="http://schemas.microsoft.com/office/drawing/2014/main" xmlns="" id="{98CC3EDD-999A-4487-A9EA-09C1E6E37E6D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3587209" y="2591548"/>
            <a:ext cx="987490" cy="71569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12">
            <a:extLst>
              <a:ext uri="{FF2B5EF4-FFF2-40B4-BE49-F238E27FC236}">
                <a16:creationId xmlns:a16="http://schemas.microsoft.com/office/drawing/2014/main" xmlns="" id="{872DAD79-6C78-45B6-8EE2-675FE7DC7D65}"/>
              </a:ext>
            </a:extLst>
          </p:cNvPr>
          <p:cNvSpPr/>
          <p:nvPr/>
        </p:nvSpPr>
        <p:spPr>
          <a:xfrm flipH="1">
            <a:off x="2983156" y="3099729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13">
            <a:extLst>
              <a:ext uri="{FF2B5EF4-FFF2-40B4-BE49-F238E27FC236}">
                <a16:creationId xmlns:a16="http://schemas.microsoft.com/office/drawing/2014/main" xmlns="" id="{8BA3BAF8-5ACE-40C3-9F9A-B805E3214BD6}"/>
              </a:ext>
            </a:extLst>
          </p:cNvPr>
          <p:cNvSpPr/>
          <p:nvPr/>
        </p:nvSpPr>
        <p:spPr>
          <a:xfrm flipH="1">
            <a:off x="2983156" y="4211963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14">
            <a:extLst>
              <a:ext uri="{FF2B5EF4-FFF2-40B4-BE49-F238E27FC236}">
                <a16:creationId xmlns:a16="http://schemas.microsoft.com/office/drawing/2014/main" xmlns="" id="{801AF79E-B367-4A58-9770-3D68DBFD12BE}"/>
              </a:ext>
            </a:extLst>
          </p:cNvPr>
          <p:cNvSpPr/>
          <p:nvPr/>
        </p:nvSpPr>
        <p:spPr>
          <a:xfrm flipH="1">
            <a:off x="2983156" y="5324196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xmlns="" id="{C35C17F4-3FED-4716-9F25-9A9FE2D67C49}"/>
              </a:ext>
            </a:extLst>
          </p:cNvPr>
          <p:cNvSpPr/>
          <p:nvPr/>
        </p:nvSpPr>
        <p:spPr>
          <a:xfrm flipH="1">
            <a:off x="2983156" y="1987495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A987463-0238-4A3A-8750-C306D7C79681}"/>
              </a:ext>
            </a:extLst>
          </p:cNvPr>
          <p:cNvSpPr txBox="1"/>
          <p:nvPr/>
        </p:nvSpPr>
        <p:spPr>
          <a:xfrm flipH="1">
            <a:off x="636199" y="2174037"/>
            <a:ext cx="228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Collection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C478328-FCDE-4689-B43D-013E6DAFE606}"/>
              </a:ext>
            </a:extLst>
          </p:cNvPr>
          <p:cNvSpPr txBox="1"/>
          <p:nvPr/>
        </p:nvSpPr>
        <p:spPr>
          <a:xfrm flipH="1">
            <a:off x="610073" y="3299333"/>
            <a:ext cx="228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Analysis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777DB0B-690B-4C41-90CE-8EE5549B6164}"/>
              </a:ext>
            </a:extLst>
          </p:cNvPr>
          <p:cNvSpPr txBox="1"/>
          <p:nvPr/>
        </p:nvSpPr>
        <p:spPr>
          <a:xfrm flipH="1">
            <a:off x="623136" y="4437693"/>
            <a:ext cx="228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Technologies &amp; tools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1AA5EA3-2A25-493E-A427-431EFC293062}"/>
              </a:ext>
            </a:extLst>
          </p:cNvPr>
          <p:cNvSpPr txBox="1"/>
          <p:nvPr/>
        </p:nvSpPr>
        <p:spPr>
          <a:xfrm flipH="1">
            <a:off x="623136" y="5562990"/>
            <a:ext cx="228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Methodology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ound Same Side Corner Rectangle 11">
            <a:extLst>
              <a:ext uri="{FF2B5EF4-FFF2-40B4-BE49-F238E27FC236}">
                <a16:creationId xmlns:a16="http://schemas.microsoft.com/office/drawing/2014/main" xmlns="" id="{8F5CF7AD-56D3-41D5-B3D5-23D92FF0ED78}"/>
              </a:ext>
            </a:extLst>
          </p:cNvPr>
          <p:cNvSpPr>
            <a:spLocks noChangeAspect="1"/>
          </p:cNvSpPr>
          <p:nvPr/>
        </p:nvSpPr>
        <p:spPr>
          <a:xfrm rot="9900000">
            <a:off x="3094268" y="328541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Block Arc 10">
            <a:extLst>
              <a:ext uri="{FF2B5EF4-FFF2-40B4-BE49-F238E27FC236}">
                <a16:creationId xmlns:a16="http://schemas.microsoft.com/office/drawing/2014/main" xmlns="" id="{9A03CA9D-DA9D-44CA-8A17-E5F3386B89CC}"/>
              </a:ext>
            </a:extLst>
          </p:cNvPr>
          <p:cNvSpPr/>
          <p:nvPr/>
        </p:nvSpPr>
        <p:spPr>
          <a:xfrm>
            <a:off x="3103493" y="219947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Round Same Side Corner Rectangle 36">
            <a:extLst>
              <a:ext uri="{FF2B5EF4-FFF2-40B4-BE49-F238E27FC236}">
                <a16:creationId xmlns:a16="http://schemas.microsoft.com/office/drawing/2014/main" xmlns="" id="{1C43E699-D4D3-4656-990A-7BE55DB167B9}"/>
              </a:ext>
            </a:extLst>
          </p:cNvPr>
          <p:cNvSpPr>
            <a:spLocks noChangeAspect="1"/>
          </p:cNvSpPr>
          <p:nvPr/>
        </p:nvSpPr>
        <p:spPr>
          <a:xfrm>
            <a:off x="3139002" y="552149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Oval 21">
            <a:extLst>
              <a:ext uri="{FF2B5EF4-FFF2-40B4-BE49-F238E27FC236}">
                <a16:creationId xmlns:a16="http://schemas.microsoft.com/office/drawing/2014/main" xmlns="" id="{A0546CB0-C3EB-4A3A-97AA-D43711B405E3}"/>
              </a:ext>
            </a:extLst>
          </p:cNvPr>
          <p:cNvSpPr>
            <a:spLocks noChangeAspect="1"/>
          </p:cNvSpPr>
          <p:nvPr/>
        </p:nvSpPr>
        <p:spPr>
          <a:xfrm>
            <a:off x="3142994" y="4375985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794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C69DF1-D956-43FF-ABF3-5CA5A7347DE4}"/>
              </a:ext>
            </a:extLst>
          </p:cNvPr>
          <p:cNvSpPr txBox="1"/>
          <p:nvPr/>
        </p:nvSpPr>
        <p:spPr>
          <a:xfrm>
            <a:off x="5016138" y="78377"/>
            <a:ext cx="624404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 smtClean="0">
                <a:solidFill>
                  <a:schemeClr val="bg1"/>
                </a:solidFill>
                <a:cs typeface="Arial" pitchFamily="34" charset="0"/>
              </a:rPr>
              <a:t>Setup </a:t>
            </a:r>
            <a:r>
              <a:rPr lang="en-GB" altLang="ko-KR" sz="5400" b="1" dirty="0" smtClean="0">
                <a:solidFill>
                  <a:schemeClr val="bg1"/>
                </a:solidFill>
                <a:cs typeface="Arial" pitchFamily="34" charset="0"/>
              </a:rPr>
              <a:t>&amp; Analysis </a:t>
            </a:r>
            <a:r>
              <a:rPr lang="en-GB" altLang="ko-KR" sz="5400" b="1" dirty="0" smtClean="0">
                <a:solidFill>
                  <a:schemeClr val="bg1"/>
                </a:solidFill>
                <a:cs typeface="Arial" pitchFamily="34" charset="0"/>
              </a:rPr>
              <a:t>procedures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9FA6EB8D-23DC-48BF-AB59-C41A9C3D2302}"/>
              </a:ext>
            </a:extLst>
          </p:cNvPr>
          <p:cNvSpPr/>
          <p:nvPr/>
        </p:nvSpPr>
        <p:spPr>
          <a:xfrm rot="10800000" flipH="1">
            <a:off x="-2" y="0"/>
            <a:ext cx="5016139" cy="6858000"/>
          </a:xfrm>
          <a:prstGeom prst="rt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7DD3D63A-41C0-423A-BDE7-DE3D4A842FD1}"/>
              </a:ext>
            </a:extLst>
          </p:cNvPr>
          <p:cNvSpPr/>
          <p:nvPr/>
        </p:nvSpPr>
        <p:spPr>
          <a:xfrm rot="10800000" flipV="1">
            <a:off x="7175861" y="36513"/>
            <a:ext cx="5016139" cy="6858000"/>
          </a:xfrm>
          <a:prstGeom prst="rt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8D6CB3F-FCB1-475B-B4F2-A1F4AC8D6006}"/>
              </a:ext>
            </a:extLst>
          </p:cNvPr>
          <p:cNvSpPr txBox="1"/>
          <p:nvPr/>
        </p:nvSpPr>
        <p:spPr>
          <a:xfrm>
            <a:off x="383825" y="534488"/>
            <a:ext cx="2899749" cy="35856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fr-FR" altLang="ko-KR" sz="2400" dirty="0" smtClean="0">
                <a:solidFill>
                  <a:schemeClr val="bg1"/>
                </a:solidFill>
                <a:cs typeface="Arial" pitchFamily="34" charset="0"/>
              </a:rPr>
              <a:t>Sentiment </a:t>
            </a:r>
            <a:r>
              <a:rPr lang="fr-FR" altLang="ko-KR" sz="2400" dirty="0" err="1" smtClean="0">
                <a:solidFill>
                  <a:schemeClr val="bg1"/>
                </a:solidFill>
                <a:cs typeface="Arial" pitchFamily="34" charset="0"/>
              </a:rPr>
              <a:t>Analysis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B8B84A-8D87-4AC4-806C-4BE8DFDE563B}"/>
              </a:ext>
            </a:extLst>
          </p:cNvPr>
          <p:cNvSpPr txBox="1"/>
          <p:nvPr/>
        </p:nvSpPr>
        <p:spPr>
          <a:xfrm>
            <a:off x="326575" y="887149"/>
            <a:ext cx="3553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b="1" dirty="0" err="1" smtClean="0">
                <a:cs typeface="Arial" pitchFamily="34" charset="0"/>
              </a:rPr>
              <a:t>Preparing</a:t>
            </a:r>
            <a:r>
              <a:rPr lang="fr-FR" altLang="ko-KR" sz="1200" b="1" dirty="0" smtClean="0">
                <a:cs typeface="Arial" pitchFamily="34" charset="0"/>
              </a:rPr>
              <a:t> </a:t>
            </a:r>
            <a:r>
              <a:rPr lang="fr-FR" altLang="ko-KR" sz="1200" b="1" dirty="0" err="1" smtClean="0">
                <a:cs typeface="Arial" pitchFamily="34" charset="0"/>
              </a:rPr>
              <a:t>environement</a:t>
            </a:r>
            <a:r>
              <a:rPr lang="fr-FR" altLang="ko-KR" sz="1200" b="1" dirty="0" smtClean="0">
                <a:cs typeface="Arial" pitchFamily="34" charset="0"/>
              </a:rPr>
              <a:t> &amp;Python </a:t>
            </a:r>
            <a:r>
              <a:rPr lang="fr-FR" altLang="ko-KR" sz="1200" b="1" dirty="0" err="1" smtClean="0">
                <a:cs typeface="Arial" pitchFamily="34" charset="0"/>
              </a:rPr>
              <a:t>models</a:t>
            </a:r>
            <a:endParaRPr lang="ko-KR" alt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17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Setup &amp; Analysis procedure</a:t>
            </a:r>
            <a:endParaRPr 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A3A0B791-EE47-498C-A5E6-F4DC7EE088C0}"/>
              </a:ext>
            </a:extLst>
          </p:cNvPr>
          <p:cNvSpPr/>
          <p:nvPr/>
        </p:nvSpPr>
        <p:spPr>
          <a:xfrm>
            <a:off x="2636512" y="3248165"/>
            <a:ext cx="278657" cy="2786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xmlns="" id="{30E5AA89-A524-4E31-8E9B-93953EB33B41}"/>
              </a:ext>
            </a:extLst>
          </p:cNvPr>
          <p:cNvSpPr/>
          <p:nvPr/>
        </p:nvSpPr>
        <p:spPr>
          <a:xfrm>
            <a:off x="2069052" y="2684633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7E62F98D-CA67-44A0-B1A5-DDFC936EE647}"/>
              </a:ext>
            </a:extLst>
          </p:cNvPr>
          <p:cNvSpPr/>
          <p:nvPr/>
        </p:nvSpPr>
        <p:spPr>
          <a:xfrm>
            <a:off x="3958766" y="4433389"/>
            <a:ext cx="285080" cy="26686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1D4BBD16-9373-4CBD-ABEA-E1CA422911C3}"/>
              </a:ext>
            </a:extLst>
          </p:cNvPr>
          <p:cNvSpPr/>
          <p:nvPr/>
        </p:nvSpPr>
        <p:spPr>
          <a:xfrm>
            <a:off x="3394517" y="3863958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ounded Rectangle 32">
            <a:extLst>
              <a:ext uri="{FF2B5EF4-FFF2-40B4-BE49-F238E27FC236}">
                <a16:creationId xmlns:a16="http://schemas.microsoft.com/office/drawing/2014/main" xmlns="" id="{0EF72F8C-C6F3-4F67-AB34-E8B95E5D79FA}"/>
              </a:ext>
            </a:extLst>
          </p:cNvPr>
          <p:cNvSpPr/>
          <p:nvPr/>
        </p:nvSpPr>
        <p:spPr>
          <a:xfrm>
            <a:off x="7956873" y="3207297"/>
            <a:ext cx="279173" cy="27917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xmlns="" id="{1136D703-18F0-4A55-818F-A1E36AB26BB1}"/>
              </a:ext>
            </a:extLst>
          </p:cNvPr>
          <p:cNvSpPr/>
          <p:nvPr/>
        </p:nvSpPr>
        <p:spPr>
          <a:xfrm>
            <a:off x="7389671" y="2644023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ame 17">
            <a:extLst>
              <a:ext uri="{FF2B5EF4-FFF2-40B4-BE49-F238E27FC236}">
                <a16:creationId xmlns:a16="http://schemas.microsoft.com/office/drawing/2014/main" xmlns="" id="{FC06DD81-1FA1-4F5A-A573-271B1CE48A12}"/>
              </a:ext>
            </a:extLst>
          </p:cNvPr>
          <p:cNvSpPr/>
          <p:nvPr/>
        </p:nvSpPr>
        <p:spPr>
          <a:xfrm>
            <a:off x="6606377" y="4462246"/>
            <a:ext cx="300276" cy="3002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D6A6CC1E-00D4-4465-9BDB-56A9A989E7CA}"/>
              </a:ext>
            </a:extLst>
          </p:cNvPr>
          <p:cNvSpPr/>
          <p:nvPr/>
        </p:nvSpPr>
        <p:spPr>
          <a:xfrm>
            <a:off x="6049726" y="3863958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4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28">
            <a:extLst>
              <a:ext uri="{FF2B5EF4-FFF2-40B4-BE49-F238E27FC236}">
                <a16:creationId xmlns:a16="http://schemas.microsoft.com/office/drawing/2014/main" xmlns="" id="{8B5EFE26-CA4C-471A-9F10-33D5A0932CBE}"/>
              </a:ext>
            </a:extLst>
          </p:cNvPr>
          <p:cNvSpPr/>
          <p:nvPr/>
        </p:nvSpPr>
        <p:spPr>
          <a:xfrm>
            <a:off x="4722122" y="2660394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5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xmlns="" id="{579A1EB8-B388-4D62-A0B1-3355F376DE8B}"/>
              </a:ext>
            </a:extLst>
          </p:cNvPr>
          <p:cNvSpPr>
            <a:spLocks noChangeAspect="1"/>
          </p:cNvSpPr>
          <p:nvPr/>
        </p:nvSpPr>
        <p:spPr>
          <a:xfrm rot="9900000">
            <a:off x="5263046" y="3222384"/>
            <a:ext cx="331729" cy="28173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Block Arc 41">
            <a:extLst>
              <a:ext uri="{FF2B5EF4-FFF2-40B4-BE49-F238E27FC236}">
                <a16:creationId xmlns:a16="http://schemas.microsoft.com/office/drawing/2014/main" xmlns="" id="{37C1DD7E-C661-4AD2-84B8-5F027D987548}"/>
              </a:ext>
            </a:extLst>
          </p:cNvPr>
          <p:cNvSpPr/>
          <p:nvPr/>
        </p:nvSpPr>
        <p:spPr>
          <a:xfrm>
            <a:off x="1866900" y="2474118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52">
            <a:extLst>
              <a:ext uri="{FF2B5EF4-FFF2-40B4-BE49-F238E27FC236}">
                <a16:creationId xmlns:a16="http://schemas.microsoft.com/office/drawing/2014/main" xmlns="" id="{87AC19A8-B234-422D-8D75-3C6C6422069B}"/>
              </a:ext>
            </a:extLst>
          </p:cNvPr>
          <p:cNvSpPr/>
          <p:nvPr/>
        </p:nvSpPr>
        <p:spPr>
          <a:xfrm rot="10800000">
            <a:off x="3187931" y="3637587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Block Arc 53">
            <a:extLst>
              <a:ext uri="{FF2B5EF4-FFF2-40B4-BE49-F238E27FC236}">
                <a16:creationId xmlns:a16="http://schemas.microsoft.com/office/drawing/2014/main" xmlns="" id="{12FD5987-0B61-465B-8EE1-EA9B61082EAA}"/>
              </a:ext>
            </a:extLst>
          </p:cNvPr>
          <p:cNvSpPr/>
          <p:nvPr/>
        </p:nvSpPr>
        <p:spPr>
          <a:xfrm>
            <a:off x="4522109" y="2482047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54">
            <a:extLst>
              <a:ext uri="{FF2B5EF4-FFF2-40B4-BE49-F238E27FC236}">
                <a16:creationId xmlns:a16="http://schemas.microsoft.com/office/drawing/2014/main" xmlns="" id="{8C51FE76-7CE1-4E0B-99CE-55D0F267DB6E}"/>
              </a:ext>
            </a:extLst>
          </p:cNvPr>
          <p:cNvSpPr/>
          <p:nvPr/>
        </p:nvSpPr>
        <p:spPr>
          <a:xfrm rot="10800000">
            <a:off x="5843140" y="3645515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Block Arc 55">
            <a:extLst>
              <a:ext uri="{FF2B5EF4-FFF2-40B4-BE49-F238E27FC236}">
                <a16:creationId xmlns:a16="http://schemas.microsoft.com/office/drawing/2014/main" xmlns="" id="{49E57151-9100-48B5-B5AC-65E420C7FC7A}"/>
              </a:ext>
            </a:extLst>
          </p:cNvPr>
          <p:cNvSpPr/>
          <p:nvPr/>
        </p:nvSpPr>
        <p:spPr>
          <a:xfrm>
            <a:off x="7177318" y="2489975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lock Arc 56">
            <a:extLst>
              <a:ext uri="{FF2B5EF4-FFF2-40B4-BE49-F238E27FC236}">
                <a16:creationId xmlns:a16="http://schemas.microsoft.com/office/drawing/2014/main" xmlns="" id="{50DB1E14-5499-4E2C-A82C-B6D7FFF85867}"/>
              </a:ext>
            </a:extLst>
          </p:cNvPr>
          <p:cNvSpPr/>
          <p:nvPr/>
        </p:nvSpPr>
        <p:spPr>
          <a:xfrm rot="10800000">
            <a:off x="8498349" y="3653444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58">
            <a:extLst>
              <a:ext uri="{FF2B5EF4-FFF2-40B4-BE49-F238E27FC236}">
                <a16:creationId xmlns:a16="http://schemas.microsoft.com/office/drawing/2014/main" xmlns="" id="{F728D593-6F59-4C55-986A-3269A72FD900}"/>
              </a:ext>
            </a:extLst>
          </p:cNvPr>
          <p:cNvSpPr/>
          <p:nvPr/>
        </p:nvSpPr>
        <p:spPr>
          <a:xfrm>
            <a:off x="8718084" y="3863958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6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xmlns="" id="{66D43D18-5889-473B-86BB-23DC6246E259}"/>
              </a:ext>
            </a:extLst>
          </p:cNvPr>
          <p:cNvSpPr>
            <a:spLocks noChangeAspect="1"/>
          </p:cNvSpPr>
          <p:nvPr/>
        </p:nvSpPr>
        <p:spPr>
          <a:xfrm>
            <a:off x="9249495" y="4408836"/>
            <a:ext cx="350756" cy="35368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1" name="Group 70">
            <a:extLst>
              <a:ext uri="{FF2B5EF4-FFF2-40B4-BE49-F238E27FC236}">
                <a16:creationId xmlns:a16="http://schemas.microsoft.com/office/drawing/2014/main" xmlns="" id="{AE240033-E100-43F2-86A7-C951953D2C45}"/>
              </a:ext>
            </a:extLst>
          </p:cNvPr>
          <p:cNvGrpSpPr/>
          <p:nvPr/>
        </p:nvGrpSpPr>
        <p:grpSpPr>
          <a:xfrm>
            <a:off x="1565548" y="1519519"/>
            <a:ext cx="2437898" cy="876790"/>
            <a:chOff x="3131840" y="2220253"/>
            <a:chExt cx="3096344" cy="8767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1B8BCCA-C96F-424E-A8CC-3A399ACDC389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Data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2C0A534A-49B9-45B2-90A9-A3307A4A3C6D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Reading data, correlations, variations and initial features selection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73">
            <a:extLst>
              <a:ext uri="{FF2B5EF4-FFF2-40B4-BE49-F238E27FC236}">
                <a16:creationId xmlns:a16="http://schemas.microsoft.com/office/drawing/2014/main" xmlns="" id="{F0964F65-FC8C-49F8-A580-0278157139BE}"/>
              </a:ext>
            </a:extLst>
          </p:cNvPr>
          <p:cNvGrpSpPr/>
          <p:nvPr/>
        </p:nvGrpSpPr>
        <p:grpSpPr>
          <a:xfrm>
            <a:off x="2896249" y="5562974"/>
            <a:ext cx="2437898" cy="692124"/>
            <a:chOff x="3131840" y="2220253"/>
            <a:chExt cx="3096344" cy="6921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A12BB43-CE23-48DB-BD02-19D94C1DC85E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Airline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EA5FDE9-2608-41A4-92A6-88BA5EAB29DC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Insights about airlines, Word Cloud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ploting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76">
            <a:extLst>
              <a:ext uri="{FF2B5EF4-FFF2-40B4-BE49-F238E27FC236}">
                <a16:creationId xmlns:a16="http://schemas.microsoft.com/office/drawing/2014/main" xmlns="" id="{C9106DAB-0F22-4FDD-A437-6C99E3EC1ADA}"/>
              </a:ext>
            </a:extLst>
          </p:cNvPr>
          <p:cNvGrpSpPr/>
          <p:nvPr/>
        </p:nvGrpSpPr>
        <p:grpSpPr>
          <a:xfrm>
            <a:off x="4226950" y="1519519"/>
            <a:ext cx="2437898" cy="507458"/>
            <a:chOff x="3131840" y="2220253"/>
            <a:chExt cx="3096344" cy="50745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55C55CD-4DB2-4B7D-A22F-FB544F1DA248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Topic Modeling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844DF98-40BC-460F-AE4B-D90DC668EFF2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Applying LDA approach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79">
            <a:extLst>
              <a:ext uri="{FF2B5EF4-FFF2-40B4-BE49-F238E27FC236}">
                <a16:creationId xmlns:a16="http://schemas.microsoft.com/office/drawing/2014/main" xmlns="" id="{D2A2EE4C-3BA9-42E1-AA85-A10CAF30D4D4}"/>
              </a:ext>
            </a:extLst>
          </p:cNvPr>
          <p:cNvGrpSpPr/>
          <p:nvPr/>
        </p:nvGrpSpPr>
        <p:grpSpPr>
          <a:xfrm>
            <a:off x="5557651" y="5562974"/>
            <a:ext cx="2437898" cy="507458"/>
            <a:chOff x="3131840" y="2220253"/>
            <a:chExt cx="3096344" cy="50745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25EA071-5B4B-44FE-B81D-F3E70AA2098D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Unsupervised</a:t>
              </a:r>
              <a:r>
                <a:rPr lang="fr-FR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NLP Learning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2CB9CCB-123B-46D2-AC82-DAEDBC2993A4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Developping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NLP without  target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82">
            <a:extLst>
              <a:ext uri="{FF2B5EF4-FFF2-40B4-BE49-F238E27FC236}">
                <a16:creationId xmlns:a16="http://schemas.microsoft.com/office/drawing/2014/main" xmlns="" id="{EA80C140-62AF-455C-B30A-90C43B38AC6B}"/>
              </a:ext>
            </a:extLst>
          </p:cNvPr>
          <p:cNvGrpSpPr/>
          <p:nvPr/>
        </p:nvGrpSpPr>
        <p:grpSpPr>
          <a:xfrm>
            <a:off x="6888352" y="1519519"/>
            <a:ext cx="2437898" cy="692124"/>
            <a:chOff x="3131840" y="2220253"/>
            <a:chExt cx="3096344" cy="6921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A9E0C28-54E0-4544-971F-7599C01B8D6E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Supervised ML model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5FDB605-B638-495C-8B92-B52DE3BF2D62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ML classification based on historical rating data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85">
            <a:extLst>
              <a:ext uri="{FF2B5EF4-FFF2-40B4-BE49-F238E27FC236}">
                <a16:creationId xmlns:a16="http://schemas.microsoft.com/office/drawing/2014/main" xmlns="" id="{1A005E50-A162-4803-9814-BD65D873EF3E}"/>
              </a:ext>
            </a:extLst>
          </p:cNvPr>
          <p:cNvGrpSpPr/>
          <p:nvPr/>
        </p:nvGrpSpPr>
        <p:grpSpPr>
          <a:xfrm>
            <a:off x="8219053" y="5562974"/>
            <a:ext cx="2437898" cy="876790"/>
            <a:chOff x="3131840" y="2220253"/>
            <a:chExt cx="3096344" cy="87679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1061252-3252-4B80-BABF-7838DCDD772D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Supervised Hybrid Model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8AD4757-3B39-4AE2-9623-64886A5C7999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NLP to build input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vectorized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reviews with target + ML classification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6035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2E518B-AEBE-4CF8-9CCF-627AD4E41B64}"/>
              </a:ext>
            </a:extLst>
          </p:cNvPr>
          <p:cNvSpPr txBox="1"/>
          <p:nvPr/>
        </p:nvSpPr>
        <p:spPr>
          <a:xfrm>
            <a:off x="1123409" y="742014"/>
            <a:ext cx="10345782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6000" dirty="0" smtClean="0">
                <a:latin typeface="+mj-lt"/>
              </a:rPr>
              <a:t>Results &amp; Interpretation</a:t>
            </a:r>
            <a:endParaRPr lang="ko-KR" alt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433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Results &amp; Interpretation</a:t>
            </a:r>
            <a:endParaRPr 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A3A0B791-EE47-498C-A5E6-F4DC7EE088C0}"/>
              </a:ext>
            </a:extLst>
          </p:cNvPr>
          <p:cNvSpPr/>
          <p:nvPr/>
        </p:nvSpPr>
        <p:spPr>
          <a:xfrm>
            <a:off x="2636512" y="3248165"/>
            <a:ext cx="278657" cy="2786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xmlns="" id="{30E5AA89-A524-4E31-8E9B-93953EB33B41}"/>
              </a:ext>
            </a:extLst>
          </p:cNvPr>
          <p:cNvSpPr/>
          <p:nvPr/>
        </p:nvSpPr>
        <p:spPr>
          <a:xfrm>
            <a:off x="2069052" y="2684633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7E62F98D-CA67-44A0-B1A5-DDFC936EE647}"/>
              </a:ext>
            </a:extLst>
          </p:cNvPr>
          <p:cNvSpPr/>
          <p:nvPr/>
        </p:nvSpPr>
        <p:spPr>
          <a:xfrm>
            <a:off x="3958766" y="4433389"/>
            <a:ext cx="285080" cy="26686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1D4BBD16-9373-4CBD-ABEA-E1CA422911C3}"/>
              </a:ext>
            </a:extLst>
          </p:cNvPr>
          <p:cNvSpPr/>
          <p:nvPr/>
        </p:nvSpPr>
        <p:spPr>
          <a:xfrm>
            <a:off x="3394517" y="3863958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ounded Rectangle 32">
            <a:extLst>
              <a:ext uri="{FF2B5EF4-FFF2-40B4-BE49-F238E27FC236}">
                <a16:creationId xmlns:a16="http://schemas.microsoft.com/office/drawing/2014/main" xmlns="" id="{0EF72F8C-C6F3-4F67-AB34-E8B95E5D79FA}"/>
              </a:ext>
            </a:extLst>
          </p:cNvPr>
          <p:cNvSpPr/>
          <p:nvPr/>
        </p:nvSpPr>
        <p:spPr>
          <a:xfrm>
            <a:off x="7956873" y="3207297"/>
            <a:ext cx="279173" cy="27917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xmlns="" id="{1136D703-18F0-4A55-818F-A1E36AB26BB1}"/>
              </a:ext>
            </a:extLst>
          </p:cNvPr>
          <p:cNvSpPr/>
          <p:nvPr/>
        </p:nvSpPr>
        <p:spPr>
          <a:xfrm>
            <a:off x="7389671" y="2644023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ame 17">
            <a:extLst>
              <a:ext uri="{FF2B5EF4-FFF2-40B4-BE49-F238E27FC236}">
                <a16:creationId xmlns:a16="http://schemas.microsoft.com/office/drawing/2014/main" xmlns="" id="{FC06DD81-1FA1-4F5A-A573-271B1CE48A12}"/>
              </a:ext>
            </a:extLst>
          </p:cNvPr>
          <p:cNvSpPr/>
          <p:nvPr/>
        </p:nvSpPr>
        <p:spPr>
          <a:xfrm>
            <a:off x="6606377" y="4462246"/>
            <a:ext cx="300276" cy="3002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D6A6CC1E-00D4-4465-9BDB-56A9A989E7CA}"/>
              </a:ext>
            </a:extLst>
          </p:cNvPr>
          <p:cNvSpPr/>
          <p:nvPr/>
        </p:nvSpPr>
        <p:spPr>
          <a:xfrm>
            <a:off x="6049726" y="3863958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4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28">
            <a:extLst>
              <a:ext uri="{FF2B5EF4-FFF2-40B4-BE49-F238E27FC236}">
                <a16:creationId xmlns:a16="http://schemas.microsoft.com/office/drawing/2014/main" xmlns="" id="{8B5EFE26-CA4C-471A-9F10-33D5A0932CBE}"/>
              </a:ext>
            </a:extLst>
          </p:cNvPr>
          <p:cNvSpPr/>
          <p:nvPr/>
        </p:nvSpPr>
        <p:spPr>
          <a:xfrm>
            <a:off x="4722122" y="2660394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5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xmlns="" id="{579A1EB8-B388-4D62-A0B1-3355F376DE8B}"/>
              </a:ext>
            </a:extLst>
          </p:cNvPr>
          <p:cNvSpPr>
            <a:spLocks noChangeAspect="1"/>
          </p:cNvSpPr>
          <p:nvPr/>
        </p:nvSpPr>
        <p:spPr>
          <a:xfrm rot="9900000">
            <a:off x="5263046" y="3222384"/>
            <a:ext cx="331729" cy="28173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Block Arc 41">
            <a:extLst>
              <a:ext uri="{FF2B5EF4-FFF2-40B4-BE49-F238E27FC236}">
                <a16:creationId xmlns:a16="http://schemas.microsoft.com/office/drawing/2014/main" xmlns="" id="{37C1DD7E-C661-4AD2-84B8-5F027D987548}"/>
              </a:ext>
            </a:extLst>
          </p:cNvPr>
          <p:cNvSpPr/>
          <p:nvPr/>
        </p:nvSpPr>
        <p:spPr>
          <a:xfrm>
            <a:off x="1866900" y="2474118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52">
            <a:extLst>
              <a:ext uri="{FF2B5EF4-FFF2-40B4-BE49-F238E27FC236}">
                <a16:creationId xmlns:a16="http://schemas.microsoft.com/office/drawing/2014/main" xmlns="" id="{87AC19A8-B234-422D-8D75-3C6C6422069B}"/>
              </a:ext>
            </a:extLst>
          </p:cNvPr>
          <p:cNvSpPr/>
          <p:nvPr/>
        </p:nvSpPr>
        <p:spPr>
          <a:xfrm rot="10800000">
            <a:off x="3187931" y="3637587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Block Arc 53">
            <a:extLst>
              <a:ext uri="{FF2B5EF4-FFF2-40B4-BE49-F238E27FC236}">
                <a16:creationId xmlns:a16="http://schemas.microsoft.com/office/drawing/2014/main" xmlns="" id="{12FD5987-0B61-465B-8EE1-EA9B61082EAA}"/>
              </a:ext>
            </a:extLst>
          </p:cNvPr>
          <p:cNvSpPr/>
          <p:nvPr/>
        </p:nvSpPr>
        <p:spPr>
          <a:xfrm>
            <a:off x="4522109" y="2482047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54">
            <a:extLst>
              <a:ext uri="{FF2B5EF4-FFF2-40B4-BE49-F238E27FC236}">
                <a16:creationId xmlns:a16="http://schemas.microsoft.com/office/drawing/2014/main" xmlns="" id="{8C51FE76-7CE1-4E0B-99CE-55D0F267DB6E}"/>
              </a:ext>
            </a:extLst>
          </p:cNvPr>
          <p:cNvSpPr/>
          <p:nvPr/>
        </p:nvSpPr>
        <p:spPr>
          <a:xfrm rot="10800000">
            <a:off x="5843140" y="3645515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Block Arc 55">
            <a:extLst>
              <a:ext uri="{FF2B5EF4-FFF2-40B4-BE49-F238E27FC236}">
                <a16:creationId xmlns:a16="http://schemas.microsoft.com/office/drawing/2014/main" xmlns="" id="{49E57151-9100-48B5-B5AC-65E420C7FC7A}"/>
              </a:ext>
            </a:extLst>
          </p:cNvPr>
          <p:cNvSpPr/>
          <p:nvPr/>
        </p:nvSpPr>
        <p:spPr>
          <a:xfrm>
            <a:off x="7177318" y="2489975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lock Arc 56">
            <a:extLst>
              <a:ext uri="{FF2B5EF4-FFF2-40B4-BE49-F238E27FC236}">
                <a16:creationId xmlns:a16="http://schemas.microsoft.com/office/drawing/2014/main" xmlns="" id="{50DB1E14-5499-4E2C-A82C-B6D7FFF85867}"/>
              </a:ext>
            </a:extLst>
          </p:cNvPr>
          <p:cNvSpPr/>
          <p:nvPr/>
        </p:nvSpPr>
        <p:spPr>
          <a:xfrm rot="10800000">
            <a:off x="8498349" y="3653444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58">
            <a:extLst>
              <a:ext uri="{FF2B5EF4-FFF2-40B4-BE49-F238E27FC236}">
                <a16:creationId xmlns:a16="http://schemas.microsoft.com/office/drawing/2014/main" xmlns="" id="{F728D593-6F59-4C55-986A-3269A72FD900}"/>
              </a:ext>
            </a:extLst>
          </p:cNvPr>
          <p:cNvSpPr/>
          <p:nvPr/>
        </p:nvSpPr>
        <p:spPr>
          <a:xfrm>
            <a:off x="8718084" y="3863958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6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xmlns="" id="{66D43D18-5889-473B-86BB-23DC6246E259}"/>
              </a:ext>
            </a:extLst>
          </p:cNvPr>
          <p:cNvSpPr>
            <a:spLocks noChangeAspect="1"/>
          </p:cNvSpPr>
          <p:nvPr/>
        </p:nvSpPr>
        <p:spPr>
          <a:xfrm>
            <a:off x="9249495" y="4408836"/>
            <a:ext cx="350756" cy="35368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1B8BCCA-C96F-424E-A8CC-3A399ACDC389}"/>
              </a:ext>
            </a:extLst>
          </p:cNvPr>
          <p:cNvSpPr txBox="1"/>
          <p:nvPr/>
        </p:nvSpPr>
        <p:spPr>
          <a:xfrm>
            <a:off x="1604736" y="1924468"/>
            <a:ext cx="24378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A12BB43-CE23-48DB-BD02-19D94C1DC85E}"/>
              </a:ext>
            </a:extLst>
          </p:cNvPr>
          <p:cNvSpPr txBox="1"/>
          <p:nvPr/>
        </p:nvSpPr>
        <p:spPr>
          <a:xfrm>
            <a:off x="2896249" y="5562974"/>
            <a:ext cx="24378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Airline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55C55CD-4DB2-4B7D-A22F-FB544F1DA248}"/>
              </a:ext>
            </a:extLst>
          </p:cNvPr>
          <p:cNvSpPr txBox="1"/>
          <p:nvPr/>
        </p:nvSpPr>
        <p:spPr>
          <a:xfrm>
            <a:off x="4226950" y="1911409"/>
            <a:ext cx="24378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Topic Modeling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25EA071-5B4B-44FE-B81D-F3E70AA2098D}"/>
              </a:ext>
            </a:extLst>
          </p:cNvPr>
          <p:cNvSpPr txBox="1"/>
          <p:nvPr/>
        </p:nvSpPr>
        <p:spPr>
          <a:xfrm>
            <a:off x="5557651" y="5562974"/>
            <a:ext cx="24378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Unsupervised</a:t>
            </a:r>
            <a:r>
              <a:rPr lang="fr-FR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NLP Learning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A9E0C28-54E0-4544-971F-7599C01B8D6E}"/>
              </a:ext>
            </a:extLst>
          </p:cNvPr>
          <p:cNvSpPr txBox="1"/>
          <p:nvPr/>
        </p:nvSpPr>
        <p:spPr>
          <a:xfrm>
            <a:off x="6888352" y="1898346"/>
            <a:ext cx="24378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Supervised ML model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1061252-3252-4B80-BABF-7838DCDD772D}"/>
              </a:ext>
            </a:extLst>
          </p:cNvPr>
          <p:cNvSpPr txBox="1"/>
          <p:nvPr/>
        </p:nvSpPr>
        <p:spPr>
          <a:xfrm>
            <a:off x="8219053" y="5562974"/>
            <a:ext cx="24378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Supervised Hybrid Model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35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807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 descr="dfdesc2.PNG"/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t="5341" b="5341"/>
          <a:stretch>
            <a:fillRect/>
          </a:stretch>
        </p:blipFill>
        <p:spPr>
          <a:xfrm>
            <a:off x="0" y="3513138"/>
            <a:ext cx="12192000" cy="3344862"/>
          </a:xfrm>
        </p:spPr>
      </p:pic>
      <p:pic>
        <p:nvPicPr>
          <p:cNvPr id="8" name="Espace réservé pour une image  7" descr="dfdesc1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304" b="3304"/>
          <a:stretch>
            <a:fillRect/>
          </a:stretch>
        </p:blipFill>
        <p:spPr>
          <a:xfrm>
            <a:off x="0" y="0"/>
            <a:ext cx="12192000" cy="34877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6" y="1946366"/>
            <a:ext cx="5055325" cy="295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1894114" y="463747"/>
            <a:ext cx="8033657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 algn="ctr"/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Data Word Cloud</a:t>
            </a:r>
            <a:endParaRPr lang="en-US" altLang="ko-KR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FZShuTi" pitchFamily="2" charset="-122"/>
              <a:cs typeface="Arial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6339792" y="1992101"/>
            <a:ext cx="2621332" cy="267765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Plot done on the most 5000 relevant words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Filght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Seat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Food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Time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Plane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9418320" y="2162225"/>
            <a:ext cx="2025636" cy="246221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Air-line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Good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Service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Airport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Check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Passenger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6322423" y="0"/>
            <a:ext cx="5172892" cy="175432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 algn="ctr"/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Topic Modeling LDA</a:t>
            </a:r>
            <a:endParaRPr lang="en-US" altLang="ko-KR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FZShuTi" pitchFamily="2" charset="-122"/>
              <a:cs typeface="Arial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6378981" y="2161920"/>
            <a:ext cx="2621332" cy="246221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Flight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Filghts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Seat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Food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Time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Plane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9418320" y="2162225"/>
            <a:ext cx="2025636" cy="246221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Air-line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staff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Service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Airport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Check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Passenger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413" y="765675"/>
            <a:ext cx="49149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5865224" y="0"/>
            <a:ext cx="5773782" cy="16312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 algn="ctr"/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Unsupervised NLP based Model</a:t>
            </a:r>
            <a:endParaRPr lang="en-US" altLang="ko-KR" sz="5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FZShuTi" pitchFamily="2" charset="-122"/>
              <a:cs typeface="Arial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6352855" y="2305612"/>
            <a:ext cx="5037956" cy="203132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Evaluation Metrics : 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Accuracy 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82 %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Precision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81 %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Recall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74%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F1-Score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76%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0384" y="808401"/>
            <a:ext cx="45529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Plan</a:t>
            </a:r>
            <a:endParaRPr lang="ko-KR" altLang="en-US" sz="5400" dirty="0">
              <a:solidFill>
                <a:schemeClr val="bg1"/>
              </a:solidFill>
              <a:latin typeface="Algerian" pitchFamily="82" charset="0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106C7E5-9013-4496-8751-73207C3F7FA5}"/>
              </a:ext>
            </a:extLst>
          </p:cNvPr>
          <p:cNvGrpSpPr/>
          <p:nvPr/>
        </p:nvGrpSpPr>
        <p:grpSpPr>
          <a:xfrm>
            <a:off x="545045" y="909017"/>
            <a:ext cx="5128379" cy="1569660"/>
            <a:chOff x="610359" y="1897440"/>
            <a:chExt cx="5128379" cy="1569660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xmlns="" id="{037F574A-B71F-4982-8261-91249FD0ED5B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64058"/>
              <a:chOff x="1797648" y="951079"/>
              <a:chExt cx="3488745" cy="136405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35AA73B7-35EF-4ED3-B238-DBE30E4B82EE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Introduction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1382AA1-DBC9-4CDE-AD6E-9E768D29770F}"/>
                  </a:ext>
                </a:extLst>
              </p:cNvPr>
              <p:cNvSpPr txBox="1"/>
              <p:nvPr/>
            </p:nvSpPr>
            <p:spPr>
              <a:xfrm>
                <a:off x="2167367" y="1349232"/>
                <a:ext cx="3119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fr-FR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Introduction to Sentiment </a:t>
                </a:r>
                <a:r>
                  <a:rPr lang="fr-FR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Analysis</a:t>
                </a:r>
                <a:r>
                  <a:rPr lang="fr-FR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&amp; types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1B29A9E-18D7-4B94-956F-11CEBF580BA5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Aims and Objectives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D339BBA0-3BFF-4A0C-AF65-FB77C09835CE}"/>
                  </a:ext>
                </a:extLst>
              </p:cNvPr>
              <p:cNvSpPr txBox="1"/>
              <p:nvPr/>
            </p:nvSpPr>
            <p:spPr>
              <a:xfrm>
                <a:off x="2167367" y="203813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Problem Statement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2D5861F-75DE-456E-9B01-5A531A1EF4A6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AA7F620-C8DC-4F18-A05C-EDF803FE0FE8}"/>
              </a:ext>
            </a:extLst>
          </p:cNvPr>
          <p:cNvGrpSpPr/>
          <p:nvPr/>
        </p:nvGrpSpPr>
        <p:grpSpPr>
          <a:xfrm>
            <a:off x="492793" y="2872800"/>
            <a:ext cx="5128379" cy="1569660"/>
            <a:chOff x="610359" y="1897440"/>
            <a:chExt cx="5128379" cy="1569660"/>
          </a:xfrm>
        </p:grpSpPr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xmlns="" id="{4CEDAC6E-741A-4A54-AC9A-D18566898FE9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24870"/>
              <a:chOff x="1797648" y="951079"/>
              <a:chExt cx="3488745" cy="132487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38168D67-7933-4A99-95AD-BEBD4F0423F4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Methodology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8F871B9-8F04-4BD3-B06B-6606F69828D9}"/>
                  </a:ext>
                </a:extLst>
              </p:cNvPr>
              <p:cNvSpPr txBox="1"/>
              <p:nvPr/>
            </p:nvSpPr>
            <p:spPr>
              <a:xfrm>
                <a:off x="2167367" y="137535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Data Analysis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E93196B-BB1F-4DEA-9F38-1C8E2FEDFC25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Technologies and tools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47B7E6F9-2A65-438B-ABF9-D3782894E929}"/>
                  </a:ext>
                </a:extLst>
              </p:cNvPr>
              <p:cNvSpPr txBox="1"/>
              <p:nvPr/>
            </p:nvSpPr>
            <p:spPr>
              <a:xfrm>
                <a:off x="2167367" y="1998950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Approaches adopted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ED4B613-DC23-47F9-848C-CA62A3DFB909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79D88C19-2DD9-4A11-8F2F-80A125823658}"/>
              </a:ext>
            </a:extLst>
          </p:cNvPr>
          <p:cNvGrpSpPr/>
          <p:nvPr/>
        </p:nvGrpSpPr>
        <p:grpSpPr>
          <a:xfrm>
            <a:off x="6453264" y="3983143"/>
            <a:ext cx="5219820" cy="1569660"/>
            <a:chOff x="610359" y="1897440"/>
            <a:chExt cx="5219820" cy="156966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BE43F2E-245E-464C-8A8D-82AE5BB41993}"/>
                </a:ext>
              </a:extLst>
            </p:cNvPr>
            <p:cNvSpPr txBox="1"/>
            <p:nvPr/>
          </p:nvSpPr>
          <p:spPr>
            <a:xfrm>
              <a:off x="2341434" y="2522761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Discussion and Conclusion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B293F03-E00B-47AA-8529-CF6A7F671F8B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그룹 10">
            <a:extLst>
              <a:ext uri="{FF2B5EF4-FFF2-40B4-BE49-F238E27FC236}">
                <a16:creationId xmlns:a16="http://schemas.microsoft.com/office/drawing/2014/main" xmlns="" id="{9AA7F620-C8DC-4F18-A05C-EDF803FE0FE8}"/>
              </a:ext>
            </a:extLst>
          </p:cNvPr>
          <p:cNvGrpSpPr/>
          <p:nvPr/>
        </p:nvGrpSpPr>
        <p:grpSpPr>
          <a:xfrm>
            <a:off x="501501" y="4684183"/>
            <a:ext cx="5128379" cy="1569660"/>
            <a:chOff x="610359" y="1897440"/>
            <a:chExt cx="5128379" cy="1569660"/>
          </a:xfrm>
        </p:grpSpPr>
        <p:grpSp>
          <p:nvGrpSpPr>
            <p:cNvPr id="41" name="Group 6">
              <a:extLst>
                <a:ext uri="{FF2B5EF4-FFF2-40B4-BE49-F238E27FC236}">
                  <a16:creationId xmlns:a16="http://schemas.microsoft.com/office/drawing/2014/main" xmlns="" id="{4CEDAC6E-741A-4A54-AC9A-D18566898FE9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37932"/>
              <a:chOff x="1797648" y="951079"/>
              <a:chExt cx="3488745" cy="1337932"/>
            </a:xfrm>
          </p:grpSpPr>
          <p:sp>
            <p:nvSpPr>
              <p:cNvPr id="43" name="TextBox 13">
                <a:extLst>
                  <a:ext uri="{FF2B5EF4-FFF2-40B4-BE49-F238E27FC236}">
                    <a16:creationId xmlns:a16="http://schemas.microsoft.com/office/drawing/2014/main" xmlns="" id="{38168D67-7933-4A99-95AD-BEBD4F0423F4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Setup and Analysis procedures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14">
                <a:extLst>
                  <a:ext uri="{FF2B5EF4-FFF2-40B4-BE49-F238E27FC236}">
                    <a16:creationId xmlns:a16="http://schemas.microsoft.com/office/drawing/2014/main" xmlns="" id="{28F871B9-8F04-4BD3-B06B-6606F69828D9}"/>
                  </a:ext>
                </a:extLst>
              </p:cNvPr>
              <p:cNvSpPr txBox="1"/>
              <p:nvPr/>
            </p:nvSpPr>
            <p:spPr>
              <a:xfrm>
                <a:off x="2167367" y="137535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Data Analysis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Box 15">
                <a:extLst>
                  <a:ext uri="{FF2B5EF4-FFF2-40B4-BE49-F238E27FC236}">
                    <a16:creationId xmlns:a16="http://schemas.microsoft.com/office/drawing/2014/main" xmlns="" id="{2E93196B-BB1F-4DEA-9F38-1C8E2FEDFC25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Topic Modeling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16">
                <a:extLst>
                  <a:ext uri="{FF2B5EF4-FFF2-40B4-BE49-F238E27FC236}">
                    <a16:creationId xmlns:a16="http://schemas.microsoft.com/office/drawing/2014/main" xmlns="" id="{47B7E6F9-2A65-438B-ABF9-D3782894E929}"/>
                  </a:ext>
                </a:extLst>
              </p:cNvPr>
              <p:cNvSpPr txBox="1"/>
              <p:nvPr/>
            </p:nvSpPr>
            <p:spPr>
              <a:xfrm>
                <a:off x="2154304" y="2012012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Unsupervised  Learning</a:t>
                </a:r>
              </a:p>
            </p:txBody>
          </p:sp>
        </p:grpSp>
        <p:sp>
          <p:nvSpPr>
            <p:cNvPr id="42" name="TextBox 12">
              <a:extLst>
                <a:ext uri="{FF2B5EF4-FFF2-40B4-BE49-F238E27FC236}">
                  <a16:creationId xmlns:a16="http://schemas.microsoft.com/office/drawing/2014/main" xmlns="" id="{1ED4B613-DC23-47F9-848C-CA62A3DFB909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16">
            <a:extLst>
              <a:ext uri="{FF2B5EF4-FFF2-40B4-BE49-F238E27FC236}">
                <a16:creationId xmlns:a16="http://schemas.microsoft.com/office/drawing/2014/main" xmlns="" id="{47B7E6F9-2A65-438B-ABF9-D3782894E929}"/>
              </a:ext>
            </a:extLst>
          </p:cNvPr>
          <p:cNvSpPr txBox="1"/>
          <p:nvPr/>
        </p:nvSpPr>
        <p:spPr>
          <a:xfrm>
            <a:off x="2536980" y="4332625"/>
            <a:ext cx="311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Metrics</a:t>
            </a: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xmlns="" id="{47B7E6F9-2A65-438B-ABF9-D3782894E929}"/>
              </a:ext>
            </a:extLst>
          </p:cNvPr>
          <p:cNvSpPr txBox="1"/>
          <p:nvPr/>
        </p:nvSpPr>
        <p:spPr>
          <a:xfrm>
            <a:off x="2480375" y="6130945"/>
            <a:ext cx="311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upervised  Learning</a:t>
            </a:r>
          </a:p>
        </p:txBody>
      </p:sp>
      <p:grpSp>
        <p:nvGrpSpPr>
          <p:cNvPr id="49" name="그룹 10">
            <a:extLst>
              <a:ext uri="{FF2B5EF4-FFF2-40B4-BE49-F238E27FC236}">
                <a16:creationId xmlns:a16="http://schemas.microsoft.com/office/drawing/2014/main" xmlns="" id="{9AA7F620-C8DC-4F18-A05C-EDF803FE0FE8}"/>
              </a:ext>
            </a:extLst>
          </p:cNvPr>
          <p:cNvGrpSpPr/>
          <p:nvPr/>
        </p:nvGrpSpPr>
        <p:grpSpPr>
          <a:xfrm>
            <a:off x="6466873" y="1518618"/>
            <a:ext cx="5128379" cy="1569660"/>
            <a:chOff x="610359" y="1897440"/>
            <a:chExt cx="5128379" cy="1569660"/>
          </a:xfrm>
        </p:grpSpPr>
        <p:grpSp>
          <p:nvGrpSpPr>
            <p:cNvPr id="50" name="Group 6">
              <a:extLst>
                <a:ext uri="{FF2B5EF4-FFF2-40B4-BE49-F238E27FC236}">
                  <a16:creationId xmlns:a16="http://schemas.microsoft.com/office/drawing/2014/main" xmlns="" id="{4CEDAC6E-741A-4A54-AC9A-D18566898FE9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37932"/>
              <a:chOff x="1797648" y="951079"/>
              <a:chExt cx="3488745" cy="1337932"/>
            </a:xfrm>
          </p:grpSpPr>
          <p:sp>
            <p:nvSpPr>
              <p:cNvPr id="52" name="TextBox 13">
                <a:extLst>
                  <a:ext uri="{FF2B5EF4-FFF2-40B4-BE49-F238E27FC236}">
                    <a16:creationId xmlns:a16="http://schemas.microsoft.com/office/drawing/2014/main" xmlns="" id="{38168D67-7933-4A99-95AD-BEBD4F0423F4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Results &amp; Interpretation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3" name="TextBox 14">
                <a:extLst>
                  <a:ext uri="{FF2B5EF4-FFF2-40B4-BE49-F238E27FC236}">
                    <a16:creationId xmlns:a16="http://schemas.microsoft.com/office/drawing/2014/main" xmlns="" id="{28F871B9-8F04-4BD3-B06B-6606F69828D9}"/>
                  </a:ext>
                </a:extLst>
              </p:cNvPr>
              <p:cNvSpPr txBox="1"/>
              <p:nvPr/>
            </p:nvSpPr>
            <p:spPr>
              <a:xfrm>
                <a:off x="2167367" y="137535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Data Analysis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4" name="TextBox 15">
                <a:extLst>
                  <a:ext uri="{FF2B5EF4-FFF2-40B4-BE49-F238E27FC236}">
                    <a16:creationId xmlns:a16="http://schemas.microsoft.com/office/drawing/2014/main" xmlns="" id="{2E93196B-BB1F-4DEA-9F38-1C8E2FEDFC25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Topic Modeling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16">
                <a:extLst>
                  <a:ext uri="{FF2B5EF4-FFF2-40B4-BE49-F238E27FC236}">
                    <a16:creationId xmlns:a16="http://schemas.microsoft.com/office/drawing/2014/main" xmlns="" id="{47B7E6F9-2A65-438B-ABF9-D3782894E929}"/>
                  </a:ext>
                </a:extLst>
              </p:cNvPr>
              <p:cNvSpPr txBox="1"/>
              <p:nvPr/>
            </p:nvSpPr>
            <p:spPr>
              <a:xfrm>
                <a:off x="2154304" y="2012012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Unsupervised  Learning</a:t>
                </a:r>
              </a:p>
            </p:txBody>
          </p:sp>
        </p:grpSp>
        <p:sp>
          <p:nvSpPr>
            <p:cNvPr id="51" name="TextBox 12">
              <a:extLst>
                <a:ext uri="{FF2B5EF4-FFF2-40B4-BE49-F238E27FC236}">
                  <a16:creationId xmlns:a16="http://schemas.microsoft.com/office/drawing/2014/main" xmlns="" id="{1ED4B613-DC23-47F9-848C-CA62A3DFB909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5865224" y="0"/>
            <a:ext cx="5773782" cy="16312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 algn="ctr"/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S</a:t>
            </a:r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upervised ML based Model</a:t>
            </a:r>
            <a:endParaRPr lang="en-US" altLang="ko-KR" sz="5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FZShuTi" pitchFamily="2" charset="-122"/>
              <a:cs typeface="Arial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6352855" y="2305612"/>
            <a:ext cx="5037956" cy="203132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Evaluation Metrics : 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Accuracy : 94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%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Precision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: 94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%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Recall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: 94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%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F1-Score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: 94%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084" y="781050"/>
            <a:ext cx="4686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640080" y="300445"/>
            <a:ext cx="10907486" cy="86177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 algn="ctr"/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S</a:t>
            </a:r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upervised ML based Model</a:t>
            </a:r>
            <a:endParaRPr lang="en-US" altLang="ko-KR" sz="5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FZShuTi" pitchFamily="2" charset="-122"/>
              <a:cs typeface="Arial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7397884" y="2958755"/>
            <a:ext cx="381004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True Positive Rate and False Positive Rate analysis.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6102" y="1582237"/>
            <a:ext cx="59245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5865224" y="0"/>
            <a:ext cx="5773782" cy="16312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 algn="ctr"/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S</a:t>
            </a:r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upervised Hybrid Model</a:t>
            </a:r>
            <a:endParaRPr lang="en-US" altLang="ko-KR" sz="5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FZShuTi" pitchFamily="2" charset="-122"/>
              <a:cs typeface="Arial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6352855" y="2305612"/>
            <a:ext cx="5037956" cy="203132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Evaluation Metrics : 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Accuracy 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88%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Precision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89%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Recall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82%</a:t>
            </a:r>
          </a:p>
          <a:p>
            <a:pPr marL="171450" indent="-171450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F1-Score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85%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8423" y="790575"/>
            <a:ext cx="45720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640080" y="300445"/>
            <a:ext cx="10907486" cy="86177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 algn="ctr"/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S</a:t>
            </a:r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upervised Hybrid Model</a:t>
            </a:r>
            <a:endParaRPr lang="en-US" altLang="ko-KR" sz="5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FZShuTi" pitchFamily="2" charset="-122"/>
              <a:cs typeface="Arial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7397884" y="2997944"/>
            <a:ext cx="381004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True Positive Rate and False Positive Rate analysis.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839" y="1552575"/>
            <a:ext cx="58388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054992-6E41-42BF-A70C-991E04BF51B4}"/>
              </a:ext>
            </a:extLst>
          </p:cNvPr>
          <p:cNvSpPr txBox="1"/>
          <p:nvPr/>
        </p:nvSpPr>
        <p:spPr>
          <a:xfrm>
            <a:off x="4092981" y="2893440"/>
            <a:ext cx="3810048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/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4ECA11-3956-4F84-BFF1-3464538625A5}"/>
              </a:ext>
            </a:extLst>
          </p:cNvPr>
          <p:cNvSpPr txBox="1"/>
          <p:nvPr/>
        </p:nvSpPr>
        <p:spPr>
          <a:xfrm>
            <a:off x="200347" y="159894"/>
            <a:ext cx="522074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Thank</a:t>
            </a:r>
            <a:r>
              <a:rPr lang="fr-FR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fr-FR" altLang="ko-KR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you</a:t>
            </a:r>
            <a:r>
              <a:rPr lang="fr-FR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xmlns="" id="{61B6CD7B-16A3-4475-BDEB-A1EFA55CF1E2}"/>
              </a:ext>
            </a:extLst>
          </p:cNvPr>
          <p:cNvGrpSpPr/>
          <p:nvPr/>
        </p:nvGrpSpPr>
        <p:grpSpPr>
          <a:xfrm>
            <a:off x="7345283" y="5089812"/>
            <a:ext cx="3819106" cy="1082571"/>
            <a:chOff x="4822352" y="1840632"/>
            <a:chExt cx="3422056" cy="1082571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xmlns="" id="{3B63315E-33AE-4169-B479-52CF800D470B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8406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800" b="1" dirty="0" smtClean="0">
                  <a:solidFill>
                    <a:schemeClr val="accent3"/>
                  </a:solidFill>
                  <a:cs typeface="Arial" pitchFamily="34" charset="0"/>
                </a:rPr>
                <a:t>Sentiment Analysis</a:t>
              </a:r>
              <a:endParaRPr lang="en-US" altLang="ko-KR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1962B44-F8A4-486C-83B2-8432DAE2C9BF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Names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 XXXXXXXX and XXXXXXXXX</a:t>
              </a:r>
            </a:p>
            <a:p>
              <a:endParaRPr lang="fr-F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fr-F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Supervisor</a:t>
              </a:r>
              <a:r>
                <a:rPr lang="fr-F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XXXXXXXX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8336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Timeline Adopted</a:t>
            </a:r>
            <a:endParaRPr lang="en-US" dirty="0"/>
          </a:p>
        </p:txBody>
      </p:sp>
      <p:cxnSp>
        <p:nvCxnSpPr>
          <p:cNvPr id="3" name="Straight Connector 23">
            <a:extLst>
              <a:ext uri="{FF2B5EF4-FFF2-40B4-BE49-F238E27FC236}">
                <a16:creationId xmlns:a16="http://schemas.microsoft.com/office/drawing/2014/main" xmlns="" id="{7BD118AA-7FEB-4175-8FDC-54090F3A45AE}"/>
              </a:ext>
            </a:extLst>
          </p:cNvPr>
          <p:cNvCxnSpPr>
            <a:cxnSpLocks/>
          </p:cNvCxnSpPr>
          <p:nvPr/>
        </p:nvCxnSpPr>
        <p:spPr>
          <a:xfrm>
            <a:off x="685581" y="3920354"/>
            <a:ext cx="1037313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24">
            <a:extLst>
              <a:ext uri="{FF2B5EF4-FFF2-40B4-BE49-F238E27FC236}">
                <a16:creationId xmlns:a16="http://schemas.microsoft.com/office/drawing/2014/main" xmlns="" id="{01A2C966-5B99-416C-B212-166CAD2E5FB6}"/>
              </a:ext>
            </a:extLst>
          </p:cNvPr>
          <p:cNvSpPr>
            <a:spLocks noChangeAspect="1"/>
          </p:cNvSpPr>
          <p:nvPr/>
        </p:nvSpPr>
        <p:spPr>
          <a:xfrm>
            <a:off x="8175393" y="377820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25">
            <a:extLst>
              <a:ext uri="{FF2B5EF4-FFF2-40B4-BE49-F238E27FC236}">
                <a16:creationId xmlns:a16="http://schemas.microsoft.com/office/drawing/2014/main" xmlns="" id="{A5267138-1A48-4DAB-989B-B130B20CE021}"/>
              </a:ext>
            </a:extLst>
          </p:cNvPr>
          <p:cNvSpPr>
            <a:spLocks noChangeAspect="1"/>
          </p:cNvSpPr>
          <p:nvPr/>
        </p:nvSpPr>
        <p:spPr>
          <a:xfrm>
            <a:off x="1298074" y="3778209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26">
            <a:extLst>
              <a:ext uri="{FF2B5EF4-FFF2-40B4-BE49-F238E27FC236}">
                <a16:creationId xmlns:a16="http://schemas.microsoft.com/office/drawing/2014/main" xmlns="" id="{DB181485-5DF7-4D6D-88BD-694E9B642D03}"/>
              </a:ext>
            </a:extLst>
          </p:cNvPr>
          <p:cNvSpPr>
            <a:spLocks noChangeAspect="1"/>
          </p:cNvSpPr>
          <p:nvPr/>
        </p:nvSpPr>
        <p:spPr>
          <a:xfrm>
            <a:off x="3017404" y="3778209"/>
            <a:ext cx="274320" cy="2743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27">
            <a:extLst>
              <a:ext uri="{FF2B5EF4-FFF2-40B4-BE49-F238E27FC236}">
                <a16:creationId xmlns:a16="http://schemas.microsoft.com/office/drawing/2014/main" xmlns="" id="{30BAEA5E-A5E0-4C19-ADBF-C8745CC6D43C}"/>
              </a:ext>
            </a:extLst>
          </p:cNvPr>
          <p:cNvSpPr>
            <a:spLocks noChangeAspect="1"/>
          </p:cNvSpPr>
          <p:nvPr/>
        </p:nvSpPr>
        <p:spPr>
          <a:xfrm>
            <a:off x="6456064" y="377820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28">
            <a:extLst>
              <a:ext uri="{FF2B5EF4-FFF2-40B4-BE49-F238E27FC236}">
                <a16:creationId xmlns:a16="http://schemas.microsoft.com/office/drawing/2014/main" xmlns="" id="{28F7E181-8D8C-4F1D-8A5A-5031237E5826}"/>
              </a:ext>
            </a:extLst>
          </p:cNvPr>
          <p:cNvSpPr>
            <a:spLocks noChangeAspect="1"/>
          </p:cNvSpPr>
          <p:nvPr/>
        </p:nvSpPr>
        <p:spPr>
          <a:xfrm>
            <a:off x="4736734" y="3778209"/>
            <a:ext cx="27432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: Rounded Corners 39">
            <a:extLst>
              <a:ext uri="{FF2B5EF4-FFF2-40B4-BE49-F238E27FC236}">
                <a16:creationId xmlns:a16="http://schemas.microsoft.com/office/drawing/2014/main" xmlns="" id="{DB9F775F-8E6E-4FBF-93DA-75269DE22540}"/>
              </a:ext>
            </a:extLst>
          </p:cNvPr>
          <p:cNvSpPr/>
          <p:nvPr/>
        </p:nvSpPr>
        <p:spPr>
          <a:xfrm rot="16200000">
            <a:off x="683147" y="4880831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직사각형 113">
            <a:extLst>
              <a:ext uri="{FF2B5EF4-FFF2-40B4-BE49-F238E27FC236}">
                <a16:creationId xmlns:a16="http://schemas.microsoft.com/office/drawing/2014/main" xmlns="" id="{5B60125D-80C1-4EC9-AE7E-0AC0A5BF74C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19708" y="4898238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XXXX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34">
            <a:extLst>
              <a:ext uri="{FF2B5EF4-FFF2-40B4-BE49-F238E27FC236}">
                <a16:creationId xmlns:a16="http://schemas.microsoft.com/office/drawing/2014/main" xmlns="" id="{83231422-295C-4A4D-8258-AC07E4A30127}"/>
              </a:ext>
            </a:extLst>
          </p:cNvPr>
          <p:cNvGrpSpPr/>
          <p:nvPr/>
        </p:nvGrpSpPr>
        <p:grpSpPr>
          <a:xfrm>
            <a:off x="1829656" y="4528906"/>
            <a:ext cx="2846847" cy="954108"/>
            <a:chOff x="2725124" y="4449090"/>
            <a:chExt cx="1366815" cy="9541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D3B80ED-E6C4-407C-8E7A-CC25692E8162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Searching for data to </a:t>
              </a:r>
              <a:r>
                <a:rPr lang="en-US" altLang="ko-KR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practiace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Sentiment  Analysis techniques and create project proposal.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3C978F3-9A03-49CF-9A12-B5EDEDE23366}"/>
                </a:ext>
              </a:extLst>
            </p:cNvPr>
            <p:cNvSpPr txBox="1"/>
            <p:nvPr/>
          </p:nvSpPr>
          <p:spPr>
            <a:xfrm>
              <a:off x="2725124" y="4449090"/>
              <a:ext cx="136681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Data gathering &amp; Proposal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: Rounded Corners 42">
            <a:extLst>
              <a:ext uri="{FF2B5EF4-FFF2-40B4-BE49-F238E27FC236}">
                <a16:creationId xmlns:a16="http://schemas.microsoft.com/office/drawing/2014/main" xmlns="" id="{6D1DF9A4-7686-4A36-AA17-CCAFE56F9EE8}"/>
              </a:ext>
            </a:extLst>
          </p:cNvPr>
          <p:cNvSpPr/>
          <p:nvPr/>
        </p:nvSpPr>
        <p:spPr>
          <a:xfrm rot="16200000">
            <a:off x="2405822" y="2546284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xmlns="" id="{2B59DC62-35A2-4A84-B5F4-7A46996ACA5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42383" y="2563691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XXXX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44">
            <a:extLst>
              <a:ext uri="{FF2B5EF4-FFF2-40B4-BE49-F238E27FC236}">
                <a16:creationId xmlns:a16="http://schemas.microsoft.com/office/drawing/2014/main" xmlns="" id="{FAA0882F-1E0C-45EC-AE83-7AD9D94952BB}"/>
              </a:ext>
            </a:extLst>
          </p:cNvPr>
          <p:cNvGrpSpPr/>
          <p:nvPr/>
        </p:nvGrpSpPr>
        <p:grpSpPr>
          <a:xfrm>
            <a:off x="3552331" y="2194359"/>
            <a:ext cx="2691170" cy="954108"/>
            <a:chOff x="2725124" y="4449090"/>
            <a:chExt cx="1292072" cy="95410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1000D4D-3182-4BB8-8C41-FF0A9411F761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Creating </a:t>
              </a:r>
              <a:r>
                <a:rPr lang="en-US" altLang="ko-KR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conda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environement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with the appropriate python version , libraries and t their dependencies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FE2911D-1B2B-43D7-A305-6F5FE2AA9E7E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Environment Initiation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: Rounded Corners 48">
            <a:extLst>
              <a:ext uri="{FF2B5EF4-FFF2-40B4-BE49-F238E27FC236}">
                <a16:creationId xmlns:a16="http://schemas.microsoft.com/office/drawing/2014/main" xmlns="" id="{AA68805D-E19E-4F18-B53D-756BE654E9C5}"/>
              </a:ext>
            </a:extLst>
          </p:cNvPr>
          <p:cNvSpPr/>
          <p:nvPr/>
        </p:nvSpPr>
        <p:spPr>
          <a:xfrm rot="16200000">
            <a:off x="4128497" y="4880831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직사각형 113">
            <a:extLst>
              <a:ext uri="{FF2B5EF4-FFF2-40B4-BE49-F238E27FC236}">
                <a16:creationId xmlns:a16="http://schemas.microsoft.com/office/drawing/2014/main" xmlns="" id="{DCE2CF2A-DC7F-4243-B12A-D59DD2AD880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058" y="4898238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XXXX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50">
            <a:extLst>
              <a:ext uri="{FF2B5EF4-FFF2-40B4-BE49-F238E27FC236}">
                <a16:creationId xmlns:a16="http://schemas.microsoft.com/office/drawing/2014/main" xmlns="" id="{B39F9CDE-D46B-417E-8683-82D8C3B9C8D0}"/>
              </a:ext>
            </a:extLst>
          </p:cNvPr>
          <p:cNvGrpSpPr/>
          <p:nvPr/>
        </p:nvGrpSpPr>
        <p:grpSpPr>
          <a:xfrm>
            <a:off x="5275006" y="4528906"/>
            <a:ext cx="2691170" cy="1138774"/>
            <a:chOff x="2725124" y="4449090"/>
            <a:chExt cx="1292072" cy="11387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5768A46-14B3-4755-91AF-A48DCA0E63A2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Starts Data Analysis, Topic Modeling with LDA, NLP unsupervised model, Supervised ML model and finally supervised  hybrid model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9212AFA-9EA6-48B8-8C12-E9D90751FB55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Development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: Rounded Corners 54">
            <a:extLst>
              <a:ext uri="{FF2B5EF4-FFF2-40B4-BE49-F238E27FC236}">
                <a16:creationId xmlns:a16="http://schemas.microsoft.com/office/drawing/2014/main" xmlns="" id="{1CE9A96F-10BC-4D7B-8B99-81B7B3C957F0}"/>
              </a:ext>
            </a:extLst>
          </p:cNvPr>
          <p:cNvSpPr/>
          <p:nvPr/>
        </p:nvSpPr>
        <p:spPr>
          <a:xfrm rot="16200000">
            <a:off x="5851172" y="2546284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xmlns="" id="{4BF9A47E-982E-49E6-AC54-DC5D93CEB6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87733" y="2563691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XXXX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56">
            <a:extLst>
              <a:ext uri="{FF2B5EF4-FFF2-40B4-BE49-F238E27FC236}">
                <a16:creationId xmlns:a16="http://schemas.microsoft.com/office/drawing/2014/main" xmlns="" id="{72EE2AB1-53AA-4622-9C55-EADAA4C84A8B}"/>
              </a:ext>
            </a:extLst>
          </p:cNvPr>
          <p:cNvGrpSpPr/>
          <p:nvPr/>
        </p:nvGrpSpPr>
        <p:grpSpPr>
          <a:xfrm>
            <a:off x="6997681" y="2194359"/>
            <a:ext cx="2691170" cy="769442"/>
            <a:chOff x="2725124" y="4449090"/>
            <a:chExt cx="1292072" cy="7694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21497F5-D360-4CB5-AC3F-5421DAE88F64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Testing model evaluation in order to confirm models efficiency.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68E67C9-6E97-4E95-A2BE-08E840F6860E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Testing &amp; Validation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: Rounded Corners 60">
            <a:extLst>
              <a:ext uri="{FF2B5EF4-FFF2-40B4-BE49-F238E27FC236}">
                <a16:creationId xmlns:a16="http://schemas.microsoft.com/office/drawing/2014/main" xmlns="" id="{739A9612-6000-4A1E-B9C1-78496DC5DA6B}"/>
              </a:ext>
            </a:extLst>
          </p:cNvPr>
          <p:cNvSpPr/>
          <p:nvPr/>
        </p:nvSpPr>
        <p:spPr>
          <a:xfrm rot="16200000">
            <a:off x="7573847" y="4880831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직사각형 113">
            <a:extLst>
              <a:ext uri="{FF2B5EF4-FFF2-40B4-BE49-F238E27FC236}">
                <a16:creationId xmlns:a16="http://schemas.microsoft.com/office/drawing/2014/main" xmlns="" id="{11CE1631-1363-4295-88CD-7BBB81048AF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10408" y="4898238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XXXX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62">
            <a:extLst>
              <a:ext uri="{FF2B5EF4-FFF2-40B4-BE49-F238E27FC236}">
                <a16:creationId xmlns:a16="http://schemas.microsoft.com/office/drawing/2014/main" xmlns="" id="{2FA5E65D-0340-4DD6-8B4F-3EAF9757BCEC}"/>
              </a:ext>
            </a:extLst>
          </p:cNvPr>
          <p:cNvGrpSpPr/>
          <p:nvPr/>
        </p:nvGrpSpPr>
        <p:grpSpPr>
          <a:xfrm>
            <a:off x="8720356" y="4528906"/>
            <a:ext cx="2691170" cy="769442"/>
            <a:chOff x="2725124" y="4449090"/>
            <a:chExt cx="1292072" cy="76944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6A43342-51F8-4A92-A262-AEAA86B38867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Create a scientific report or research paper, as well as a </a:t>
              </a:r>
              <a:r>
                <a:rPr lang="en-US" altLang="ko-KR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pptx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28DB612-CA96-4204-8CC0-8B6457F98274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Reporting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BF890B-C14E-4323-85B1-6B04B2599848}"/>
              </a:ext>
            </a:extLst>
          </p:cNvPr>
          <p:cNvSpPr txBox="1"/>
          <p:nvPr/>
        </p:nvSpPr>
        <p:spPr>
          <a:xfrm>
            <a:off x="3091995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PAVAN ^^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929D9B-DE53-430F-81B0-93F213F913CC}"/>
              </a:ext>
            </a:extLst>
          </p:cNvPr>
          <p:cNvSpPr txBox="1"/>
          <p:nvPr/>
        </p:nvSpPr>
        <p:spPr>
          <a:xfrm>
            <a:off x="7341679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Kishore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^^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3661FB8-E3FE-4AFB-90A7-929CA646E8F0}"/>
              </a:ext>
            </a:extLst>
          </p:cNvPr>
          <p:cNvSpPr txBox="1"/>
          <p:nvPr/>
        </p:nvSpPr>
        <p:spPr>
          <a:xfrm>
            <a:off x="1643447" y="5657463"/>
            <a:ext cx="89007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Special credits and thanks to our supervisor XXXXX for being here for us, teaching us the best IT technologies treating real world issues, this project was based on the work &amp; labs we’ve gone trough in the course.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8BC1B776-121D-4E9B-B221-4F921209E8B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xmlns="" id="{B180813A-6F4B-4539-A4C6-7239EE311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xmlns="" val="1410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grpSp>
        <p:nvGrpSpPr>
          <p:cNvPr id="3" name="Group 41">
            <a:extLst>
              <a:ext uri="{FF2B5EF4-FFF2-40B4-BE49-F238E27FC236}">
                <a16:creationId xmlns:a16="http://schemas.microsoft.com/office/drawing/2014/main" xmlns="" id="{7D8C8EF7-C7FB-4DA7-965F-568F0857F81E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42">
              <a:extLst>
                <a:ext uri="{FF2B5EF4-FFF2-40B4-BE49-F238E27FC236}">
                  <a16:creationId xmlns:a16="http://schemas.microsoft.com/office/drawing/2014/main" xmlns="" id="{D0BC1FE5-86D0-4EB0-89C1-AE8F52E98318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6">
              <a:extLst>
                <a:ext uri="{FF2B5EF4-FFF2-40B4-BE49-F238E27FC236}">
                  <a16:creationId xmlns:a16="http://schemas.microsoft.com/office/drawing/2014/main" xmlns="" id="{9C37CDC7-C0A2-4E78-A2C1-F6741FA75BEF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47">
              <a:extLst>
                <a:ext uri="{FF2B5EF4-FFF2-40B4-BE49-F238E27FC236}">
                  <a16:creationId xmlns:a16="http://schemas.microsoft.com/office/drawing/2014/main" xmlns="" id="{0771A8B5-F67B-4E73-81DB-D81B17D26036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50">
                <a:extLst>
                  <a:ext uri="{FF2B5EF4-FFF2-40B4-BE49-F238E27FC236}">
                    <a16:creationId xmlns:a16="http://schemas.microsoft.com/office/drawing/2014/main" xmlns="" id="{6A98349F-8B32-40AA-A56C-6BA40AD4DA85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51">
                <a:extLst>
                  <a:ext uri="{FF2B5EF4-FFF2-40B4-BE49-F238E27FC236}">
                    <a16:creationId xmlns:a16="http://schemas.microsoft.com/office/drawing/2014/main" xmlns="" id="{C41917A2-9115-4045-83EA-1AE3BB81B247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48">
              <a:extLst>
                <a:ext uri="{FF2B5EF4-FFF2-40B4-BE49-F238E27FC236}">
                  <a16:creationId xmlns:a16="http://schemas.microsoft.com/office/drawing/2014/main" xmlns="" id="{CCABC0CA-09C5-4852-AE03-4060BD13BF6C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49">
              <a:extLst>
                <a:ext uri="{FF2B5EF4-FFF2-40B4-BE49-F238E27FC236}">
                  <a16:creationId xmlns:a16="http://schemas.microsoft.com/office/drawing/2014/main" xmlns="" id="{D92BD616-BE18-4303-BF0E-761795299F29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xmlns="" id="{A6234F14-1909-47D2-97B2-3B2D6E4F9603}"/>
              </a:ext>
            </a:extLst>
          </p:cNvPr>
          <p:cNvGrpSpPr/>
          <p:nvPr/>
        </p:nvGrpSpPr>
        <p:grpSpPr>
          <a:xfrm>
            <a:off x="7981218" y="1772819"/>
            <a:ext cx="2827389" cy="1102995"/>
            <a:chOff x="6457218" y="1772816"/>
            <a:chExt cx="2291246" cy="11029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F49190E-DE13-43E6-A35F-793C7C67D41F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Spam Classification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BC5CCF3-EA42-46C6-89E8-CC8EEEC58D29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Classify spam messages from good ones based on historical data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ML, or on the message content using NLP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xmlns="" id="{14DE5370-A539-43C7-A49B-998070C3BFDD}"/>
              </a:ext>
            </a:extLst>
          </p:cNvPr>
          <p:cNvGrpSpPr/>
          <p:nvPr/>
        </p:nvGrpSpPr>
        <p:grpSpPr>
          <a:xfrm>
            <a:off x="8578643" y="3284987"/>
            <a:ext cx="2827389" cy="1102995"/>
            <a:chOff x="6889266" y="3284984"/>
            <a:chExt cx="1998238" cy="11029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2E84C0D-6FD5-4DA6-87EA-332BCE60EE73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Grammar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Autocorrector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8ECC3FC-2B28-48F4-B429-9697D28138CC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Directly use words and phrases as input,, so making a successful grammar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autocorrector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depends highly on all NLP techniques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xmlns="" id="{62694B88-68D5-463F-AC6A-D16C7597368F}"/>
              </a:ext>
            </a:extLst>
          </p:cNvPr>
          <p:cNvGrpSpPr/>
          <p:nvPr/>
        </p:nvGrpSpPr>
        <p:grpSpPr>
          <a:xfrm>
            <a:off x="8197242" y="5127031"/>
            <a:ext cx="2827389" cy="918329"/>
            <a:chOff x="6673242" y="5020022"/>
            <a:chExt cx="2291246" cy="918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536B431-0DEE-4907-8118-00B91DD2EA73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Resume</a:t>
              </a:r>
              <a:r>
                <a:rPr lang="fr-FR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Parsing</a:t>
              </a:r>
              <a:r>
                <a:rPr lang="fr-FR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System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41966DB-123E-4E26-A5B4-034B932E6B21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Parsing Resume requires Data mining as well as text mining techniques, duce NLP is required too.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xmlns="" id="{49CEED66-0AAF-4137-B027-4078B004A0F7}"/>
              </a:ext>
            </a:extLst>
          </p:cNvPr>
          <p:cNvGrpSpPr/>
          <p:nvPr/>
        </p:nvGrpSpPr>
        <p:grpSpPr>
          <a:xfrm>
            <a:off x="1492844" y="1749944"/>
            <a:ext cx="2789947" cy="918329"/>
            <a:chOff x="467544" y="1749941"/>
            <a:chExt cx="2291246" cy="918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9A618BF-6F7C-4B02-8D0C-1A3B00A10E79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Topics Identification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F312CB7-53A2-4D26-B1F7-B619162E747C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Identify relevant topic or topics requires the usag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 of NLP techniques as well.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4">
            <a:extLst>
              <a:ext uri="{FF2B5EF4-FFF2-40B4-BE49-F238E27FC236}">
                <a16:creationId xmlns:a16="http://schemas.microsoft.com/office/drawing/2014/main" xmlns="" id="{44DA2B88-7069-4D5D-A735-6EB7C2A23336}"/>
              </a:ext>
            </a:extLst>
          </p:cNvPr>
          <p:cNvGrpSpPr/>
          <p:nvPr/>
        </p:nvGrpSpPr>
        <p:grpSpPr>
          <a:xfrm>
            <a:off x="820916" y="3284987"/>
            <a:ext cx="2802170" cy="918329"/>
            <a:chOff x="242744" y="3314387"/>
            <a:chExt cx="2011990" cy="918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B21E910-8952-4D9F-AC4C-3251A7351EF4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Chatbots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3F64679-F3B3-4E90-8309-B2DCCF661545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chatbots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requires text mining and processing which needs NLP techniques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xmlns="" id="{6BFA6243-35D7-4BDF-8767-D4C3389DCFFD}"/>
              </a:ext>
            </a:extLst>
          </p:cNvPr>
          <p:cNvGrpSpPr/>
          <p:nvPr/>
        </p:nvGrpSpPr>
        <p:grpSpPr>
          <a:xfrm>
            <a:off x="1264596" y="5127031"/>
            <a:ext cx="2802170" cy="1102995"/>
            <a:chOff x="251520" y="4998238"/>
            <a:chExt cx="2291246" cy="110299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4A7B14-2A57-4AD0-BFE1-5A97EE1C91B9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Sentiment Analysis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19E2C7A-4D4F-4907-90CB-87AA7235876F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Identifying the emotions behind the words or based on a data suitable for sentiment analysis, can be done using ML and DL etc …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10">
            <a:extLst>
              <a:ext uri="{FF2B5EF4-FFF2-40B4-BE49-F238E27FC236}">
                <a16:creationId xmlns:a16="http://schemas.microsoft.com/office/drawing/2014/main" xmlns="" id="{9AF8647A-B5DE-4A90-823F-11CC1DD36355}"/>
              </a:ext>
            </a:extLst>
          </p:cNvPr>
          <p:cNvGrpSpPr/>
          <p:nvPr/>
        </p:nvGrpSpPr>
        <p:grpSpPr>
          <a:xfrm>
            <a:off x="4558937" y="4296037"/>
            <a:ext cx="3161211" cy="1509227"/>
            <a:chOff x="3034936" y="4296037"/>
            <a:chExt cx="3161211" cy="150922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B7278F2-733A-479E-82AD-B1AF7036756E}"/>
                </a:ext>
              </a:extLst>
            </p:cNvPr>
            <p:cNvSpPr txBox="1"/>
            <p:nvPr/>
          </p:nvSpPr>
          <p:spPr>
            <a:xfrm>
              <a:off x="3034936" y="4296037"/>
              <a:ext cx="3161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NLP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B8399DD-0786-45C2-9FE4-C66ADD950C5E}"/>
                </a:ext>
              </a:extLst>
            </p:cNvPr>
            <p:cNvSpPr txBox="1"/>
            <p:nvPr/>
          </p:nvSpPr>
          <p:spPr>
            <a:xfrm>
              <a:off x="3520455" y="4604935"/>
              <a:ext cx="20821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sp>
        <p:nvSpPr>
          <p:cNvPr id="33" name="Freeform 98">
            <a:extLst>
              <a:ext uri="{FF2B5EF4-FFF2-40B4-BE49-F238E27FC236}">
                <a16:creationId xmlns:a16="http://schemas.microsoft.com/office/drawing/2014/main" xmlns="" id="{27AD12E0-374C-45A4-9231-C2ECF7DCF1D0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xmlns="" id="{9EF19E49-DF9F-4137-A24C-D08FEC3D672A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100">
            <a:extLst>
              <a:ext uri="{FF2B5EF4-FFF2-40B4-BE49-F238E27FC236}">
                <a16:creationId xmlns:a16="http://schemas.microsoft.com/office/drawing/2014/main" xmlns="" id="{CA0FCBB2-940E-4DEB-8569-2EE3719FB0E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96726" y="3433015"/>
            <a:ext cx="581917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xmlns="" id="{FC2202E7-2527-4021-AF3D-D8273B690FA2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40">
            <a:extLst>
              <a:ext uri="{FF2B5EF4-FFF2-40B4-BE49-F238E27FC236}">
                <a16:creationId xmlns:a16="http://schemas.microsoft.com/office/drawing/2014/main" xmlns="" id="{0C9FB8A4-FAA7-4AA0-835D-7E8C01442B15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525854" y="3433015"/>
            <a:ext cx="593190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xmlns="" id="{AE2D3AD5-687D-4017-9D8B-76FA304A50B5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4">
            <a:extLst>
              <a:ext uri="{FF2B5EF4-FFF2-40B4-BE49-F238E27FC236}">
                <a16:creationId xmlns:a16="http://schemas.microsoft.com/office/drawing/2014/main" xmlns="" id="{98121FB6-FF74-404B-8D83-5BADD935C02C}"/>
              </a:ext>
            </a:extLst>
          </p:cNvPr>
          <p:cNvGrpSpPr/>
          <p:nvPr/>
        </p:nvGrpSpPr>
        <p:grpSpPr>
          <a:xfrm>
            <a:off x="5187124" y="2895242"/>
            <a:ext cx="1817752" cy="1297830"/>
            <a:chOff x="4477067" y="3209349"/>
            <a:chExt cx="1130986" cy="807495"/>
          </a:xfrm>
        </p:grpSpPr>
        <p:grpSp>
          <p:nvGrpSpPr>
            <p:cNvPr id="50" name="Group 40">
              <a:extLst>
                <a:ext uri="{FF2B5EF4-FFF2-40B4-BE49-F238E27FC236}">
                  <a16:creationId xmlns:a16="http://schemas.microsoft.com/office/drawing/2014/main" xmlns="" id="{43C9224F-909B-412F-B23D-F25EC81CD6D3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6" name="Connector: Elbow 24">
                <a:extLst>
                  <a:ext uri="{FF2B5EF4-FFF2-40B4-BE49-F238E27FC236}">
                    <a16:creationId xmlns:a16="http://schemas.microsoft.com/office/drawing/2014/main" xmlns="" id="{CA9F2D29-9A57-4FAA-8349-201524537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31">
                <a:extLst>
                  <a:ext uri="{FF2B5EF4-FFF2-40B4-BE49-F238E27FC236}">
                    <a16:creationId xmlns:a16="http://schemas.microsoft.com/office/drawing/2014/main" xmlns="" id="{06858468-F758-420B-AFCB-57F821D0E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38">
              <a:extLst>
                <a:ext uri="{FF2B5EF4-FFF2-40B4-BE49-F238E27FC236}">
                  <a16:creationId xmlns:a16="http://schemas.microsoft.com/office/drawing/2014/main" xmlns="" id="{CF89130A-6ADF-4A81-9688-F9F21581D3FE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41">
              <a:extLst>
                <a:ext uri="{FF2B5EF4-FFF2-40B4-BE49-F238E27FC236}">
                  <a16:creationId xmlns:a16="http://schemas.microsoft.com/office/drawing/2014/main" xmlns="" id="{2FDA4A72-2F0D-4633-B1EA-C3FEDC507D79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4" name="Connector: Elbow 42">
                <a:extLst>
                  <a:ext uri="{FF2B5EF4-FFF2-40B4-BE49-F238E27FC236}">
                    <a16:creationId xmlns:a16="http://schemas.microsoft.com/office/drawing/2014/main" xmlns="" id="{6DF5D3BF-07BB-4576-BBE0-D9E4F8A0E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43">
                <a:extLst>
                  <a:ext uri="{FF2B5EF4-FFF2-40B4-BE49-F238E27FC236}">
                    <a16:creationId xmlns:a16="http://schemas.microsoft.com/office/drawing/2014/main" xmlns="" id="{D89C6436-2B9D-43B9-9175-CF620E68B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xmlns="" id="{62A0BFA2-6B4C-4B5F-9D54-C0CE24B9F5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209349"/>
              <a:ext cx="913718" cy="492296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012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6FEAAD-6E9F-40BA-A59C-0765A487DBF7}"/>
              </a:ext>
            </a:extLst>
          </p:cNvPr>
          <p:cNvSpPr txBox="1"/>
          <p:nvPr/>
        </p:nvSpPr>
        <p:spPr>
          <a:xfrm>
            <a:off x="614580" y="2646849"/>
            <a:ext cx="539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Sentiment Analysis or Opinion Mining is the interpretation and classification of emotions (positive, negative and neutral) in text data using text analysis </a:t>
            </a:r>
            <a:r>
              <a:rPr lang="en-US" altLang="ko-KR" sz="1200" dirty="0" smtClean="0">
                <a:solidFill>
                  <a:schemeClr val="bg1"/>
                </a:solidFill>
              </a:rPr>
              <a:t>techniques.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171459" indent="-171459"/>
            <a:endParaRPr lang="en-US" altLang="ko-KR" sz="1200" dirty="0">
              <a:solidFill>
                <a:schemeClr val="bg1"/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Sentiment Analysis allows companies to identify customer’s opinions about products, brands or services in online conversations and comments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xmlns="" id="{87F01D8E-8A97-4C3E-BA32-AFE8873C7EFF}"/>
              </a:ext>
            </a:extLst>
          </p:cNvPr>
          <p:cNvSpPr/>
          <p:nvPr/>
        </p:nvSpPr>
        <p:spPr>
          <a:xfrm>
            <a:off x="783874" y="537877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smtClean="0">
                <a:solidFill>
                  <a:schemeClr val="accent2"/>
                </a:solidFill>
                <a:latin typeface="+mj-lt"/>
              </a:rPr>
              <a:t>SENTIMENT</a:t>
            </a:r>
            <a:endParaRPr lang="en-US" altLang="ko-KR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xmlns="" id="{41D206BB-3FB1-4556-B8CE-46B5F30382DE}"/>
              </a:ext>
            </a:extLst>
          </p:cNvPr>
          <p:cNvSpPr/>
          <p:nvPr/>
        </p:nvSpPr>
        <p:spPr>
          <a:xfrm>
            <a:off x="2297428" y="1192192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smtClean="0">
                <a:solidFill>
                  <a:schemeClr val="accent3"/>
                </a:solidFill>
                <a:latin typeface="+mj-lt"/>
              </a:rPr>
              <a:t>ANALYSIS</a:t>
            </a:r>
            <a:endParaRPr lang="en-US" altLang="ko-KR" sz="40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A3C18AC-9F1A-40C4-93F2-374D45CA7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234562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Sentiment Analysis types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A001287E-8148-4CCF-A03A-EA0ADC7A925A}"/>
              </a:ext>
            </a:extLst>
          </p:cNvPr>
          <p:cNvSpPr/>
          <p:nvPr/>
        </p:nvSpPr>
        <p:spPr>
          <a:xfrm>
            <a:off x="3785201" y="1826614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xmlns="" id="{3EEFE877-3CDA-4479-8AB0-33484C3DFBD8}"/>
              </a:ext>
            </a:extLst>
          </p:cNvPr>
          <p:cNvGrpSpPr/>
          <p:nvPr/>
        </p:nvGrpSpPr>
        <p:grpSpPr>
          <a:xfrm>
            <a:off x="8914355" y="1774999"/>
            <a:ext cx="2544833" cy="671268"/>
            <a:chOff x="575693" y="4105536"/>
            <a:chExt cx="2919670" cy="6712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6729AEE-0909-48AD-8ACA-F56551798F76}"/>
                </a:ext>
              </a:extLst>
            </p:cNvPr>
            <p:cNvSpPr txBox="1"/>
            <p:nvPr/>
          </p:nvSpPr>
          <p:spPr>
            <a:xfrm>
              <a:off x="578399" y="4499805"/>
              <a:ext cx="290423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Supervised : RF, LR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3699400-5B1B-4C4E-87F0-C9C7FFC31BBF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based on machine learning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techniques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xmlns="" id="{B2C70B79-889D-4E3C-B27E-EE73835CDAF2}"/>
              </a:ext>
            </a:extLst>
          </p:cNvPr>
          <p:cNvGrpSpPr/>
          <p:nvPr/>
        </p:nvGrpSpPr>
        <p:grpSpPr>
          <a:xfrm>
            <a:off x="652435" y="3250257"/>
            <a:ext cx="2624868" cy="751430"/>
            <a:chOff x="313627" y="4105536"/>
            <a:chExt cx="2830084" cy="7514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903751F-C8FD-46F6-967C-A31D4236E9F3}"/>
                </a:ext>
              </a:extLst>
            </p:cNvPr>
            <p:cNvSpPr txBox="1"/>
            <p:nvPr/>
          </p:nvSpPr>
          <p:spPr>
            <a:xfrm>
              <a:off x="317720" y="4395301"/>
              <a:ext cx="2815118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Unsupervised  Learning using polarity concept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199F2C2-4987-4BDA-854D-E0988B3BFA2C}"/>
                </a:ext>
              </a:extLst>
            </p:cNvPr>
            <p:cNvSpPr txBox="1"/>
            <p:nvPr/>
          </p:nvSpPr>
          <p:spPr>
            <a:xfrm>
              <a:off x="313627" y="4105536"/>
              <a:ext cx="283008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Rule-based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79">
            <a:extLst>
              <a:ext uri="{FF2B5EF4-FFF2-40B4-BE49-F238E27FC236}">
                <a16:creationId xmlns:a16="http://schemas.microsoft.com/office/drawing/2014/main" xmlns="" id="{43C46D97-EF4A-4785-8A57-66A36D033023}"/>
              </a:ext>
            </a:extLst>
          </p:cNvPr>
          <p:cNvGrpSpPr/>
          <p:nvPr/>
        </p:nvGrpSpPr>
        <p:grpSpPr>
          <a:xfrm>
            <a:off x="7715866" y="5010662"/>
            <a:ext cx="3072113" cy="566764"/>
            <a:chOff x="575693" y="4105536"/>
            <a:chExt cx="2777142" cy="5667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0F8EC8B-B154-4C8B-843A-45300B769FE8}"/>
                </a:ext>
              </a:extLst>
            </p:cNvPr>
            <p:cNvSpPr txBox="1"/>
            <p:nvPr/>
          </p:nvSpPr>
          <p:spPr>
            <a:xfrm>
              <a:off x="578399" y="4395301"/>
              <a:ext cx="276245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Supervised : Based on both NLP + ML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F82F8AE-95EC-4FBE-A5B5-370F1A3284DC}"/>
                </a:ext>
              </a:extLst>
            </p:cNvPr>
            <p:cNvSpPr txBox="1"/>
            <p:nvPr/>
          </p:nvSpPr>
          <p:spPr>
            <a:xfrm>
              <a:off x="575693" y="4105536"/>
              <a:ext cx="27771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Hybrid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Arc 140">
            <a:extLst>
              <a:ext uri="{FF2B5EF4-FFF2-40B4-BE49-F238E27FC236}">
                <a16:creationId xmlns:a16="http://schemas.microsoft.com/office/drawing/2014/main" xmlns="" id="{D6AB4CA5-B79C-4811-98F2-36B37D96EDB0}"/>
              </a:ext>
            </a:extLst>
          </p:cNvPr>
          <p:cNvSpPr/>
          <p:nvPr/>
        </p:nvSpPr>
        <p:spPr>
          <a:xfrm rot="18000000">
            <a:off x="5544380" y="2963398"/>
            <a:ext cx="1458703" cy="1458703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Arc 142">
            <a:extLst>
              <a:ext uri="{FF2B5EF4-FFF2-40B4-BE49-F238E27FC236}">
                <a16:creationId xmlns:a16="http://schemas.microsoft.com/office/drawing/2014/main" xmlns="" id="{CAC3D58E-7C90-4DF3-9C67-730B5FEAA51A}"/>
              </a:ext>
            </a:extLst>
          </p:cNvPr>
          <p:cNvSpPr/>
          <p:nvPr/>
        </p:nvSpPr>
        <p:spPr>
          <a:xfrm rot="8100000" flipH="1">
            <a:off x="7475633" y="1791482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Arc 143">
            <a:extLst>
              <a:ext uri="{FF2B5EF4-FFF2-40B4-BE49-F238E27FC236}">
                <a16:creationId xmlns:a16="http://schemas.microsoft.com/office/drawing/2014/main" xmlns="" id="{0C113B9E-210B-49C5-8EDF-A33CDF246354}"/>
              </a:ext>
            </a:extLst>
          </p:cNvPr>
          <p:cNvSpPr/>
          <p:nvPr/>
        </p:nvSpPr>
        <p:spPr>
          <a:xfrm rot="18900000" flipH="1">
            <a:off x="3456838" y="3257066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6437708" y="5317569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4063945" y="3593273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7528469" y="2146365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6126262" y="362680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119838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6FEAAD-6E9F-40BA-A59C-0765A487DBF7}"/>
              </a:ext>
            </a:extLst>
          </p:cNvPr>
          <p:cNvSpPr txBox="1"/>
          <p:nvPr/>
        </p:nvSpPr>
        <p:spPr>
          <a:xfrm>
            <a:off x="3553723" y="2581534"/>
            <a:ext cx="5399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Extracting insight from data by conducting descriptive and prescriptive </a:t>
            </a:r>
            <a:r>
              <a:rPr lang="en-US" altLang="ko-KR" sz="1400" dirty="0" smtClean="0">
                <a:solidFill>
                  <a:schemeClr val="bg1"/>
                </a:solidFill>
              </a:rPr>
              <a:t>analysis</a:t>
            </a:r>
          </a:p>
          <a:p>
            <a:pPr marL="171459" indent="-171459"/>
            <a:endParaRPr lang="en-US" altLang="ko-KR" sz="1400" dirty="0">
              <a:solidFill>
                <a:schemeClr val="bg1"/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Conducting Predictive Analysis by applying Sentiment Analysis and Machine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Learning.</a:t>
            </a:r>
          </a:p>
          <a:p>
            <a:pPr marL="171459" indent="-171459"/>
            <a:endParaRPr lang="en-US" altLang="ko-KR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Conclude on the best model based on metrics results and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provide Interpretation.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xmlns="" id="{87F01D8E-8A97-4C3E-BA32-AFE8873C7EFF}"/>
              </a:ext>
            </a:extLst>
          </p:cNvPr>
          <p:cNvSpPr/>
          <p:nvPr/>
        </p:nvSpPr>
        <p:spPr>
          <a:xfrm>
            <a:off x="783874" y="537877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smtClean="0">
                <a:solidFill>
                  <a:schemeClr val="accent2"/>
                </a:solidFill>
                <a:latin typeface="+mj-lt"/>
              </a:rPr>
              <a:t>AIMS</a:t>
            </a:r>
            <a:endParaRPr lang="en-US" altLang="ko-KR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xmlns="" id="{41D206BB-3FB1-4556-B8CE-46B5F30382DE}"/>
              </a:ext>
            </a:extLst>
          </p:cNvPr>
          <p:cNvSpPr/>
          <p:nvPr/>
        </p:nvSpPr>
        <p:spPr>
          <a:xfrm>
            <a:off x="1160959" y="1192192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smtClean="0">
                <a:solidFill>
                  <a:schemeClr val="accent3"/>
                </a:solidFill>
                <a:latin typeface="+mj-lt"/>
              </a:rPr>
              <a:t>OBJECTIVES</a:t>
            </a:r>
            <a:endParaRPr lang="en-US" altLang="ko-KR" sz="4000" b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C9D496-7F81-4090-8A50-F00B2B87EEBD}"/>
              </a:ext>
            </a:extLst>
          </p:cNvPr>
          <p:cNvSpPr txBox="1"/>
          <p:nvPr/>
        </p:nvSpPr>
        <p:spPr>
          <a:xfrm>
            <a:off x="7244773" y="2155373"/>
            <a:ext cx="4947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Companies nowadays are more focused on the relation with the client, recently it was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prooved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that a good relationship with the customer increase the client fidelity and create a unique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idendity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for the company, as well as for bringing new customers. To better handle this part a sentiment analysis approach is one of the most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powerfull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insights area we can access. For example creating 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questionning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formula with the right and good answer will give you a new Idea about the customer feeling and needs, this way you can improve decisions and change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startegies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based on the customer needs, even future needs or trends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comming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up and needing adaptation. For our case we have an airlines dataset containing reviews and rating columns as input and the recommended column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wich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is binary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refering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if the airline is recommended or not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09D9A7-23E1-4394-AC7A-2535828B5F72}"/>
              </a:ext>
            </a:extLst>
          </p:cNvPr>
          <p:cNvSpPr txBox="1"/>
          <p:nvPr/>
        </p:nvSpPr>
        <p:spPr>
          <a:xfrm>
            <a:off x="7244774" y="1811766"/>
            <a:ext cx="426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Context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26A47F-E043-4B0C-9964-0C859B960B32}"/>
              </a:ext>
            </a:extLst>
          </p:cNvPr>
          <p:cNvSpPr txBox="1"/>
          <p:nvPr/>
        </p:nvSpPr>
        <p:spPr>
          <a:xfrm>
            <a:off x="5434669" y="4841946"/>
            <a:ext cx="4165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We’ll try to develop different models for sentiment analysis [Unsupervised : Based on NLP – Supervised : Based on ML – Hybrid based on NLP + ML]. We must provide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alogirthms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that keeps working in real life and may bring some added value to the market.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125C43-F283-470F-BCAB-0AEB09759152}"/>
              </a:ext>
            </a:extLst>
          </p:cNvPr>
          <p:cNvSpPr txBox="1"/>
          <p:nvPr/>
        </p:nvSpPr>
        <p:spPr>
          <a:xfrm>
            <a:off x="5434669" y="4475353"/>
            <a:ext cx="416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Problematic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84F725-DEB6-4BD1-8554-E95700FD2533}"/>
              </a:ext>
            </a:extLst>
          </p:cNvPr>
          <p:cNvSpPr txBox="1"/>
          <p:nvPr/>
        </p:nvSpPr>
        <p:spPr>
          <a:xfrm>
            <a:off x="6643350" y="213518"/>
            <a:ext cx="50622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PROBLEM STATEMENT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1610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908</Words>
  <Application>Microsoft Office PowerPoint</Application>
  <PresentationFormat>Personnalisé</PresentationFormat>
  <Paragraphs>205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Cover and End Slide Master</vt:lpstr>
      <vt:lpstr>Contents Slide Master</vt:lpstr>
      <vt:lpstr>Section Break Slide Master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Lenovo Thinkpad L390</cp:lastModifiedBy>
  <cp:revision>125</cp:revision>
  <dcterms:created xsi:type="dcterms:W3CDTF">2020-01-20T05:08:25Z</dcterms:created>
  <dcterms:modified xsi:type="dcterms:W3CDTF">2022-11-20T12:07:40Z</dcterms:modified>
</cp:coreProperties>
</file>