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78" r:id="rId1"/>
  </p:sldMasterIdLst>
  <p:notesMasterIdLst>
    <p:notesMasterId r:id="rId12"/>
  </p:notesMasterIdLst>
  <p:handoutMasterIdLst>
    <p:handoutMasterId r:id="rId13"/>
  </p:handoutMasterIdLst>
  <p:sldIdLst>
    <p:sldId id="348" r:id="rId2"/>
    <p:sldId id="258" r:id="rId3"/>
    <p:sldId id="259" r:id="rId4"/>
    <p:sldId id="260" r:id="rId5"/>
    <p:sldId id="257" r:id="rId6"/>
    <p:sldId id="262" r:id="rId7"/>
    <p:sldId id="264" r:id="rId8"/>
    <p:sldId id="265" r:id="rId9"/>
    <p:sldId id="263" r:id="rId10"/>
    <p:sldId id="345" r:id="rId11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1" autoAdjust="0"/>
    <p:restoredTop sz="86502"/>
  </p:normalViewPr>
  <p:slideViewPr>
    <p:cSldViewPr snapToGrid="0">
      <p:cViewPr varScale="1">
        <p:scale>
          <a:sx n="140" d="100"/>
          <a:sy n="140" d="100"/>
        </p:scale>
        <p:origin x="1632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6" d="100"/>
          <a:sy n="126" d="100"/>
        </p:scale>
        <p:origin x="4096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ridevi\Dropbox\Data%20Science%20Notes\File%20for%20graphs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ridevi\Dropbox\Data%20Science%20Notes\File%20for%20graphs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656755496803773"/>
          <c:y val="9.8405397117448654E-2"/>
          <c:w val="0.77761285769935695"/>
          <c:h val="0.6985947018812160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Exam Score out of 100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79375" cap="rnd">
                <a:solidFill>
                  <a:schemeClr val="accent1">
                    <a:alpha val="77000"/>
                  </a:schemeClr>
                </a:solidFill>
                <a:round/>
              </a:ln>
              <a:effectLst/>
            </c:spPr>
          </c:marker>
          <c:dPt>
            <c:idx val="8"/>
            <c:marker>
              <c:symbol val="circle"/>
              <c:size val="5"/>
              <c:spPr>
                <a:solidFill>
                  <a:schemeClr val="accent1"/>
                </a:solidFill>
                <a:ln w="79375" cap="rnd" cmpd="thickThin">
                  <a:solidFill>
                    <a:schemeClr val="accent1">
                      <a:alpha val="77000"/>
                    </a:schemeClr>
                  </a:solidFill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7F0B-403B-B99B-CF573838DCDA}"/>
              </c:ext>
            </c:extLst>
          </c:dPt>
          <c:trendline>
            <c:spPr>
              <a:ln w="41275" cap="rnd">
                <a:noFill/>
                <a:prstDash val="solid"/>
              </a:ln>
              <a:effectLst/>
            </c:spPr>
            <c:trendlineType val="linear"/>
            <c:dispRSqr val="0"/>
            <c:dispEq val="0"/>
          </c:trendline>
          <c:xVal>
            <c:numRef>
              <c:f>Sheet2!$A$2:$A$17</c:f>
              <c:numCache>
                <c:formatCode>General</c:formatCode>
                <c:ptCount val="16"/>
                <c:pt idx="0">
                  <c:v>16</c:v>
                </c:pt>
                <c:pt idx="1">
                  <c:v>34</c:v>
                </c:pt>
                <c:pt idx="2">
                  <c:v>8</c:v>
                </c:pt>
                <c:pt idx="3">
                  <c:v>37</c:v>
                </c:pt>
                <c:pt idx="4">
                  <c:v>39</c:v>
                </c:pt>
                <c:pt idx="5">
                  <c:v>40</c:v>
                </c:pt>
                <c:pt idx="6">
                  <c:v>54</c:v>
                </c:pt>
                <c:pt idx="7">
                  <c:v>21</c:v>
                </c:pt>
                <c:pt idx="8">
                  <c:v>16</c:v>
                </c:pt>
                <c:pt idx="9">
                  <c:v>67</c:v>
                </c:pt>
                <c:pt idx="10">
                  <c:v>40</c:v>
                </c:pt>
                <c:pt idx="11">
                  <c:v>43</c:v>
                </c:pt>
                <c:pt idx="12">
                  <c:v>47</c:v>
                </c:pt>
                <c:pt idx="13">
                  <c:v>56</c:v>
                </c:pt>
                <c:pt idx="14">
                  <c:v>60</c:v>
                </c:pt>
                <c:pt idx="15">
                  <c:v>80</c:v>
                </c:pt>
              </c:numCache>
            </c:numRef>
          </c:xVal>
          <c:yVal>
            <c:numRef>
              <c:f>Sheet2!$B$2:$B$17</c:f>
              <c:numCache>
                <c:formatCode>General</c:formatCode>
                <c:ptCount val="16"/>
                <c:pt idx="0">
                  <c:v>50</c:v>
                </c:pt>
                <c:pt idx="1">
                  <c:v>61</c:v>
                </c:pt>
                <c:pt idx="2">
                  <c:v>45</c:v>
                </c:pt>
                <c:pt idx="3">
                  <c:v>60</c:v>
                </c:pt>
                <c:pt idx="4">
                  <c:v>60</c:v>
                </c:pt>
                <c:pt idx="5">
                  <c:v>67</c:v>
                </c:pt>
                <c:pt idx="6">
                  <c:v>65</c:v>
                </c:pt>
                <c:pt idx="7">
                  <c:v>59</c:v>
                </c:pt>
                <c:pt idx="8">
                  <c:v>57</c:v>
                </c:pt>
                <c:pt idx="9">
                  <c:v>73</c:v>
                </c:pt>
                <c:pt idx="10">
                  <c:v>70</c:v>
                </c:pt>
                <c:pt idx="11">
                  <c:v>71</c:v>
                </c:pt>
                <c:pt idx="12">
                  <c:v>75</c:v>
                </c:pt>
                <c:pt idx="13">
                  <c:v>71</c:v>
                </c:pt>
                <c:pt idx="14">
                  <c:v>88</c:v>
                </c:pt>
                <c:pt idx="15">
                  <c:v>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F0B-403B-B99B-CF573838DC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3925960"/>
        <c:axId val="323924320"/>
      </c:scatterChart>
      <c:valAx>
        <c:axId val="3239259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3924320"/>
        <c:crosses val="autoZero"/>
        <c:crossBetween val="midCat"/>
      </c:valAx>
      <c:valAx>
        <c:axId val="323924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3925960"/>
        <c:crosses val="autoZero"/>
        <c:crossBetween val="midCat"/>
      </c:valAx>
      <c:spPr>
        <a:noFill/>
        <a:ln w="25400">
          <a:solidFill>
            <a:srgbClr val="C00000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656755496803773"/>
          <c:y val="9.8405397117448654E-2"/>
          <c:w val="0.77761285769935695"/>
          <c:h val="0.6985947018812160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Exam Score out of 100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79375" cap="rnd">
                <a:solidFill>
                  <a:schemeClr val="accent1"/>
                </a:solidFill>
                <a:round/>
              </a:ln>
              <a:effectLst/>
            </c:spPr>
          </c:marker>
          <c:dPt>
            <c:idx val="8"/>
            <c:marker>
              <c:symbol val="circle"/>
              <c:size val="5"/>
              <c:spPr>
                <a:solidFill>
                  <a:schemeClr val="accent1"/>
                </a:solidFill>
                <a:ln w="79375" cap="rnd" cmpd="thickThin">
                  <a:solidFill>
                    <a:schemeClr val="accent1"/>
                  </a:solidFill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34C0-4510-92B5-D45C684C22A1}"/>
              </c:ext>
            </c:extLst>
          </c:dPt>
          <c:trendline>
            <c:spPr>
              <a:ln w="41275" cap="rnd">
                <a:solidFill>
                  <a:srgbClr val="C00000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xVal>
            <c:numRef>
              <c:f>Sheet2!$A$2:$A$17</c:f>
              <c:numCache>
                <c:formatCode>General</c:formatCode>
                <c:ptCount val="16"/>
                <c:pt idx="0">
                  <c:v>16</c:v>
                </c:pt>
                <c:pt idx="1">
                  <c:v>34</c:v>
                </c:pt>
                <c:pt idx="2">
                  <c:v>8</c:v>
                </c:pt>
                <c:pt idx="3">
                  <c:v>37</c:v>
                </c:pt>
                <c:pt idx="4">
                  <c:v>39</c:v>
                </c:pt>
                <c:pt idx="5">
                  <c:v>40</c:v>
                </c:pt>
                <c:pt idx="6">
                  <c:v>54</c:v>
                </c:pt>
                <c:pt idx="7">
                  <c:v>21</c:v>
                </c:pt>
                <c:pt idx="8">
                  <c:v>16</c:v>
                </c:pt>
                <c:pt idx="9">
                  <c:v>67</c:v>
                </c:pt>
                <c:pt idx="10">
                  <c:v>40</c:v>
                </c:pt>
                <c:pt idx="11">
                  <c:v>43</c:v>
                </c:pt>
                <c:pt idx="12">
                  <c:v>47</c:v>
                </c:pt>
                <c:pt idx="13">
                  <c:v>56</c:v>
                </c:pt>
                <c:pt idx="14">
                  <c:v>60</c:v>
                </c:pt>
                <c:pt idx="15">
                  <c:v>80</c:v>
                </c:pt>
              </c:numCache>
            </c:numRef>
          </c:xVal>
          <c:yVal>
            <c:numRef>
              <c:f>Sheet2!$B$2:$B$17</c:f>
              <c:numCache>
                <c:formatCode>General</c:formatCode>
                <c:ptCount val="16"/>
                <c:pt idx="0">
                  <c:v>50</c:v>
                </c:pt>
                <c:pt idx="1">
                  <c:v>61</c:v>
                </c:pt>
                <c:pt idx="2">
                  <c:v>45</c:v>
                </c:pt>
                <c:pt idx="3">
                  <c:v>60</c:v>
                </c:pt>
                <c:pt idx="4">
                  <c:v>60</c:v>
                </c:pt>
                <c:pt idx="5">
                  <c:v>67</c:v>
                </c:pt>
                <c:pt idx="6">
                  <c:v>65</c:v>
                </c:pt>
                <c:pt idx="7">
                  <c:v>59</c:v>
                </c:pt>
                <c:pt idx="8">
                  <c:v>57</c:v>
                </c:pt>
                <c:pt idx="9">
                  <c:v>73</c:v>
                </c:pt>
                <c:pt idx="10">
                  <c:v>70</c:v>
                </c:pt>
                <c:pt idx="11">
                  <c:v>71</c:v>
                </c:pt>
                <c:pt idx="12">
                  <c:v>75</c:v>
                </c:pt>
                <c:pt idx="13">
                  <c:v>71</c:v>
                </c:pt>
                <c:pt idx="14">
                  <c:v>88</c:v>
                </c:pt>
                <c:pt idx="15">
                  <c:v>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4C0-4510-92B5-D45C684C22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3925960"/>
        <c:axId val="323924320"/>
      </c:scatterChart>
      <c:valAx>
        <c:axId val="3239259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3924320"/>
        <c:crosses val="autoZero"/>
        <c:crossBetween val="midCat"/>
      </c:valAx>
      <c:valAx>
        <c:axId val="323924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3925960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0.42216</cdr:x>
      <cdr:y>0.87275</cdr:y>
    </cdr:from>
    <cdr:to>
      <cdr:x>0.72562</cdr:x>
      <cdr:y>0.94818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12272690-A72E-4DA7-89EC-826DDB8F3A37}"/>
            </a:ext>
          </a:extLst>
        </cdr:cNvPr>
        <cdr:cNvSpPr txBox="1"/>
      </cdr:nvSpPr>
      <cdr:spPr>
        <a:xfrm xmlns:a="http://schemas.openxmlformats.org/drawingml/2006/main">
          <a:off x="2644257" y="3774066"/>
          <a:ext cx="1900778" cy="32621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b="1"/>
            <a:t>Study Time in min</a:t>
          </a:r>
        </a:p>
      </cdr:txBody>
    </cdr:sp>
  </cdr:relSizeAnchor>
  <cdr:relSizeAnchor xmlns:cdr="http://schemas.openxmlformats.org/drawingml/2006/chartDrawing">
    <cdr:from>
      <cdr:x>0.05353</cdr:x>
      <cdr:y>0.04758</cdr:y>
    </cdr:from>
    <cdr:to>
      <cdr:x>0.11436</cdr:x>
      <cdr:y>0.76652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FA47CDEE-E8DD-4E2B-BC6B-7977AF6C28F8}"/>
            </a:ext>
          </a:extLst>
        </cdr:cNvPr>
        <cdr:cNvSpPr txBox="1"/>
      </cdr:nvSpPr>
      <cdr:spPr>
        <a:xfrm xmlns:a="http://schemas.openxmlformats.org/drawingml/2006/main">
          <a:off x="335280" y="205740"/>
          <a:ext cx="381000" cy="31089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vert270" wrap="square" rtlCol="0"/>
        <a:lstStyle xmlns:a="http://schemas.openxmlformats.org/drawingml/2006/main"/>
        <a:p xmlns:a="http://schemas.openxmlformats.org/drawingml/2006/main">
          <a:pPr marL="0" marR="0" lvl="0" indent="0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800" b="1" i="0" baseline="0">
              <a:effectLst/>
              <a:latin typeface="+mn-lt"/>
              <a:ea typeface="+mn-ea"/>
              <a:cs typeface="+mn-cs"/>
            </a:rPr>
            <a:t>Exam Score out of 100</a:t>
          </a:r>
          <a:endParaRPr lang="en-US" sz="1800" b="1">
            <a:effectLst/>
          </a:endParaRPr>
        </a:p>
        <a:p xmlns:a="http://schemas.openxmlformats.org/drawingml/2006/main">
          <a:endParaRPr lang="en-US" sz="110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0.42216</cdr:x>
      <cdr:y>0.87275</cdr:y>
    </cdr:from>
    <cdr:to>
      <cdr:x>0.72562</cdr:x>
      <cdr:y>0.94818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12272690-A72E-4DA7-89EC-826DDB8F3A37}"/>
            </a:ext>
          </a:extLst>
        </cdr:cNvPr>
        <cdr:cNvSpPr txBox="1"/>
      </cdr:nvSpPr>
      <cdr:spPr>
        <a:xfrm xmlns:a="http://schemas.openxmlformats.org/drawingml/2006/main">
          <a:off x="2644257" y="3774066"/>
          <a:ext cx="1900778" cy="32621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b="1"/>
            <a:t>Study Time in min</a:t>
          </a:r>
        </a:p>
      </cdr:txBody>
    </cdr:sp>
  </cdr:relSizeAnchor>
  <cdr:relSizeAnchor xmlns:cdr="http://schemas.openxmlformats.org/drawingml/2006/chartDrawing">
    <cdr:from>
      <cdr:x>0.05353</cdr:x>
      <cdr:y>0.04758</cdr:y>
    </cdr:from>
    <cdr:to>
      <cdr:x>0.11436</cdr:x>
      <cdr:y>0.76652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FA47CDEE-E8DD-4E2B-BC6B-7977AF6C28F8}"/>
            </a:ext>
          </a:extLst>
        </cdr:cNvPr>
        <cdr:cNvSpPr txBox="1"/>
      </cdr:nvSpPr>
      <cdr:spPr>
        <a:xfrm xmlns:a="http://schemas.openxmlformats.org/drawingml/2006/main">
          <a:off x="335280" y="205740"/>
          <a:ext cx="381000" cy="31089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vert270" wrap="square" rtlCol="0"/>
        <a:lstStyle xmlns:a="http://schemas.openxmlformats.org/drawingml/2006/main"/>
        <a:p xmlns:a="http://schemas.openxmlformats.org/drawingml/2006/main">
          <a:pPr marL="0" marR="0" lvl="0" indent="0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800" b="1" i="0" baseline="0">
              <a:effectLst/>
              <a:latin typeface="+mn-lt"/>
              <a:ea typeface="+mn-ea"/>
              <a:cs typeface="+mn-cs"/>
            </a:rPr>
            <a:t>Exam Score out of 100</a:t>
          </a:r>
          <a:endParaRPr lang="en-US" sz="1800" b="1">
            <a:effectLst/>
          </a:endParaRPr>
        </a:p>
        <a:p xmlns:a="http://schemas.openxmlformats.org/drawingml/2006/main">
          <a:endParaRPr lang="en-US" sz="110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540FE18-13F7-4CDF-AB3B-D3B827BD271E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6D09ADF-4C2D-4AB0-A722-66495454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84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2FF73-EC49-4036-BFBE-4A07FEBAFD49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76045-D52C-4153-BCD4-DF6EDEB5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55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749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009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5246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57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7112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519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246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969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035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25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7263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3515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435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4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7746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1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6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9" r:id="rId1"/>
    <p:sldLayoutId id="2147484180" r:id="rId2"/>
    <p:sldLayoutId id="2147484181" r:id="rId3"/>
    <p:sldLayoutId id="2147484182" r:id="rId4"/>
    <p:sldLayoutId id="2147484183" r:id="rId5"/>
    <p:sldLayoutId id="2147484184" r:id="rId6"/>
    <p:sldLayoutId id="2147484185" r:id="rId7"/>
    <p:sldLayoutId id="2147484186" r:id="rId8"/>
    <p:sldLayoutId id="2147484187" r:id="rId9"/>
    <p:sldLayoutId id="2147484188" r:id="rId10"/>
    <p:sldLayoutId id="2147484189" r:id="rId11"/>
    <p:sldLayoutId id="2147484190" r:id="rId12"/>
    <p:sldLayoutId id="2147484191" r:id="rId13"/>
    <p:sldLayoutId id="2147484192" r:id="rId14"/>
    <p:sldLayoutId id="2147484193" r:id="rId15"/>
    <p:sldLayoutId id="21474841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linear_model.LinearRegression.html" TargetMode="External"/><Relationship Id="rId2" Type="http://schemas.openxmlformats.org/officeDocument/2006/relationships/hyperlink" Target="https://machinelearningmastery.com/linear-regression-for-machine-learnin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740346"/>
            <a:ext cx="8077200" cy="1673352"/>
          </a:xfrm>
        </p:spPr>
        <p:txBody>
          <a:bodyPr/>
          <a:lstStyle/>
          <a:p>
            <a:pPr algn="ctr"/>
            <a:r>
              <a:rPr lang="en-US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996382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90945-848E-9C4C-9AAB-3F85EF273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06148"/>
          </a:xfrm>
        </p:spPr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E3BA8-DF65-7D4D-844E-D4A93B731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02268"/>
            <a:ext cx="10178322" cy="435559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Links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https://machinelearningmastery.com/linear-regression-for-machine-learning/</a:t>
            </a:r>
            <a:endParaRPr lang="en-US" sz="2400" dirty="0"/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https://scikit-learn.org/stable/modules/generated/sklearn.linear_model.LinearRegression.html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435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FD888-D9A4-47BC-84A1-E228CC89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798F8-FFD4-4B7D-A998-A8043456C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987552"/>
            <a:ext cx="8021080" cy="587044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Does study hours have influence on exam score?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602FAF-53D6-4C33-A5E1-BD377435DBBA}"/>
              </a:ext>
            </a:extLst>
          </p:cNvPr>
          <p:cNvGraphicFramePr>
            <a:graphicFrameLocks noGrp="1"/>
          </p:cNvGraphicFramePr>
          <p:nvPr/>
        </p:nvGraphicFramePr>
        <p:xfrm>
          <a:off x="4514335" y="1408669"/>
          <a:ext cx="2644346" cy="5362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182">
                  <a:extLst>
                    <a:ext uri="{9D8B030D-6E8A-4147-A177-3AD203B41FA5}">
                      <a16:colId xmlns:a16="http://schemas.microsoft.com/office/drawing/2014/main" val="3494132225"/>
                    </a:ext>
                  </a:extLst>
                </a:gridCol>
                <a:gridCol w="1367164">
                  <a:extLst>
                    <a:ext uri="{9D8B030D-6E8A-4147-A177-3AD203B41FA5}">
                      <a16:colId xmlns:a16="http://schemas.microsoft.com/office/drawing/2014/main" val="269788653"/>
                    </a:ext>
                  </a:extLst>
                </a:gridCol>
              </a:tblGrid>
              <a:tr h="543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Study time (min)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Score out of 100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60217290"/>
                  </a:ext>
                </a:extLst>
              </a:tr>
              <a:tr h="30041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2938036"/>
                  </a:ext>
                </a:extLst>
              </a:tr>
              <a:tr h="30041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88474182"/>
                  </a:ext>
                </a:extLst>
              </a:tr>
              <a:tr h="30041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31792925"/>
                  </a:ext>
                </a:extLst>
              </a:tr>
              <a:tr h="30041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36218744"/>
                  </a:ext>
                </a:extLst>
              </a:tr>
              <a:tr h="30041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61718990"/>
                  </a:ext>
                </a:extLst>
              </a:tr>
              <a:tr h="30041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59788920"/>
                  </a:ext>
                </a:extLst>
              </a:tr>
              <a:tr h="30041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16939994"/>
                  </a:ext>
                </a:extLst>
              </a:tr>
              <a:tr h="30041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31640111"/>
                  </a:ext>
                </a:extLst>
              </a:tr>
              <a:tr h="30041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79445041"/>
                  </a:ext>
                </a:extLst>
              </a:tr>
              <a:tr h="30041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31129804"/>
                  </a:ext>
                </a:extLst>
              </a:tr>
              <a:tr h="30041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34289736"/>
                  </a:ext>
                </a:extLst>
              </a:tr>
              <a:tr h="30041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98459367"/>
                  </a:ext>
                </a:extLst>
              </a:tr>
              <a:tr h="30041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04152817"/>
                  </a:ext>
                </a:extLst>
              </a:tr>
              <a:tr h="30041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57290695"/>
                  </a:ext>
                </a:extLst>
              </a:tr>
              <a:tr h="30041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15669401"/>
                  </a:ext>
                </a:extLst>
              </a:tr>
              <a:tr h="30041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3102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8150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F080-E6D2-4E04-B69A-A08A5A37B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Scatterplot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59FD97F8-76BA-4033-B382-59AD187E41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6043283"/>
              </p:ext>
            </p:extLst>
          </p:nvPr>
        </p:nvGraphicFramePr>
        <p:xfrm>
          <a:off x="2964179" y="1266825"/>
          <a:ext cx="8025553" cy="54726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30872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3CDB8-BF52-4AEC-AD0A-CC26DBB9F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say?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D9C80-4C2D-412E-AAC0-A63C05199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388533"/>
            <a:ext cx="10786533" cy="449105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dirty="0"/>
              <a:t>From the plot it appears that: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Study hours and exam score are positively related. That means, the more time someone spends studying the more score they will get.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We want to derive a linear mathematical equation that can be used to predict exam score if study time is given.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5635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6"/>
            <a:ext cx="7925243" cy="1468990"/>
          </a:xfrm>
        </p:spPr>
        <p:txBody>
          <a:bodyPr>
            <a:normAutofit/>
          </a:bodyPr>
          <a:lstStyle/>
          <a:p>
            <a:r>
              <a:rPr lang="en-US" dirty="0"/>
              <a:t>Formal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32933" y="1134533"/>
                <a:ext cx="10363200" cy="5526252"/>
              </a:xfrm>
            </p:spPr>
            <p:txBody>
              <a:bodyPr>
                <a:normAutofit fontScale="92500" lnSpcReduction="10000"/>
              </a:bodyPr>
              <a:lstStyle/>
              <a:p>
                <a:pPr marL="685800" lvl="2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2400" dirty="0"/>
                  <a:t>Linear regression is used to make predictions on continuous data.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It is used to relate one dependent variable with one or more independent variables.</a:t>
                </a:r>
              </a:p>
              <a:p>
                <a:pPr marL="0" indent="0">
                  <a:buNone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is the equation of linear regression with one independent variable. This is known as simple linear regression.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is known as the coefficient of x or slope of the line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is the intercept where the line intersects the y-axis,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is also known as bias.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If we have more than one independent variable then we will have more coefficients. 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2933" y="1134533"/>
                <a:ext cx="10363200" cy="5526252"/>
              </a:xfrm>
              <a:blipFill>
                <a:blip r:embed="rId2"/>
                <a:stretch>
                  <a:fillRect l="-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5646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0EF20E-2BFE-4102-B7DD-8E1DD9518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equation?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C7FD11-7F45-489B-BD2A-02454915D4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4268" y="1168400"/>
                <a:ext cx="10735732" cy="538068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Let y represent exam score and let x represent study time.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Computing the linear regression will give us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Intercept = 42.944, slope = 0.575, R-squared = 0.8069.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How do we put them together? </a:t>
                </a:r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𝑖𝑛𝑡𝑒𝑟𝑐𝑒𝑝𝑡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𝑠𝑙𝑜𝑝𝑒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=42.944+0.575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So, to predict the exam score for study time 75 min, substitute 75 for x in the above equation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=42.944+0.575∗75=86.069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C7FD11-7F45-489B-BD2A-02454915D4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4268" y="1168400"/>
                <a:ext cx="10735732" cy="5380682"/>
              </a:xfrm>
              <a:blipFill>
                <a:blip r:embed="rId2"/>
                <a:stretch>
                  <a:fillRect l="-511" t="-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0962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AF092-3E39-478B-8ADB-21738F42B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fit the line?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209A623-2E7C-4F4F-9767-47FC97F96C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8846662"/>
              </p:ext>
            </p:extLst>
          </p:nvPr>
        </p:nvGraphicFramePr>
        <p:xfrm>
          <a:off x="1576915" y="1208035"/>
          <a:ext cx="9209618" cy="5463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6109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87059-BDA1-4C53-8C0E-9E47E767E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R-squared?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CDCB74-8AE3-4389-9529-4BB45F52F4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4267" y="987553"/>
                <a:ext cx="10735733" cy="571804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R-squared determines goodness of fit and values range from 0 to 1. </a:t>
                </a:r>
              </a:p>
              <a:p>
                <a:pPr marL="0" indent="0">
                  <a:buNone/>
                </a:pPr>
                <a:r>
                  <a:rPr lang="en-US" sz="2400" dirty="0"/>
                  <a:t>R-squared value closer to 1 indicate that the regression line </a:t>
                </a:r>
              </a:p>
              <a:p>
                <a:pPr marL="0" indent="0">
                  <a:buNone/>
                </a:pPr>
                <a:r>
                  <a:rPr lang="en-US" sz="2400" dirty="0"/>
                  <a:t>perfectly fits the data.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Coefficient of Determination, 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=1 −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 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400" dirty="0"/>
                  <a:t> = Sum Squared Regression Error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 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400" dirty="0"/>
                  <a:t> = Sum Squared Total Error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CDCB74-8AE3-4389-9529-4BB45F52F4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4267" y="987553"/>
                <a:ext cx="10735733" cy="5718047"/>
              </a:xfrm>
              <a:blipFill>
                <a:blip r:embed="rId2"/>
                <a:stretch>
                  <a:fillRect l="-3975" b="-9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127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25B1E-DF98-4CBD-B559-E0635EC3C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Linear Regression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1B0297-53F2-4FDB-ACBD-5E038AB2DE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5067" y="1439333"/>
                <a:ext cx="10684933" cy="444025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3200" dirty="0"/>
                  <a:t>If we had three independent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and one dependent variable,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200" dirty="0"/>
                  <a:t> then the multi linear regression will be 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1B0297-53F2-4FDB-ACBD-5E038AB2DE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5067" y="1439333"/>
                <a:ext cx="10684933" cy="4440259"/>
              </a:xfrm>
              <a:blipFill>
                <a:blip r:embed="rId2"/>
                <a:stretch>
                  <a:fillRect l="-1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825720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0">
    <wetp:webextensionref xmlns:r="http://schemas.openxmlformats.org/officeDocument/2006/relationships" r:id="rId1"/>
  </wetp:taskpane>
  <wetp:taskpane dockstate="right" visibility="0" width="70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034A8D60-0A43-0A41-864B-846490CF0540}">
  <we:reference id="wa104379279" version="2.1.0.0" store="en-US" storeType="OMEX"/>
  <we:alternateReferences>
    <we:reference id="WA104379279" version="2.1.0.0" store="WA104379279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86AEDBBF-1FA4-B94B-A9BE-FDEFEBA41539}">
  <we:reference id="wa104379997" version="1.0.0.2" store="en-US" storeType="OMEX"/>
  <we:alternateReferences>
    <we:reference id="WA104379997" version="1.0.0.2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3221</TotalTime>
  <Words>449</Words>
  <Application>Microsoft Office PowerPoint</Application>
  <PresentationFormat>Widescreen</PresentationFormat>
  <Paragraphs>100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 Math</vt:lpstr>
      <vt:lpstr>Century Gothic</vt:lpstr>
      <vt:lpstr>Wingdings 3</vt:lpstr>
      <vt:lpstr>Wisp</vt:lpstr>
      <vt:lpstr>Linear Regression</vt:lpstr>
      <vt:lpstr>An Example </vt:lpstr>
      <vt:lpstr>Scatterplot</vt:lpstr>
      <vt:lpstr>What can we say? </vt:lpstr>
      <vt:lpstr>Formal Definition</vt:lpstr>
      <vt:lpstr>What’s the equation? </vt:lpstr>
      <vt:lpstr>Can we fit the line? </vt:lpstr>
      <vt:lpstr>What is R-squared? </vt:lpstr>
      <vt:lpstr>Multi Linear Regression 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 using Python</dc:title>
  <dc:creator>Chityala, Ravi</dc:creator>
  <cp:lastModifiedBy>S P</cp:lastModifiedBy>
  <cp:revision>362</cp:revision>
  <cp:lastPrinted>2015-09-08T17:47:13Z</cp:lastPrinted>
  <dcterms:created xsi:type="dcterms:W3CDTF">2015-08-24T18:00:54Z</dcterms:created>
  <dcterms:modified xsi:type="dcterms:W3CDTF">2021-10-14T03:24:16Z</dcterms:modified>
</cp:coreProperties>
</file>