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9" r:id="rId3"/>
    <p:sldId id="257" r:id="rId4"/>
    <p:sldId id="278" r:id="rId5"/>
    <p:sldId id="276" r:id="rId6"/>
    <p:sldId id="280" r:id="rId7"/>
    <p:sldId id="277" r:id="rId8"/>
    <p:sldId id="284" r:id="rId9"/>
    <p:sldId id="281" r:id="rId10"/>
    <p:sldId id="282" r:id="rId11"/>
    <p:sldId id="285" r:id="rId12"/>
    <p:sldId id="286" r:id="rId13"/>
    <p:sldId id="287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6502"/>
  </p:normalViewPr>
  <p:slideViewPr>
    <p:cSldViewPr snapToGrid="0">
      <p:cViewPr>
        <p:scale>
          <a:sx n="58" d="100"/>
          <a:sy n="58" d="100"/>
        </p:scale>
        <p:origin x="1246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29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3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984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61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37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9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1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0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7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18" y="1348942"/>
            <a:ext cx="8964604" cy="46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chose the outlook as the root node so that we can have the maximum split, three. Your choice of a root varies from dataset to dataset. 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arrived at the leaf nodes (red in color) in the least number of levels.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31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</a:t>
            </a:r>
            <a:r>
              <a:rPr lang="en-US" dirty="0" err="1"/>
              <a:t>Sklearn</a:t>
            </a:r>
            <a:r>
              <a:rPr lang="en-US" dirty="0"/>
              <a:t>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Sklearn</a:t>
            </a:r>
            <a:r>
              <a:rPr lang="en-US" sz="3600" dirty="0"/>
              <a:t> will automatically choose a root following the ID3 algorithm that would have the maximum information gain.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5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278-66B8-4A2F-931B-87629FD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029A-C7DC-4981-9D86-54EE2793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955"/>
            <a:ext cx="8664018" cy="3932003"/>
          </a:xfrm>
        </p:spPr>
        <p:txBody>
          <a:bodyPr/>
          <a:lstStyle/>
          <a:p>
            <a:r>
              <a:rPr lang="en-US" dirty="0"/>
              <a:t>Easy to interpret</a:t>
            </a:r>
          </a:p>
          <a:p>
            <a:r>
              <a:rPr lang="en-US" dirty="0"/>
              <a:t>Limited data preparation as features do not have to be scaled</a:t>
            </a:r>
          </a:p>
          <a:p>
            <a:r>
              <a:rPr lang="en-US" dirty="0"/>
              <a:t>Not easily influenced by outliers</a:t>
            </a:r>
          </a:p>
          <a:p>
            <a:r>
              <a:rPr lang="en-US" dirty="0"/>
              <a:t>Non-parametric and hence less reliant on feature distribution.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6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278-66B8-4A2F-931B-87629FD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029A-C7DC-4981-9D86-54EE2793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76" y="1791221"/>
            <a:ext cx="8664018" cy="3932003"/>
          </a:xfrm>
        </p:spPr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A small change during retraining can result in a significant change in the tree 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58" y="987425"/>
            <a:ext cx="4226536" cy="5730898"/>
          </a:xfrm>
        </p:spPr>
      </p:pic>
    </p:spTree>
    <p:extLst>
      <p:ext uri="{BB962C8B-B14F-4D97-AF65-F5344CB8AC3E}">
        <p14:creationId xmlns:p14="http://schemas.microsoft.com/office/powerpoint/2010/main" val="28616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0015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212012"/>
            <a:ext cx="10178322" cy="5096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Decision Tree is a supervised learning technique used for classification.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We use features to build a tree.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tree should have </a:t>
            </a:r>
          </a:p>
          <a:p>
            <a:r>
              <a:rPr lang="en-US" sz="2800" dirty="0"/>
              <a:t>a root </a:t>
            </a:r>
          </a:p>
          <a:p>
            <a:r>
              <a:rPr lang="en-US" sz="2800" dirty="0"/>
              <a:t>branches </a:t>
            </a:r>
          </a:p>
          <a:p>
            <a:r>
              <a:rPr lang="en-US" sz="2800" dirty="0"/>
              <a:t>leaves.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start with a feature as a root and then use other features to branch the tree. </a:t>
            </a:r>
          </a:p>
        </p:txBody>
      </p:sp>
    </p:spTree>
    <p:extLst>
      <p:ext uri="{BB962C8B-B14F-4D97-AF65-F5344CB8AC3E}">
        <p14:creationId xmlns:p14="http://schemas.microsoft.com/office/powerpoint/2010/main" val="199117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25548" y="393652"/>
            <a:ext cx="7879976" cy="5362687"/>
          </a:xfrm>
        </p:spPr>
        <p:txBody>
          <a:bodyPr/>
          <a:lstStyle/>
          <a:p>
            <a:pPr marL="118872" indent="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 us consider a dataset.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46" y="819328"/>
            <a:ext cx="6959124" cy="5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79" y="793057"/>
            <a:ext cx="8627131" cy="5007446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118872" indent="0">
              <a:buNone/>
              <a:defRPr/>
            </a:pPr>
            <a:r>
              <a:rPr lang="en-US" sz="2800" dirty="0"/>
              <a:t>For the same data set, using different features, several decision trees can be built; which one to use?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The one that gives the most information and has least entropy.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In simple terms, we want a tree which gives most information with minimum number of levels. </a:t>
            </a:r>
          </a:p>
          <a:p>
            <a:pPr marL="118872" indent="0">
              <a:buNone/>
              <a:defRPr/>
            </a:pPr>
            <a:r>
              <a:rPr lang="en-US" sz="2800" dirty="0"/>
              <a:t> 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12" y="30765"/>
            <a:ext cx="9556888" cy="74131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construct a decision tree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Play = 0</a:t>
                </a:r>
              </a:p>
              <a:p>
                <a:pPr marL="0" indent="0" algn="ctr">
                  <a:buNone/>
                </a:pPr>
                <a:r>
                  <a:rPr lang="en-US" dirty="0"/>
                  <a:t>Don’t play = 2</a:t>
                </a:r>
              </a:p>
            </p:txBody>
          </p:sp>
        </mc:Choice>
        <mc:Fallback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blipFill>
                <a:blip r:embed="rId2"/>
                <a:stretch>
                  <a:fillRect l="-7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90683" y="1103854"/>
            <a:ext cx="2537209" cy="917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  <a:p>
            <a:pPr algn="ctr"/>
            <a:r>
              <a:rPr lang="en-US" dirty="0"/>
              <a:t>Play = 9</a:t>
            </a:r>
          </a:p>
          <a:p>
            <a:pPr algn="ctr"/>
            <a:r>
              <a:rPr lang="en-US" dirty="0"/>
              <a:t>Don’t play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1193" y="2463632"/>
            <a:ext cx="2537209" cy="107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  <a:p>
            <a:pPr algn="ctr"/>
            <a:r>
              <a:rPr lang="en-US" dirty="0"/>
              <a:t>Play = 2</a:t>
            </a:r>
          </a:p>
          <a:p>
            <a:pPr algn="ctr"/>
            <a:r>
              <a:rPr lang="en-US" dirty="0"/>
              <a:t>Don’t play =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7588" y="2383130"/>
            <a:ext cx="2537209" cy="1074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</a:t>
            </a:r>
          </a:p>
          <a:p>
            <a:pPr algn="ctr"/>
            <a:r>
              <a:rPr lang="en-US" dirty="0"/>
              <a:t>Play = 4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877" y="2362052"/>
            <a:ext cx="2537209" cy="1050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Rainy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329094" y="1980854"/>
            <a:ext cx="900917" cy="493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303070" y="2015977"/>
            <a:ext cx="691342" cy="3370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6" idx="0"/>
          </p:cNvCxnSpPr>
          <p:nvPr/>
        </p:nvCxnSpPr>
        <p:spPr>
          <a:xfrm>
            <a:off x="6261547" y="2015977"/>
            <a:ext cx="54646" cy="367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52651" y="1103854"/>
            <a:ext cx="2537209" cy="9174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Golf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Outcome = play golf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711751" y="3537632"/>
            <a:ext cx="0" cy="546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2528680" y="3537632"/>
            <a:ext cx="185935" cy="5772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529692" y="3533074"/>
            <a:ext cx="320333" cy="550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496180" y="4114838"/>
                <a:ext cx="1581916" cy="1243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&lt;70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0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80" y="4114838"/>
                <a:ext cx="1581916" cy="1243538"/>
              </a:xfrm>
              <a:prstGeom prst="rect">
                <a:avLst/>
              </a:prstGeom>
              <a:blipFill>
                <a:blip r:embed="rId3"/>
                <a:stretch>
                  <a:fillRect l="-3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&lt;80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1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blipFill>
                <a:blip r:embed="rId4"/>
                <a:stretch>
                  <a:fillRect l="-800" r="-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202508" y="4183120"/>
            <a:ext cx="1583808" cy="1115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False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97668" y="4157926"/>
            <a:ext cx="1809309" cy="11279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True</a:t>
            </a:r>
          </a:p>
          <a:p>
            <a:pPr algn="ctr"/>
            <a:r>
              <a:rPr lang="en-US" dirty="0"/>
              <a:t>Play = 0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265994" y="3385827"/>
            <a:ext cx="444372" cy="7931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9512770" y="3407081"/>
            <a:ext cx="410449" cy="740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493F33B7-413D-4939-92B0-E6FE633F28B5}"/>
              </a:ext>
            </a:extLst>
          </p:cNvPr>
          <p:cNvSpPr txBox="1">
            <a:spLocks/>
          </p:cNvSpPr>
          <p:nvPr/>
        </p:nvSpPr>
        <p:spPr>
          <a:xfrm>
            <a:off x="2607942" y="5589003"/>
            <a:ext cx="1542806" cy="1179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True</a:t>
            </a:r>
          </a:p>
          <a:p>
            <a:pPr marL="0" indent="0" algn="ctr">
              <a:buNone/>
            </a:pPr>
            <a:r>
              <a:rPr lang="en-US" dirty="0"/>
              <a:t>Play = 1</a:t>
            </a:r>
          </a:p>
          <a:p>
            <a:pPr marL="0" indent="0" algn="ctr">
              <a:buNone/>
            </a:pPr>
            <a:r>
              <a:rPr lang="en-US" dirty="0"/>
              <a:t>Don’t play = 0</a:t>
            </a:r>
          </a:p>
        </p:txBody>
      </p:sp>
      <p:sp>
        <p:nvSpPr>
          <p:cNvPr id="41" name="Content Placeholder 24">
            <a:extLst>
              <a:ext uri="{FF2B5EF4-FFF2-40B4-BE49-F238E27FC236}">
                <a16:creationId xmlns:a16="http://schemas.microsoft.com/office/drawing/2014/main" id="{845A4155-FA11-468B-9BE3-76AAA14DBF79}"/>
              </a:ext>
            </a:extLst>
          </p:cNvPr>
          <p:cNvSpPr txBox="1">
            <a:spLocks/>
          </p:cNvSpPr>
          <p:nvPr/>
        </p:nvSpPr>
        <p:spPr>
          <a:xfrm>
            <a:off x="4468502" y="5583251"/>
            <a:ext cx="1687533" cy="1179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False</a:t>
            </a:r>
          </a:p>
          <a:p>
            <a:pPr marL="0" indent="0" algn="ctr">
              <a:buNone/>
            </a:pPr>
            <a:r>
              <a:rPr lang="en-US" dirty="0"/>
              <a:t>Play = 0</a:t>
            </a:r>
          </a:p>
          <a:p>
            <a:pPr marL="0" indent="0" algn="ctr">
              <a:buNone/>
            </a:pPr>
            <a:r>
              <a:rPr lang="en-US" dirty="0"/>
              <a:t>Don’t play =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DD8833-C83D-46E7-8678-9CAE583E4A41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379345" y="5359847"/>
            <a:ext cx="11192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BFD036-DD00-4927-B6E1-0B5A08FB4402}"/>
              </a:ext>
            </a:extLst>
          </p:cNvPr>
          <p:cNvCxnSpPr>
            <a:cxnSpLocks/>
          </p:cNvCxnSpPr>
          <p:nvPr/>
        </p:nvCxnSpPr>
        <p:spPr>
          <a:xfrm>
            <a:off x="4468503" y="5359847"/>
            <a:ext cx="26960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0E4FC2-A1DF-4495-8FEE-EDD7A1A13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9255" y="2171700"/>
            <a:ext cx="5035541" cy="38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  <a:blipFill>
                <a:blip r:embed="rId2"/>
                <a:stretch>
                  <a:fillRect t="-1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2B75E9-1731-234D-B83F-E8E18C9E4509}"/>
              </a:ext>
            </a:extLst>
          </p:cNvPr>
          <p:cNvSpPr txBox="1">
            <a:spLocks/>
          </p:cNvSpPr>
          <p:nvPr/>
        </p:nvSpPr>
        <p:spPr>
          <a:xfrm>
            <a:off x="778238" y="394056"/>
            <a:ext cx="11125200" cy="9214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Information gain theorem</a:t>
            </a:r>
          </a:p>
        </p:txBody>
      </p:sp>
    </p:spTree>
    <p:extLst>
      <p:ext uri="{BB962C8B-B14F-4D97-AF65-F5344CB8AC3E}">
        <p14:creationId xmlns:p14="http://schemas.microsoft.com/office/powerpoint/2010/main" val="21053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3" y="85067"/>
            <a:ext cx="9439564" cy="865909"/>
          </a:xfrm>
        </p:spPr>
        <p:txBody>
          <a:bodyPr/>
          <a:lstStyle/>
          <a:p>
            <a:r>
              <a:rPr lang="en-US" dirty="0"/>
              <a:t>Compute the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85322" y="2159452"/>
                <a:ext cx="10175420" cy="4354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𝑂𝑢𝑡𝑙𝑜𝑜𝑘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  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0.94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𝐶𝑙𝑜𝑢𝑑𝑦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+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= 0.693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=0.94 −0.693=0. 247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322" y="2159452"/>
                <a:ext cx="10175420" cy="43541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587949"/>
              </p:ext>
            </p:extLst>
          </p:nvPr>
        </p:nvGraphicFramePr>
        <p:xfrm>
          <a:off x="250723" y="788342"/>
          <a:ext cx="9669200" cy="136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40">
                  <a:extLst>
                    <a:ext uri="{9D8B030D-6E8A-4147-A177-3AD203B41FA5}">
                      <a16:colId xmlns:a16="http://schemas.microsoft.com/office/drawing/2014/main" val="2239424344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4077222704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2312244600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4195299956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1143081478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r>
                        <a:rPr lang="en-US" sz="1600" dirty="0"/>
                        <a:t>Play? || 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6237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1900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Don’t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7415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200839" y="518021"/>
                <a:ext cx="4451562" cy="272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0839" y="518021"/>
                <a:ext cx="4451562" cy="2726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90691A-9EBD-4B29-8747-D3F10C6C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038" y="2827163"/>
            <a:ext cx="4540360" cy="3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82385"/>
            <a:ext cx="11125200" cy="92148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  (ID3)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988143"/>
            <a:ext cx="9700342" cy="566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at root node also known as parent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parent node at the feature to minimize the sum of entropy which will maximize information gain.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training data to new child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steps 1 and 2 for each new child node until the nodes can’t be split or reach a stopping criteria.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do we stop?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the nodes can’t be split any further.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Maximum tree depth is reached.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Splitting a node doesn’t yield new information gain.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5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3644</TotalTime>
  <Words>613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(Body)</vt:lpstr>
      <vt:lpstr>Calibri</vt:lpstr>
      <vt:lpstr>Cambria Math</vt:lpstr>
      <vt:lpstr>Trebuchet MS</vt:lpstr>
      <vt:lpstr>Wingdings 3</vt:lpstr>
      <vt:lpstr>Facet</vt:lpstr>
      <vt:lpstr>Decision tree</vt:lpstr>
      <vt:lpstr>PowerPoint Presentation</vt:lpstr>
      <vt:lpstr>Decision tree</vt:lpstr>
      <vt:lpstr>PowerPoint Presentation</vt:lpstr>
      <vt:lpstr>PowerPoint Presentation</vt:lpstr>
      <vt:lpstr>Let’s construct a decision tree  </vt:lpstr>
      <vt:lpstr>PowerPoint Presentation</vt:lpstr>
      <vt:lpstr>Compute the information gain</vt:lpstr>
      <vt:lpstr>Iterative Dichotomiser 3  (ID3) </vt:lpstr>
      <vt:lpstr>Takeaway lessons</vt:lpstr>
      <vt:lpstr>What will Sklearn use? </vt:lpstr>
      <vt:lpstr>Advantages of Decision Tree </vt:lpstr>
      <vt:lpstr>Disadvantages of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 P</cp:lastModifiedBy>
  <cp:revision>381</cp:revision>
  <cp:lastPrinted>2015-09-08T17:47:13Z</cp:lastPrinted>
  <dcterms:created xsi:type="dcterms:W3CDTF">2015-08-24T18:00:54Z</dcterms:created>
  <dcterms:modified xsi:type="dcterms:W3CDTF">2022-03-31T04:01:09Z</dcterms:modified>
</cp:coreProperties>
</file>