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Noto Sans Symbols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6336">
          <p15:clr>
            <a:srgbClr val="747775"/>
          </p15:clr>
        </p15:guide>
      </p15:sldGuideLst>
    </p:ext>
    <p:ext uri="GoogleSlidesCustomDataVersion2">
      <go:slidesCustomData xmlns:go="http://customooxmlschemas.google.com/" r:id="rId20" roundtripDataSignature="AMtx7mhbZY1nU6gzWHMOqYgburerxnYJ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33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otoSansSymbols-bold.fntdata"/><Relationship Id="rId6" Type="http://schemas.openxmlformats.org/officeDocument/2006/relationships/slide" Target="slides/slide1.xml"/><Relationship Id="rId18" Type="http://schemas.openxmlformats.org/officeDocument/2006/relationships/font" Target="fonts/NotoSansSymbol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f0e665af9d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f0e665af9d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1f0e665af9d_0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ac26061d39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g2ac26061d39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53df446d8c_1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g253df446d8c_1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3df446d8c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g253df446d8c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3df446d8c_1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g253df446d8c_1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53df446d8c_1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g253df446d8c_1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f0e665af9d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f0e665af9d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1f0e665af9d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f0e665af9d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f0e665af9d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1f0e665af9d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f0e665af9d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f0e665af9d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1f0e665af9d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lank" showMasterSp="0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13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/>
          <p:nvPr>
            <p:ph idx="2" type="pic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1"/>
              <a:buNone/>
              <a:defRPr sz="1051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1"/>
              <a:buNone/>
              <a:defRPr sz="751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1"/>
              <a:buNone/>
              <a:defRPr sz="751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1"/>
              <a:buNone/>
              <a:defRPr sz="751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1"/>
              <a:buNone/>
              <a:defRPr sz="751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1"/>
              <a:buNone/>
              <a:defRPr sz="751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1"/>
              <a:buNone/>
              <a:defRPr sz="751"/>
            </a:lvl9pPr>
          </a:lstStyle>
          <a:p/>
        </p:txBody>
      </p:sp>
      <p:sp>
        <p:nvSpPr>
          <p:cNvPr id="74" name="Google Shape;74;p24"/>
          <p:cNvSpPr txBox="1"/>
          <p:nvPr>
            <p:ph idx="10" type="dt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24"/>
          <p:cNvSpPr txBox="1"/>
          <p:nvPr>
            <p:ph idx="11" type="ftr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24"/>
          <p:cNvSpPr txBox="1"/>
          <p:nvPr>
            <p:ph idx="12" type="sldNum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5"/>
          <p:cNvSpPr txBox="1"/>
          <p:nvPr>
            <p:ph type="title"/>
          </p:nvPr>
        </p:nvSpPr>
        <p:spPr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0" type="dt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25"/>
          <p:cNvSpPr txBox="1"/>
          <p:nvPr>
            <p:ph idx="11" type="ftr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25"/>
          <p:cNvSpPr txBox="1"/>
          <p:nvPr>
            <p:ph idx="12" type="sldNum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6"/>
          <p:cNvSpPr txBox="1"/>
          <p:nvPr>
            <p:ph type="title"/>
          </p:nvPr>
        </p:nvSpPr>
        <p:spPr>
          <a:xfrm rot="5400000">
            <a:off x="7133433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6"/>
          <p:cNvSpPr txBox="1"/>
          <p:nvPr>
            <p:ph idx="1" type="body"/>
          </p:nvPr>
        </p:nvSpPr>
        <p:spPr>
          <a:xfrm rot="5400000">
            <a:off x="1799433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26"/>
          <p:cNvSpPr txBox="1"/>
          <p:nvPr>
            <p:ph idx="10" type="dt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26"/>
          <p:cNvSpPr txBox="1"/>
          <p:nvPr>
            <p:ph idx="11" type="ftr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26"/>
          <p:cNvSpPr txBox="1"/>
          <p:nvPr>
            <p:ph idx="12" type="sldNum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None/>
              <a:defRPr sz="1351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5" name="Google Shape;25;p14"/>
          <p:cNvSpPr txBox="1"/>
          <p:nvPr>
            <p:ph idx="10" type="dt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11" type="ftr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/>
          <p:nvPr>
            <p:ph idx="10" type="dt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17"/>
          <p:cNvSpPr txBox="1"/>
          <p:nvPr>
            <p:ph idx="11" type="ftr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17"/>
          <p:cNvSpPr txBox="1"/>
          <p:nvPr>
            <p:ph idx="12" type="sldNum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7"/>
          <p:cNvSpPr txBox="1"/>
          <p:nvPr>
            <p:ph type="title"/>
          </p:nvPr>
        </p:nvSpPr>
        <p:spPr>
          <a:xfrm>
            <a:off x="1644073" y="0"/>
            <a:ext cx="8201891" cy="609600"/>
          </a:xfrm>
          <a:prstGeom prst="rect">
            <a:avLst/>
          </a:prstGeom>
          <a:solidFill>
            <a:srgbClr val="C4E0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800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/>
          <p:nvPr>
            <p:ph type="title"/>
          </p:nvPr>
        </p:nvSpPr>
        <p:spPr>
          <a:xfrm>
            <a:off x="1644073" y="0"/>
            <a:ext cx="8201891" cy="609600"/>
          </a:xfrm>
          <a:prstGeom prst="rect">
            <a:avLst/>
          </a:prstGeom>
          <a:solidFill>
            <a:srgbClr val="FE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800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" type="body"/>
          </p:nvPr>
        </p:nvSpPr>
        <p:spPr>
          <a:xfrm>
            <a:off x="397163" y="951345"/>
            <a:ext cx="11508509" cy="56341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002060"/>
              </a:buClr>
              <a:buSzPts val="2100"/>
              <a:buChar char="•"/>
              <a:defRPr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4064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2060"/>
              </a:buClr>
              <a:buSzPts val="1500"/>
              <a:buChar char="•"/>
              <a:defRPr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111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2060"/>
              </a:buClr>
              <a:buSzPts val="1300"/>
              <a:buChar char="•"/>
              <a:defRPr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111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2060"/>
              </a:buClr>
              <a:buSzPts val="1300"/>
              <a:buChar char="•"/>
              <a:defRPr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" type="body"/>
          </p:nvPr>
        </p:nvSpPr>
        <p:spPr>
          <a:xfrm>
            <a:off x="831851" y="4589467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1"/>
              <a:buNone/>
              <a:defRPr sz="1351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19"/>
          <p:cNvSpPr txBox="1"/>
          <p:nvPr>
            <p:ph idx="10" type="dt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19"/>
          <p:cNvSpPr txBox="1"/>
          <p:nvPr>
            <p:ph idx="11" type="ftr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19"/>
          <p:cNvSpPr txBox="1"/>
          <p:nvPr>
            <p:ph idx="12" type="sldNum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0"/>
          <p:cNvSpPr txBox="1"/>
          <p:nvPr>
            <p:ph type="title"/>
          </p:nvPr>
        </p:nvSpPr>
        <p:spPr>
          <a:xfrm>
            <a:off x="1817254" y="-1"/>
            <a:ext cx="8056419" cy="614937"/>
          </a:xfrm>
          <a:prstGeom prst="rect">
            <a:avLst/>
          </a:prstGeom>
          <a:solidFill>
            <a:srgbClr val="C4E0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80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" type="body"/>
          </p:nvPr>
        </p:nvSpPr>
        <p:spPr>
          <a:xfrm>
            <a:off x="304800" y="794327"/>
            <a:ext cx="5715000" cy="5382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2" type="body"/>
          </p:nvPr>
        </p:nvSpPr>
        <p:spPr>
          <a:xfrm>
            <a:off x="6172200" y="794327"/>
            <a:ext cx="5715000" cy="5382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0" type="dt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20"/>
          <p:cNvSpPr txBox="1"/>
          <p:nvPr>
            <p:ph idx="11" type="ftr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20"/>
          <p:cNvSpPr txBox="1"/>
          <p:nvPr>
            <p:ph idx="12" type="sldNum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/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" type="body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None/>
              <a:defRPr b="1" sz="1351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2" name="Google Shape;52;p21"/>
          <p:cNvSpPr txBox="1"/>
          <p:nvPr>
            <p:ph idx="2" type="body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3" type="body"/>
          </p:nvPr>
        </p:nvSpPr>
        <p:spPr>
          <a:xfrm>
            <a:off x="6172202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None/>
              <a:defRPr b="1" sz="1351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4" name="Google Shape;54;p21"/>
          <p:cNvSpPr txBox="1"/>
          <p:nvPr>
            <p:ph idx="4" type="body"/>
          </p:nvPr>
        </p:nvSpPr>
        <p:spPr>
          <a:xfrm>
            <a:off x="6172202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10" type="dt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21"/>
          <p:cNvSpPr txBox="1"/>
          <p:nvPr>
            <p:ph idx="11" type="ftr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21"/>
          <p:cNvSpPr txBox="1"/>
          <p:nvPr>
            <p:ph idx="12" type="sldNum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/>
          <p:nvPr>
            <p:ph type="title"/>
          </p:nvPr>
        </p:nvSpPr>
        <p:spPr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0" type="dt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22"/>
          <p:cNvSpPr txBox="1"/>
          <p:nvPr>
            <p:ph idx="11" type="ftr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22"/>
          <p:cNvSpPr txBox="1"/>
          <p:nvPr>
            <p:ph idx="12" type="sldNum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3"/>
          <p:cNvSpPr txBox="1"/>
          <p:nvPr>
            <p:ph idx="1" type="body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6" name="Google Shape;66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1"/>
              <a:buNone/>
              <a:defRPr sz="1051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1"/>
              <a:buNone/>
              <a:defRPr sz="751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1"/>
              <a:buNone/>
              <a:defRPr sz="751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1"/>
              <a:buNone/>
              <a:defRPr sz="751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1"/>
              <a:buNone/>
              <a:defRPr sz="751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1"/>
              <a:buNone/>
              <a:defRPr sz="751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1"/>
              <a:buNone/>
              <a:defRPr sz="751"/>
            </a:lvl9pPr>
          </a:lstStyle>
          <a:p/>
        </p:txBody>
      </p:sp>
      <p:sp>
        <p:nvSpPr>
          <p:cNvPr id="67" name="Google Shape;67;p23"/>
          <p:cNvSpPr txBox="1"/>
          <p:nvPr>
            <p:ph idx="10" type="dt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23"/>
          <p:cNvSpPr txBox="1"/>
          <p:nvPr>
            <p:ph idx="11" type="ftr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23"/>
          <p:cNvSpPr txBox="1"/>
          <p:nvPr>
            <p:ph idx="12" type="sldNum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88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b="0" i="0" sz="13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88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b="0" i="0" sz="13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88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b="0" i="0" sz="13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88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b="0" i="0" sz="13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12" name="Google Shape;12;p12"/>
          <p:cNvGrpSpPr/>
          <p:nvPr/>
        </p:nvGrpSpPr>
        <p:grpSpPr>
          <a:xfrm>
            <a:off x="2" y="-11113"/>
            <a:ext cx="12272433" cy="6858001"/>
            <a:chOff x="0" y="-11089"/>
            <a:chExt cx="9203687" cy="6858000"/>
          </a:xfrm>
        </p:grpSpPr>
        <p:sp>
          <p:nvSpPr>
            <p:cNvPr id="13" name="Google Shape;13;p12"/>
            <p:cNvSpPr/>
            <p:nvPr/>
          </p:nvSpPr>
          <p:spPr>
            <a:xfrm>
              <a:off x="0" y="-11089"/>
              <a:ext cx="9176702" cy="6858000"/>
            </a:xfrm>
            <a:prstGeom prst="rect">
              <a:avLst/>
            </a:prstGeom>
            <a:solidFill>
              <a:srgbClr val="FFFFFF"/>
            </a:solidFill>
            <a:ln cap="flat" cmpd="sng" w="2540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baseline="-25000" i="0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4" name="Google Shape;14;p12"/>
            <p:cNvSpPr txBox="1"/>
            <p:nvPr/>
          </p:nvSpPr>
          <p:spPr>
            <a:xfrm>
              <a:off x="550825" y="47649"/>
              <a:ext cx="100799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RV College of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Engineering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" name="Google Shape;15;p12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27603" y="25006"/>
              <a:ext cx="523845" cy="52384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6" name="Google Shape;16;p12"/>
            <p:cNvCxnSpPr/>
            <p:nvPr/>
          </p:nvCxnSpPr>
          <p:spPr>
            <a:xfrm>
              <a:off x="0" y="609624"/>
              <a:ext cx="9203687" cy="0"/>
            </a:xfrm>
            <a:prstGeom prst="straightConnector1">
              <a:avLst/>
            </a:prstGeom>
            <a:noFill/>
            <a:ln cap="flat" cmpd="sng" w="2540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6862"/>
                </a:srgbClr>
              </a:outerShdw>
            </a:effectLst>
          </p:spPr>
        </p:cxnSp>
        <p:sp>
          <p:nvSpPr>
            <p:cNvPr id="17" name="Google Shape;17;p12"/>
            <p:cNvSpPr txBox="1"/>
            <p:nvPr/>
          </p:nvSpPr>
          <p:spPr>
            <a:xfrm>
              <a:off x="7086109" y="117499"/>
              <a:ext cx="20572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1" lang="en-US" sz="1200" u="none" cap="none" strike="noStrike">
                  <a:solidFill>
                    <a:srgbClr val="0070C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Go, Change the World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sciencedirect.com/science/article/pii/S1877050922021263" TargetMode="External"/><Relationship Id="rId4" Type="http://schemas.openxmlformats.org/officeDocument/2006/relationships/hyperlink" Target="https://www.researchgate.net/publication/333827703_Decentralized_KYC_System" TargetMode="External"/><Relationship Id="rId5" Type="http://schemas.openxmlformats.org/officeDocument/2006/relationships/hyperlink" Target="https://ieeexplore.ieee.org/document/9936486" TargetMode="External"/><Relationship Id="rId6" Type="http://schemas.openxmlformats.org/officeDocument/2006/relationships/hyperlink" Target="https://www.sciencedirect.com/science/article/pii/S2772918422000091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/>
        </p:nvSpPr>
        <p:spPr>
          <a:xfrm>
            <a:off x="2686225" y="1570400"/>
            <a:ext cx="70881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600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BLOCKCHAIN ARCHITECTURE DESIGN AND USE CASE</a:t>
            </a:r>
            <a:r>
              <a:rPr lang="en-US" sz="4000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4000">
              <a:solidFill>
                <a:srgbClr val="1F386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18IS7F2</a:t>
            </a:r>
            <a:endParaRPr b="1" sz="4000">
              <a:solidFill>
                <a:srgbClr val="1F386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100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Decentralized KYC verification</a:t>
            </a:r>
            <a:endParaRPr b="1" sz="4100">
              <a:solidFill>
                <a:srgbClr val="1F386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 b="1" i="0" sz="4000" u="none" cap="none" strike="noStrike">
              <a:solidFill>
                <a:srgbClr val="1F386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-3425" y="9625"/>
            <a:ext cx="5205539" cy="3658410"/>
          </a:xfrm>
          <a:custGeom>
            <a:rect b="b" l="l" r="r" t="t"/>
            <a:pathLst>
              <a:path extrusionOk="0" h="5134610" w="7436484">
                <a:moveTo>
                  <a:pt x="7435941" y="0"/>
                </a:moveTo>
                <a:lnTo>
                  <a:pt x="0" y="0"/>
                </a:lnTo>
                <a:lnTo>
                  <a:pt x="0" y="5134513"/>
                </a:lnTo>
                <a:lnTo>
                  <a:pt x="7435941" y="0"/>
                </a:lnTo>
                <a:close/>
              </a:path>
            </a:pathLst>
          </a:custGeom>
          <a:solidFill>
            <a:srgbClr val="00589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2"/>
              <a:buFont typeface="Arial"/>
              <a:buNone/>
            </a:pPr>
            <a:r>
              <a:t/>
            </a:r>
            <a:endParaRPr b="0" i="0" sz="1092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286339" y="252217"/>
            <a:ext cx="1119575" cy="11166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2"/>
              <a:buFont typeface="Arial"/>
              <a:buNone/>
            </a:pPr>
            <a:r>
              <a:t/>
            </a:r>
            <a:endParaRPr b="0" i="0" sz="1092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3398623" y="810561"/>
            <a:ext cx="88565" cy="8952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2"/>
              <a:buFont typeface="Arial"/>
              <a:buNone/>
            </a:pPr>
            <a:r>
              <a:t/>
            </a:r>
            <a:endParaRPr b="0" i="0" sz="1092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1521433" y="437049"/>
            <a:ext cx="2310387" cy="893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075">
            <a:spAutoFit/>
          </a:bodyPr>
          <a:lstStyle/>
          <a:p>
            <a:pPr indent="0" lvl="0" marL="7701" marR="0" rtl="0" algn="l">
              <a:lnSpc>
                <a:spcPct val="1104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77"/>
              <a:buFont typeface="Arial"/>
              <a:buNone/>
            </a:pPr>
            <a:r>
              <a:rPr b="1" i="0" lang="en-US" sz="2577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RV College of 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7701" marR="0" rtl="0" algn="l">
              <a:lnSpc>
                <a:spcPct val="110477"/>
              </a:lnSpc>
              <a:spcBef>
                <a:spcPts val="64"/>
              </a:spcBef>
              <a:spcAft>
                <a:spcPts val="0"/>
              </a:spcAft>
              <a:buClr>
                <a:srgbClr val="000000"/>
              </a:buClr>
              <a:buSzPts val="2577"/>
              <a:buFont typeface="Arial"/>
              <a:buNone/>
            </a:pPr>
            <a:r>
              <a:rPr b="1" i="0" lang="en-US" sz="2577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Engineering</a:t>
            </a:r>
            <a:endParaRPr b="1" i="0" sz="2577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9774330" y="247404"/>
            <a:ext cx="2064908" cy="287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700">
            <a:spAutoFit/>
          </a:bodyPr>
          <a:lstStyle/>
          <a:p>
            <a:pPr indent="0" lvl="0" marL="770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19"/>
              <a:buFont typeface="Arial"/>
              <a:buNone/>
            </a:pPr>
            <a:r>
              <a:rPr b="0" i="1" lang="en-US" sz="1819" u="none" cap="none" strike="noStrike">
                <a:solidFill>
                  <a:srgbClr val="422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Go, change the world</a:t>
            </a:r>
            <a:endParaRPr b="0" i="0" sz="1819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1148316" y="4609698"/>
            <a:ext cx="5209240" cy="878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Faculty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 Sharadadevi K.S.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Assistant Professor (Dept. of ISE)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ISE</a:t>
            </a: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RVCE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8845450" y="4572025"/>
            <a:ext cx="33465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By : 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Kanupriya Anand-1RV20IS067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f0e665af9d_0_29"/>
          <p:cNvSpPr txBox="1"/>
          <p:nvPr>
            <p:ph type="title"/>
          </p:nvPr>
        </p:nvSpPr>
        <p:spPr>
          <a:xfrm>
            <a:off x="3673125" y="-260250"/>
            <a:ext cx="45675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5893"/>
                </a:solidFill>
                <a:latin typeface="Arial"/>
                <a:ea typeface="Arial"/>
                <a:cs typeface="Arial"/>
                <a:sym typeface="Arial"/>
              </a:rPr>
              <a:t>Working of Website</a:t>
            </a:r>
            <a:endParaRPr b="1">
              <a:solidFill>
                <a:srgbClr val="00589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1f0e665af9d_0_29"/>
          <p:cNvSpPr txBox="1"/>
          <p:nvPr/>
        </p:nvSpPr>
        <p:spPr>
          <a:xfrm>
            <a:off x="569750" y="889375"/>
            <a:ext cx="11645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4: Checking Status and Updating Profile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0" name="Google Shape;170;g1f0e665af9d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8550" y="1616725"/>
            <a:ext cx="5172075" cy="46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ac26061d39_0_6"/>
          <p:cNvSpPr txBox="1"/>
          <p:nvPr/>
        </p:nvSpPr>
        <p:spPr>
          <a:xfrm>
            <a:off x="2319550" y="0"/>
            <a:ext cx="6908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5"/>
                </a:solidFill>
              </a:rPr>
              <a:t>  References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2ac26061d39_0_6"/>
          <p:cNvSpPr txBox="1"/>
          <p:nvPr/>
        </p:nvSpPr>
        <p:spPr>
          <a:xfrm>
            <a:off x="611450" y="1077000"/>
            <a:ext cx="111939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 </a:t>
            </a:r>
            <a:r>
              <a:rPr lang="en-US" sz="2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https://www.sciencedirect.com/science/article/pii/S1877050922021263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[2] </a:t>
            </a:r>
            <a:r>
              <a:rPr lang="en-US" sz="2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https://www.researchgate.net/publication/333827703_Decentralized_KYC_System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[3] </a:t>
            </a:r>
            <a:r>
              <a:rPr lang="en-US" sz="2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https://ieeexplore.ieee.org/document/9936486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[4] </a:t>
            </a:r>
            <a:r>
              <a:rPr lang="en-US" sz="2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https://www.sciencedirect.com/science/article/pii/S2772918422000091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53df446d8c_1_15"/>
          <p:cNvSpPr txBox="1"/>
          <p:nvPr/>
        </p:nvSpPr>
        <p:spPr>
          <a:xfrm>
            <a:off x="298755" y="936258"/>
            <a:ext cx="11763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2" name="Google Shape;182;g253df446d8c_1_15"/>
          <p:cNvSpPr txBox="1"/>
          <p:nvPr/>
        </p:nvSpPr>
        <p:spPr>
          <a:xfrm>
            <a:off x="2622325" y="0"/>
            <a:ext cx="67797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3" name="Google Shape;183;g253df446d8c_1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0575" y="1967258"/>
            <a:ext cx="246697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3df446d8c_1_0"/>
          <p:cNvSpPr txBox="1"/>
          <p:nvPr/>
        </p:nvSpPr>
        <p:spPr>
          <a:xfrm>
            <a:off x="590600" y="936225"/>
            <a:ext cx="7691700" cy="50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Times New Roman"/>
              <a:buChar char="●"/>
            </a:pP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Know Your Customer is a mandatory process for banks and financial institutions to verify the identity of their clients.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Times New Roman"/>
              <a:buChar char="●"/>
            </a:pP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Essential for preventing fraud, money laundering, and terrorist financing.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Times New Roman"/>
              <a:buChar char="●"/>
            </a:pP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Traditional KYC processes are centralized, creating a single point of failure that hackers can target, leading to privacy breaches and data theft.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Times New Roman"/>
              <a:buChar char="●"/>
            </a:pP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A decentralized system reduces the risk of data breaches by distributing data across a network, rather than storing it in a central database.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g253df446d8c_1_0"/>
          <p:cNvSpPr txBox="1"/>
          <p:nvPr/>
        </p:nvSpPr>
        <p:spPr>
          <a:xfrm>
            <a:off x="2319550" y="0"/>
            <a:ext cx="69084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3200">
                <a:solidFill>
                  <a:schemeClr val="accent5"/>
                </a:solidFill>
              </a:rPr>
              <a:t>Introduction</a:t>
            </a:r>
            <a:endParaRPr b="1"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g253df446d8c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3850" y="1876488"/>
            <a:ext cx="3604901" cy="3599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3df446d8c_1_7"/>
          <p:cNvSpPr txBox="1"/>
          <p:nvPr/>
        </p:nvSpPr>
        <p:spPr>
          <a:xfrm>
            <a:off x="298755" y="936258"/>
            <a:ext cx="11763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g253df446d8c_1_7"/>
          <p:cNvSpPr txBox="1"/>
          <p:nvPr/>
        </p:nvSpPr>
        <p:spPr>
          <a:xfrm>
            <a:off x="2319550" y="0"/>
            <a:ext cx="69084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3200">
                <a:solidFill>
                  <a:schemeClr val="accent5"/>
                </a:solidFill>
              </a:rPr>
              <a:t> Relevance of Topic to the course</a:t>
            </a:r>
            <a:endParaRPr b="1"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253df446d8c_1_7"/>
          <p:cNvSpPr txBox="1"/>
          <p:nvPr/>
        </p:nvSpPr>
        <p:spPr>
          <a:xfrm>
            <a:off x="298750" y="892800"/>
            <a:ext cx="11485500" cy="56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Foundational Blockchain Concepts:</a:t>
            </a:r>
            <a:endParaRPr b="1"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b="1"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Decentralization: </a:t>
            </a: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illustrates the core principle of blockchain by moving away from centralized systems to a distributed ledger approach.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b="1"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Consensus Mechanisms</a:t>
            </a: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Demonstrates how transactions and data verifications are validated on the blockchain, ensuring integrity and security without a central authority.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Smart Contracts and Ethereum:</a:t>
            </a:r>
            <a:endParaRPr b="1"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b="1"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Smart Contracts Utilization:</a:t>
            </a: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Showcases how Ethereum's smart contracts automate processes, in this case, KYC verifications, making them more efficient and tamper-proof.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b="1"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Ethereum's Flexibility: </a:t>
            </a: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Highlights Ethereum's capabilities beyond just transactions—supporting DApps (Decentralized Applications) that can transform industries.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in Financial Services:</a:t>
            </a:r>
            <a:endParaRPr b="1"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b="1"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Regulatory Compliance: </a:t>
            </a: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Addresses how blockchain can meet global KYC compliance needs more efficiently, reducing costs for financial institutions and improving the customer experience.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b="1"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Privacy and Security:</a:t>
            </a: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Demonstrates solving critical industry challenges like data security and privacy through encryption and decentralized data storage.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"/>
          <p:cNvSpPr txBox="1"/>
          <p:nvPr/>
        </p:nvSpPr>
        <p:spPr>
          <a:xfrm>
            <a:off x="1900325" y="0"/>
            <a:ext cx="8210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32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Objectives: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"/>
          <p:cNvSpPr txBox="1"/>
          <p:nvPr/>
        </p:nvSpPr>
        <p:spPr>
          <a:xfrm>
            <a:off x="530400" y="1056150"/>
            <a:ext cx="11131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implement an Ethereum-based decentralized KYC system for identity verification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provide functionality for registering financial institutions like banks and their customers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utilize blockchain's inherent security features to ensure that personal information is encrypted and only accessible via permissioned access, thereby enhancing privacy and data protection.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/>
          <p:nvPr/>
        </p:nvSpPr>
        <p:spPr>
          <a:xfrm>
            <a:off x="298755" y="936258"/>
            <a:ext cx="11763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6" name="Google Shape;126;p3"/>
          <p:cNvSpPr txBox="1"/>
          <p:nvPr/>
        </p:nvSpPr>
        <p:spPr>
          <a:xfrm>
            <a:off x="2622325" y="0"/>
            <a:ext cx="67797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Used</a:t>
            </a:r>
            <a:endParaRPr b="1" sz="35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3"/>
          <p:cNvSpPr txBox="1"/>
          <p:nvPr/>
        </p:nvSpPr>
        <p:spPr>
          <a:xfrm>
            <a:off x="284650" y="723300"/>
            <a:ext cx="117912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Solidity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Metamask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Ganache Server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5398" y="1672398"/>
            <a:ext cx="1813550" cy="181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57349" y="1800399"/>
            <a:ext cx="2340625" cy="15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70625" y="4304375"/>
            <a:ext cx="1419225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"/>
          <p:cNvPicPr preferRelativeResize="0"/>
          <p:nvPr/>
        </p:nvPicPr>
        <p:blipFill rotWithShape="1">
          <a:blip r:embed="rId6">
            <a:alphaModFix/>
          </a:blip>
          <a:srcRect b="29740" l="0" r="0" t="0"/>
          <a:stretch/>
        </p:blipFill>
        <p:spPr>
          <a:xfrm>
            <a:off x="8696525" y="3928200"/>
            <a:ext cx="2101450" cy="192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53df446d8c_1_52"/>
          <p:cNvSpPr txBox="1"/>
          <p:nvPr/>
        </p:nvSpPr>
        <p:spPr>
          <a:xfrm>
            <a:off x="2319550" y="0"/>
            <a:ext cx="6908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5"/>
                </a:solidFill>
              </a:rPr>
              <a:t>Architecture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g253df446d8c_1_52"/>
          <p:cNvPicPr preferRelativeResize="0"/>
          <p:nvPr/>
        </p:nvPicPr>
        <p:blipFill rotWithShape="1">
          <a:blip r:embed="rId3">
            <a:alphaModFix/>
          </a:blip>
          <a:srcRect b="6631" l="3461" r="3997" t="3261"/>
          <a:stretch/>
        </p:blipFill>
        <p:spPr>
          <a:xfrm>
            <a:off x="235083" y="677100"/>
            <a:ext cx="5301578" cy="5837377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253df446d8c_1_52"/>
          <p:cNvSpPr txBox="1"/>
          <p:nvPr/>
        </p:nvSpPr>
        <p:spPr>
          <a:xfrm>
            <a:off x="5926950" y="841200"/>
            <a:ext cx="6058800" cy="60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800"/>
              <a:buFont typeface="Times New Roman"/>
              <a:buAutoNum type="arabicPeriod"/>
            </a:pPr>
            <a:r>
              <a:rPr lang="en-US" sz="1800">
                <a:solidFill>
                  <a:srgbClr val="1F232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Login flow initiates by generating one time nonce from the backend and storing the public address to nonce pair in cache.</a:t>
            </a:r>
            <a:endParaRPr sz="1800">
              <a:solidFill>
                <a:srgbClr val="1F2328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800"/>
              <a:buFont typeface="Times New Roman"/>
              <a:buAutoNum type="arabicPeriod"/>
            </a:pPr>
            <a:r>
              <a:rPr lang="en-US" sz="1800">
                <a:solidFill>
                  <a:srgbClr val="1F232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User </a:t>
            </a:r>
            <a:r>
              <a:rPr lang="en-US" sz="1800">
                <a:solidFill>
                  <a:srgbClr val="1F232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interacts</a:t>
            </a:r>
            <a:r>
              <a:rPr lang="en-US" sz="1800">
                <a:solidFill>
                  <a:srgbClr val="1F232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with Metamask to sign this one time nonce. Metamask uses the user's public address and sings the nonce.</a:t>
            </a:r>
            <a:endParaRPr sz="1800">
              <a:solidFill>
                <a:srgbClr val="1F2328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800"/>
              <a:buFont typeface="Times New Roman"/>
              <a:buAutoNum type="arabicPeriod"/>
            </a:pPr>
            <a:r>
              <a:rPr lang="en-US" sz="1800">
                <a:solidFill>
                  <a:srgbClr val="1F232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signature generated using metamask is then send to the backend to verify the signature.</a:t>
            </a:r>
            <a:endParaRPr sz="1800">
              <a:solidFill>
                <a:srgbClr val="1F2328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800"/>
              <a:buFont typeface="Times New Roman"/>
              <a:buAutoNum type="arabicPeriod"/>
            </a:pPr>
            <a:r>
              <a:rPr lang="en-US" sz="1800">
                <a:solidFill>
                  <a:srgbClr val="1F232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Over the backend, given the signature from the front-end and the nonce stored in cache in the step 1, the signature is verified using the elliptic curve digital signature algorithm giving back the public address of the user.</a:t>
            </a:r>
            <a:endParaRPr sz="1800">
              <a:solidFill>
                <a:srgbClr val="1F2328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800"/>
              <a:buFont typeface="Times New Roman"/>
              <a:buAutoNum type="arabicPeriod"/>
            </a:pPr>
            <a:r>
              <a:rPr lang="en-US" sz="1800">
                <a:solidFill>
                  <a:srgbClr val="1F232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required authentication is done using the retrieved public address and a jwt token is being generated.</a:t>
            </a:r>
            <a:endParaRPr sz="1800">
              <a:solidFill>
                <a:srgbClr val="1F2328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800"/>
              <a:buFont typeface="Times New Roman"/>
              <a:buAutoNum type="arabicPeriod"/>
            </a:pPr>
            <a:r>
              <a:rPr lang="en-US" sz="1800">
                <a:solidFill>
                  <a:srgbClr val="1F232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Once the user is authenticated, the nonce for that user is updated for security reasons as it should not be reused to sign the transaction again.</a:t>
            </a:r>
            <a:endParaRPr sz="1800">
              <a:solidFill>
                <a:srgbClr val="1F2328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f0e665af9d_0_6"/>
          <p:cNvSpPr txBox="1"/>
          <p:nvPr>
            <p:ph type="title"/>
          </p:nvPr>
        </p:nvSpPr>
        <p:spPr>
          <a:xfrm>
            <a:off x="3673125" y="-260250"/>
            <a:ext cx="45675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5893"/>
                </a:solidFill>
                <a:latin typeface="Arial"/>
                <a:ea typeface="Arial"/>
                <a:cs typeface="Arial"/>
                <a:sym typeface="Arial"/>
              </a:rPr>
              <a:t>Working of Website</a:t>
            </a:r>
            <a:endParaRPr b="1">
              <a:solidFill>
                <a:srgbClr val="00589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g1f0e665af9d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400" y="2093325"/>
            <a:ext cx="9124950" cy="394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1f0e665af9d_0_6"/>
          <p:cNvSpPr txBox="1"/>
          <p:nvPr/>
        </p:nvSpPr>
        <p:spPr>
          <a:xfrm>
            <a:off x="569750" y="889375"/>
            <a:ext cx="11645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1: Register a bank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f0e665af9d_0_13"/>
          <p:cNvSpPr txBox="1"/>
          <p:nvPr>
            <p:ph type="title"/>
          </p:nvPr>
        </p:nvSpPr>
        <p:spPr>
          <a:xfrm>
            <a:off x="3673125" y="-260250"/>
            <a:ext cx="45675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5893"/>
                </a:solidFill>
                <a:latin typeface="Arial"/>
                <a:ea typeface="Arial"/>
                <a:cs typeface="Arial"/>
                <a:sym typeface="Arial"/>
              </a:rPr>
              <a:t>Working of Website</a:t>
            </a:r>
            <a:endParaRPr b="1">
              <a:solidFill>
                <a:srgbClr val="00589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1f0e665af9d_0_13"/>
          <p:cNvSpPr txBox="1"/>
          <p:nvPr/>
        </p:nvSpPr>
        <p:spPr>
          <a:xfrm>
            <a:off x="569750" y="889375"/>
            <a:ext cx="11645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2: Customer Registration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4" name="Google Shape;154;g1f0e665af9d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4800" y="1443475"/>
            <a:ext cx="9658350" cy="46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f0e665af9d_0_21"/>
          <p:cNvSpPr txBox="1"/>
          <p:nvPr>
            <p:ph type="title"/>
          </p:nvPr>
        </p:nvSpPr>
        <p:spPr>
          <a:xfrm>
            <a:off x="3673125" y="-260250"/>
            <a:ext cx="45675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5893"/>
                </a:solidFill>
                <a:latin typeface="Arial"/>
                <a:ea typeface="Arial"/>
                <a:cs typeface="Arial"/>
                <a:sym typeface="Arial"/>
              </a:rPr>
              <a:t>Working of Website</a:t>
            </a:r>
            <a:endParaRPr b="1">
              <a:solidFill>
                <a:srgbClr val="00589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1f0e665af9d_0_21"/>
          <p:cNvSpPr txBox="1"/>
          <p:nvPr/>
        </p:nvSpPr>
        <p:spPr>
          <a:xfrm>
            <a:off x="569750" y="889375"/>
            <a:ext cx="11645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3: Bank Verification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2" name="Google Shape;162;g1f0e665af9d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9700" y="1065450"/>
            <a:ext cx="5403763" cy="51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eme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2022-09-17T04:53:26Z</dcterms:created>
  <dc:creator>kokkalla vamshi krishna</dc:creator>
</cp:coreProperties>
</file>