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62" r:id="rId5"/>
    <p:sldId id="263" r:id="rId6"/>
    <p:sldId id="264" r:id="rId7"/>
    <p:sldId id="265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3D785-E360-1DB1-C88A-EBF114C76C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6741D2-468B-95C4-94B0-8DCEBE721F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07B7E8-27B2-B61D-67F6-62180F8EB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11FD-AC17-452C-AF9A-14BF80A9EB2A}" type="datetimeFigureOut">
              <a:rPr lang="en-IN" smtClean="0"/>
              <a:t>27-07-2024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13571-ACB4-A970-4352-154AB174A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82E09-4330-973C-E85F-E2EC6A282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25DD1-DD91-4CEB-B591-E9B57FE8DB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0247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ACFA5-1A7C-129D-3A33-3DAB96BB1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A169AF-A77A-7BF2-B921-36D4427E13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905067-E160-BD3A-015C-41A516706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11FD-AC17-452C-AF9A-14BF80A9EB2A}" type="datetimeFigureOut">
              <a:rPr lang="en-IN" smtClean="0"/>
              <a:t>27-07-2024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98A81-6A1C-383C-77C6-214FE5CEE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1CCAE-3EEE-A8C1-388C-CD1C8C991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25DD1-DD91-4CEB-B591-E9B57FE8DB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6493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92D1AC-BBCE-8BBA-8B6F-FCEAB5ACE0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617CCB-3B97-21DD-C7F4-53142B4637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E557F8-095B-BBAF-FFF4-B6EDD64BD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11FD-AC17-452C-AF9A-14BF80A9EB2A}" type="datetimeFigureOut">
              <a:rPr lang="en-IN" smtClean="0"/>
              <a:t>27-07-2024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51637-CBBF-CD6C-DDDB-EAC4DB20A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17299-CC77-D31F-8EEC-AFB5AD40E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25DD1-DD91-4CEB-B591-E9B57FE8DB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5798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F9CD1-5D95-6E2D-2D66-0B44A5B5E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3BC48-684B-B7E8-C48F-72790AAC2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DF1E5-372B-E191-82C2-3C2F86E36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11FD-AC17-452C-AF9A-14BF80A9EB2A}" type="datetimeFigureOut">
              <a:rPr lang="en-IN" smtClean="0"/>
              <a:t>27-07-2024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4730AB-9131-A1A0-E9B1-B8CCA79F0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674F37-E95C-1987-E276-B64906C8E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25DD1-DD91-4CEB-B591-E9B57FE8DB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3193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FB74E-D807-C3E7-FC1D-FD663E192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7B6675-AF51-B5AC-82D7-C1BF831E63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E6182-4204-5DF9-2748-2257A288F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11FD-AC17-452C-AF9A-14BF80A9EB2A}" type="datetimeFigureOut">
              <a:rPr lang="en-IN" smtClean="0"/>
              <a:t>27-07-2024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CDD950-C048-A511-1061-517CCC7CB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3C5F4-A0EE-E51F-6DEC-13D6F57A9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25DD1-DD91-4CEB-B591-E9B57FE8DB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3073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8F4FE-00C2-04AF-8672-8DA1D74A7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52B1C-F0B2-B640-FB8D-C2CEC63FCE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16D086-906F-4974-B661-41ABF8714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9E93E3-E467-71AE-BCBF-2C9E2D43C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11FD-AC17-452C-AF9A-14BF80A9EB2A}" type="datetimeFigureOut">
              <a:rPr lang="en-IN" smtClean="0"/>
              <a:t>27-07-2024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F905C5-FA97-F790-5BE5-1E1B82436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4B856-A025-5090-ED56-78694A8D6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25DD1-DD91-4CEB-B591-E9B57FE8DB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7199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5C0D4-0E4A-A677-0ACB-8E3B38BEF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8A4040-D885-151F-0BFD-6D61FDF88A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1284D1-1008-2C0E-4C14-A33FB3CFD3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69D6A4-11ED-7C2B-623D-01D1631C02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845261-1DA1-832E-B156-648161B97F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06C83A-E1DC-B258-AE45-9D16CFF43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11FD-AC17-452C-AF9A-14BF80A9EB2A}" type="datetimeFigureOut">
              <a:rPr lang="en-IN" smtClean="0"/>
              <a:t>27-07-2024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CCA51F-5F9D-D2F6-EE34-91A41D48B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FBC26E-7387-56DA-91BB-70C607E3A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25DD1-DD91-4CEB-B591-E9B57FE8DB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5768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8230C-F749-6C66-970E-08C6DEB6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9E33DB-6854-FC8A-C5B8-9B63124A4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11FD-AC17-452C-AF9A-14BF80A9EB2A}" type="datetimeFigureOut">
              <a:rPr lang="en-IN" smtClean="0"/>
              <a:t>27-07-2024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DFD1AF-E05B-9AEC-CA9E-4DF7CB6DB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62ACEF-39D0-2D18-DB3C-ABBAAB36A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25DD1-DD91-4CEB-B591-E9B57FE8DB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4351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45D697-7D05-61E9-F6A2-09363454C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11FD-AC17-452C-AF9A-14BF80A9EB2A}" type="datetimeFigureOut">
              <a:rPr lang="en-IN" smtClean="0"/>
              <a:t>27-07-2024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08D0D5-7D57-4F0D-8440-57AB37D2C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BD1CE8-C07A-E5DA-13A2-1384F28C9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25DD1-DD91-4CEB-B591-E9B57FE8DB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285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6CE96-B1A8-D9B5-B9D0-B50E9832E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8F12A-8349-4096-146C-A7BEE7DCE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A57B63-9D7C-9B5B-E885-5C2172FA4F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72AF9A-E9EF-3F6B-3F5E-C84F6AA38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11FD-AC17-452C-AF9A-14BF80A9EB2A}" type="datetimeFigureOut">
              <a:rPr lang="en-IN" smtClean="0"/>
              <a:t>27-07-2024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8F085C-6B81-B2C1-70CA-B18307EB2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5EF653-95A2-9905-75B4-D28D6DD80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25DD1-DD91-4CEB-B591-E9B57FE8DB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5790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F445D-8A56-C358-41DD-BD5BDF1F1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5D10F2-B1BF-0157-4582-920895A48D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BC869A-E54D-95EC-EAC6-3808457F38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B5EAC9-6D6B-9F42-30A5-9F76EC990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11FD-AC17-452C-AF9A-14BF80A9EB2A}" type="datetimeFigureOut">
              <a:rPr lang="en-IN" smtClean="0"/>
              <a:t>27-07-2024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915341-5488-F870-1623-7C15A0B6C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D99506-50A7-C47D-4F95-D7D94E191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25DD1-DD91-4CEB-B591-E9B57FE8DB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381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A1CBA9-C445-C94C-CC8A-55F7A11C3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0A2B67-CFDF-4204-A66A-E4A9C7418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1A645B-1523-2AEA-135D-3E31C3814A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C11FD-AC17-452C-AF9A-14BF80A9EB2A}" type="datetimeFigureOut">
              <a:rPr lang="en-IN" smtClean="0"/>
              <a:t>27-07-2024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1A84A-49D1-FF3B-9719-684C1B0670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459887-2DD7-2FAF-C1BE-7814561991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25DD1-DD91-4CEB-B591-E9B57FE8DB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56626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A25B6-909D-DB76-EE82-A927A990E9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59510"/>
            <a:ext cx="9144000" cy="1887793"/>
          </a:xfrm>
        </p:spPr>
        <p:txBody>
          <a:bodyPr>
            <a:normAutofit/>
          </a:bodyPr>
          <a:lstStyle/>
          <a:p>
            <a:pPr marL="2975610" marR="5080" lvl="0" indent="-2963545" algn="l" defTabSz="914400" rtl="0" eaLnBrk="1" fontAlgn="auto" latinLnBrk="0" hangingPunct="1">
              <a:lnSpc>
                <a:spcPts val="4320"/>
              </a:lnSpc>
              <a:spcBef>
                <a:spcPts val="655"/>
              </a:spcBef>
              <a:spcAft>
                <a:spcPts val="0"/>
              </a:spcAft>
              <a:tabLst>
                <a:tab pos="2675890" algn="l"/>
                <a:tab pos="4945380" algn="l"/>
              </a:tabLst>
              <a:defRPr/>
            </a:pPr>
            <a:r>
              <a:rPr lang="en-IN" sz="4000" b="1" dirty="0">
                <a:latin typeface="Cambria" panose="02040503050406030204" pitchFamily="18" charset="0"/>
                <a:ea typeface="Cambria" panose="02040503050406030204" pitchFamily="18" charset="0"/>
              </a:rPr>
              <a:t>      FOREIGN DIRECT INVESTMENT</a:t>
            </a:r>
            <a:br>
              <a:rPr lang="en-IN" sz="4000" b="1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IN" sz="4000" b="1" dirty="0">
                <a:latin typeface="Cambria" panose="02040503050406030204" pitchFamily="18" charset="0"/>
                <a:ea typeface="Cambria" panose="02040503050406030204" pitchFamily="18" charset="0"/>
              </a:rPr>
              <a:t>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47B3DB-5AE3-BA83-5583-88C72E6DA5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116206"/>
            <a:ext cx="9144000" cy="1655762"/>
          </a:xfrm>
        </p:spPr>
        <p:txBody>
          <a:bodyPr/>
          <a:lstStyle/>
          <a:p>
            <a:r>
              <a:rPr lang="en-IN" dirty="0"/>
              <a:t>KANURI PRANAY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6291" y="344129"/>
            <a:ext cx="4303776" cy="4105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5409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5E022-6DFA-DBA2-C1DD-1741E3516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9645" y="2695370"/>
            <a:ext cx="10515600" cy="1325563"/>
          </a:xfrm>
        </p:spPr>
        <p:txBody>
          <a:bodyPr>
            <a:noAutofit/>
          </a:bodyPr>
          <a:lstStyle/>
          <a:p>
            <a:r>
              <a:rPr lang="en-IN" sz="12000" b="1" dirty="0">
                <a:latin typeface="Cambria" panose="02040503050406030204" pitchFamily="18" charset="0"/>
                <a:ea typeface="Cambria" panose="020405030504060302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89290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5F4C8F-47D9-A45D-880F-DAF215D49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OBJECTIVE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2F2ADF-9294-1865-37F0-67B427485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spc="8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lang="en-US" sz="2800" spc="-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lang="en-US" sz="2800" spc="130" dirty="0">
                <a:solidFill>
                  <a:srgbClr val="FFFFFF"/>
                </a:solidFill>
                <a:latin typeface="Arial MT"/>
                <a:cs typeface="Arial MT"/>
              </a:rPr>
              <a:t>goal</a:t>
            </a:r>
            <a:r>
              <a:rPr lang="en-US" sz="2800" spc="-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lang="en-US" sz="2800" spc="150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lang="en-US" sz="2800" spc="2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lang="en-US" sz="2800" spc="150" dirty="0">
                <a:solidFill>
                  <a:srgbClr val="FFFFFF"/>
                </a:solidFill>
                <a:latin typeface="Arial MT"/>
                <a:cs typeface="Arial MT"/>
              </a:rPr>
              <a:t>this</a:t>
            </a:r>
            <a:r>
              <a:rPr lang="en-US" sz="2800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lang="en-US" sz="2800" spc="185" dirty="0">
                <a:solidFill>
                  <a:srgbClr val="FFFFFF"/>
                </a:solidFill>
                <a:latin typeface="Arial MT"/>
                <a:cs typeface="Arial MT"/>
              </a:rPr>
              <a:t>project</a:t>
            </a:r>
            <a:r>
              <a:rPr lang="en-US" sz="2800" spc="-1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lang="en-US" sz="2800" spc="130" dirty="0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lang="en-US" sz="2800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lang="en-US" sz="2800" spc="170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lang="en-US" sz="2800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lang="en-US" sz="2800" spc="155" dirty="0">
                <a:solidFill>
                  <a:srgbClr val="FFFFFF"/>
                </a:solidFill>
                <a:latin typeface="Arial MT"/>
                <a:cs typeface="Arial MT"/>
              </a:rPr>
              <a:t>understand</a:t>
            </a:r>
            <a:r>
              <a:rPr lang="en-US" sz="2800" spc="-1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lang="en-US" sz="2800" spc="155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lang="en-US" sz="2800" spc="-11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lang="en-US" sz="2800" spc="120" dirty="0">
                <a:solidFill>
                  <a:srgbClr val="FFFFFF"/>
                </a:solidFill>
                <a:latin typeface="Arial MT"/>
                <a:cs typeface="Arial MT"/>
              </a:rPr>
              <a:t>Foreign</a:t>
            </a:r>
            <a:r>
              <a:rPr lang="en-US" sz="2800" spc="-1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lang="en-US" sz="2800" spc="195" dirty="0">
                <a:solidFill>
                  <a:srgbClr val="FFFFFF"/>
                </a:solidFill>
                <a:latin typeface="Arial MT"/>
                <a:cs typeface="Arial MT"/>
              </a:rPr>
              <a:t>direct </a:t>
            </a:r>
            <a:r>
              <a:rPr lang="en-US" sz="2800" spc="-7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lang="en-US" sz="2800" spc="135" dirty="0">
                <a:solidFill>
                  <a:srgbClr val="FFFFFF"/>
                </a:solidFill>
                <a:latin typeface="Arial MT"/>
                <a:cs typeface="Arial MT"/>
              </a:rPr>
              <a:t>investment in India </a:t>
            </a:r>
            <a:r>
              <a:rPr lang="en-US" sz="2800" spc="180" dirty="0">
                <a:solidFill>
                  <a:srgbClr val="FFFFFF"/>
                </a:solidFill>
                <a:latin typeface="Arial MT"/>
                <a:cs typeface="Arial MT"/>
              </a:rPr>
              <a:t>for </a:t>
            </a:r>
            <a:r>
              <a:rPr lang="en-US" sz="2800" spc="155" dirty="0">
                <a:solidFill>
                  <a:srgbClr val="FFFFFF"/>
                </a:solidFill>
                <a:latin typeface="Arial MT"/>
                <a:cs typeface="Arial MT"/>
              </a:rPr>
              <a:t>the </a:t>
            </a:r>
            <a:r>
              <a:rPr lang="en-US" sz="2800" spc="145" dirty="0">
                <a:solidFill>
                  <a:srgbClr val="FFFFFF"/>
                </a:solidFill>
                <a:latin typeface="Arial MT"/>
                <a:cs typeface="Arial MT"/>
              </a:rPr>
              <a:t>last </a:t>
            </a:r>
            <a:r>
              <a:rPr lang="en-US" sz="2800" spc="114" dirty="0">
                <a:solidFill>
                  <a:srgbClr val="FFFFFF"/>
                </a:solidFill>
                <a:latin typeface="Arial MT"/>
                <a:cs typeface="Arial MT"/>
              </a:rPr>
              <a:t>17 </a:t>
            </a:r>
            <a:r>
              <a:rPr lang="en-US" sz="2800" spc="130" dirty="0">
                <a:solidFill>
                  <a:srgbClr val="FFFFFF"/>
                </a:solidFill>
                <a:latin typeface="Arial MT"/>
                <a:cs typeface="Arial MT"/>
              </a:rPr>
              <a:t>years </a:t>
            </a:r>
            <a:r>
              <a:rPr lang="en-US" sz="2800" spc="160" dirty="0">
                <a:solidFill>
                  <a:srgbClr val="FFFFFF"/>
                </a:solidFill>
                <a:latin typeface="Arial MT"/>
                <a:cs typeface="Arial MT"/>
              </a:rPr>
              <a:t>from </a:t>
            </a:r>
            <a:r>
              <a:rPr lang="en-US" sz="2800" spc="100" dirty="0">
                <a:solidFill>
                  <a:srgbClr val="FFFFFF"/>
                </a:solidFill>
                <a:latin typeface="Arial MT"/>
                <a:cs typeface="Arial MT"/>
              </a:rPr>
              <a:t>2000-01 </a:t>
            </a:r>
            <a:r>
              <a:rPr lang="en-US" sz="2800" spc="170" dirty="0">
                <a:solidFill>
                  <a:srgbClr val="FFFFFF"/>
                </a:solidFill>
                <a:latin typeface="Arial MT"/>
                <a:cs typeface="Arial MT"/>
              </a:rPr>
              <a:t>to </a:t>
            </a:r>
            <a:r>
              <a:rPr lang="en-US" sz="2800" spc="1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lang="en-US" sz="2800" spc="95" dirty="0">
                <a:solidFill>
                  <a:srgbClr val="FFFFFF"/>
                </a:solidFill>
                <a:latin typeface="Arial MT"/>
                <a:cs typeface="Arial MT"/>
              </a:rPr>
              <a:t>2016-17.</a:t>
            </a:r>
            <a:endParaRPr lang="en-US" sz="2800" dirty="0">
              <a:latin typeface="Arial MT"/>
              <a:cs typeface="Arial MT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5595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5F4C8F-47D9-A45D-880F-DAF215D49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0" lang="en-IN" sz="3400" b="1" i="0" u="none" strike="noStrike" kern="0" cap="none" spc="32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/>
                <a:ea typeface="+mj-ea"/>
                <a:cs typeface="Cambria"/>
              </a:rPr>
              <a:t>PROBLEM </a:t>
            </a:r>
            <a:r>
              <a:rPr kumimoji="0" lang="en-IN" sz="3400" b="1" i="0" u="none" strike="noStrike" kern="0" cap="none" spc="3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/>
                <a:ea typeface="+mj-ea"/>
                <a:cs typeface="Cambria"/>
              </a:rPr>
              <a:t>STATEMENT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2F2ADF-9294-1865-37F0-67B427485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41300" marR="370205" lvl="0" indent="-228600" algn="l" defTabSz="914400" rtl="0" eaLnBrk="1" fontAlgn="auto" latinLnBrk="0" hangingPunct="1">
              <a:lnSpc>
                <a:spcPct val="120100"/>
              </a:lnSpc>
              <a:spcBef>
                <a:spcPts val="105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Arial MT"/>
              <a:buChar char="•"/>
              <a:tabLst>
                <a:tab pos="304800" algn="l"/>
                <a:tab pos="305435" algn="l"/>
              </a:tabLst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</a:t>
            </a:r>
            <a:r>
              <a:rPr kumimoji="0" lang="en-US" sz="2000" b="0" i="0" u="none" strike="noStrike" kern="1200" cap="none" spc="8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Investment </a:t>
            </a:r>
            <a:r>
              <a:rPr kumimoji="0" lang="en-US" sz="2000" b="0" i="0" u="none" strike="noStrike" kern="1200" cap="none" spc="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is </a:t>
            </a:r>
            <a:r>
              <a:rPr kumimoji="0" lang="en-US" sz="2000" b="0" i="0" u="none" strike="noStrike" kern="1200" cap="none" spc="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 </a:t>
            </a:r>
            <a:r>
              <a:rPr kumimoji="0" lang="en-US" sz="2000" b="0" i="0" u="none" strike="noStrike" kern="1200" cap="none" spc="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game </a:t>
            </a:r>
            <a:r>
              <a:rPr kumimoji="0" lang="en-US" sz="2000" b="0" i="0" u="none" strike="noStrike" kern="1200" cap="none" spc="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of understanding </a:t>
            </a:r>
            <a:r>
              <a:rPr kumimoji="0" lang="en-US" sz="2000" b="0" i="0" u="none" strike="noStrike" kern="1200" cap="none" spc="114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historic </a:t>
            </a:r>
            <a:r>
              <a:rPr kumimoji="0" lang="en-US" sz="2000" b="0" i="0" u="none" strike="noStrike" kern="1200" cap="none" spc="9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data </a:t>
            </a:r>
            <a:r>
              <a:rPr kumimoji="0" lang="en-US" sz="2000" b="0" i="0" u="none" strike="noStrike" kern="1200" cap="none" spc="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of </a:t>
            </a:r>
            <a:r>
              <a:rPr kumimoji="0" lang="en-US" sz="2000" b="0" i="0" u="none" strike="noStrike" kern="1200" cap="none" spc="8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investment </a:t>
            </a:r>
            <a:r>
              <a:rPr kumimoji="0" lang="en-US" sz="2000" b="0" i="0" u="none" strike="noStrike" kern="1200" cap="none" spc="10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objects </a:t>
            </a:r>
            <a:r>
              <a:rPr kumimoji="0" lang="en-US" sz="2000" b="0" i="0" u="none" strike="noStrike" kern="1200" cap="none" spc="1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lang="en-US" sz="2000" b="0" i="0" u="none" strike="noStrike" kern="1200" cap="none" spc="114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under</a:t>
            </a:r>
            <a:r>
              <a:rPr kumimoji="0" lang="en-US" sz="2000" b="0" i="0" u="none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lang="en-US" sz="2000" b="0" i="0" u="none" strike="noStrike" kern="1200" cap="none" spc="1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different</a:t>
            </a:r>
            <a:r>
              <a:rPr kumimoji="0" lang="en-US" sz="2000" b="0" i="0" u="none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lang="en-US" sz="2000" b="0" i="0" u="none" strike="noStrike" kern="1200" cap="none" spc="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events</a:t>
            </a:r>
            <a:r>
              <a:rPr kumimoji="0" lang="en-US" sz="2000" b="0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lang="en-US" sz="2000" b="0" i="0" u="none" strike="noStrike" kern="1200" cap="none" spc="114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but</a:t>
            </a:r>
            <a:r>
              <a:rPr kumimoji="0" lang="en-US" sz="2000" b="0" i="0" u="none" strike="noStrike" kern="1200" cap="none" spc="-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lang="en-US" sz="2000" b="0" i="0" u="none" strike="noStrike" kern="1200" cap="none" spc="114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it</a:t>
            </a:r>
            <a:r>
              <a:rPr kumimoji="0" lang="en-US" sz="2000" b="0" i="0" u="none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lang="en-US" sz="2000" b="0" i="0" u="none" strike="noStrike" kern="1200" cap="none" spc="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is</a:t>
            </a:r>
            <a:r>
              <a:rPr kumimoji="0" lang="en-US" sz="2000" b="0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lang="en-US" sz="2000" b="0" i="0" u="none" strike="noStrike" kern="1200" cap="none" spc="9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still</a:t>
            </a:r>
            <a:r>
              <a:rPr kumimoji="0" lang="en-US" sz="2000" b="0" i="0" u="none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lang="en-US" sz="2000" b="0" i="0" u="none" strike="noStrike" kern="1200" cap="none" spc="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</a:t>
            </a:r>
            <a:r>
              <a:rPr kumimoji="0" lang="en-US" sz="2000" b="0" i="0" u="none" strike="noStrike" kern="1200" cap="none" spc="-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lang="en-US" sz="2000" b="0" i="0" u="none" strike="noStrike" kern="1200" cap="none" spc="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game</a:t>
            </a:r>
            <a:r>
              <a:rPr kumimoji="0" lang="en-US" sz="2000" b="0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lang="en-US" sz="2000" b="0" i="0" u="none" strike="noStrike" kern="1200" cap="none" spc="9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of</a:t>
            </a:r>
            <a:r>
              <a:rPr kumimoji="0" lang="en-US" sz="2000" b="0" i="0" u="none" strike="noStrike" kern="1200" cap="none" spc="1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lang="en-US" sz="2000" b="0" i="0" u="none" strike="noStrike" kern="1200" cap="none" spc="9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chances</a:t>
            </a:r>
            <a:r>
              <a:rPr kumimoji="0" lang="en-US" sz="2000" b="0" i="0" u="none" strike="noStrike" kern="1200" cap="none" spc="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lang="en-US" sz="2000" b="0" i="0" u="none" strike="noStrike" kern="1200" cap="none" spc="114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to</a:t>
            </a:r>
            <a:r>
              <a:rPr kumimoji="0" lang="en-US" sz="2000" b="0" i="0" u="none" strike="noStrike" kern="1200" cap="none" spc="-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lang="en-US" sz="2000" b="0" i="0" u="none" strike="noStrike" kern="1200" cap="none" spc="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minimize</a:t>
            </a:r>
            <a:r>
              <a:rPr kumimoji="0" lang="en-US" sz="2000" b="0" i="0" u="none" strike="noStrike" kern="1200" cap="none" spc="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lang="en-US" sz="2000" b="0" i="0" u="none" strike="noStrike" kern="1200" cap="none" spc="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the</a:t>
            </a:r>
            <a:r>
              <a:rPr kumimoji="0" lang="en-US" sz="2000" b="0" i="0" u="none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lang="en-US" sz="2000" b="0" i="0" u="none" strike="noStrike" kern="1200" cap="none" spc="1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risk</a:t>
            </a:r>
            <a:r>
              <a:rPr kumimoji="0" lang="en-US" sz="2000" b="0" i="0" u="none" strike="noStrike" kern="120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lang="en-US" sz="2000" b="0" i="0" u="none" strike="noStrike" kern="1200" cap="none" spc="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we </a:t>
            </a:r>
            <a:r>
              <a:rPr kumimoji="0" lang="en-US" sz="2000" b="0" i="0" u="none" strike="noStrike" kern="1200" cap="none" spc="-5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lang="en-US" sz="2000" b="0" i="0" u="none" strike="noStrike" kern="1200" cap="none" spc="9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apply</a:t>
            </a:r>
            <a:r>
              <a:rPr kumimoji="0" lang="en-US" sz="2000" b="0" i="0" u="none" strike="noStrike" kern="1200" cap="none" spc="-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lang="en-US" sz="2000" b="0" i="0" u="none" strike="noStrike" kern="1200" cap="none" spc="9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analytics</a:t>
            </a:r>
            <a:r>
              <a:rPr kumimoji="0" lang="en-US" sz="2000" b="0" i="0" u="none" strike="noStrike" kern="1200" cap="none" spc="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lang="en-US" sz="2000" b="0" i="0" u="none" strike="noStrike" kern="1200" cap="none" spc="114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to</a:t>
            </a:r>
            <a:r>
              <a:rPr kumimoji="0" lang="en-US" sz="2000" b="0" i="0" u="none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lang="en-US" sz="2000" b="0" i="0" u="none" strike="noStrike" kern="1200" cap="none" spc="1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find</a:t>
            </a:r>
            <a:r>
              <a:rPr kumimoji="0" lang="en-US" sz="2000" b="0" i="0" u="none" strike="noStrike" kern="1200" cap="none" spc="-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lang="en-US" sz="2000" b="0" i="0" u="none" strike="noStrike" kern="1200" cap="none" spc="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the</a:t>
            </a:r>
            <a:r>
              <a:rPr kumimoji="0" lang="en-US" sz="2000" b="0" i="0" u="none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lang="en-US" sz="2000" b="0" i="0" u="none" strike="noStrike" kern="1200" cap="none" spc="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equilibrium</a:t>
            </a:r>
            <a:r>
              <a:rPr kumimoji="0" lang="en-US" sz="2000" b="0" i="0" u="none" strike="noStrike" kern="1200" cap="none" spc="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lang="en-US" sz="2000" b="0" i="0" u="none" strike="noStrike" kern="1200" cap="none" spc="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investment.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241300" marR="5080" lvl="0" indent="-228600" algn="l" defTabSz="914400" rtl="0" eaLnBrk="1" fontAlgn="auto" latinLnBrk="0" hangingPunct="1">
              <a:lnSpc>
                <a:spcPct val="120100"/>
              </a:lnSpc>
              <a:spcBef>
                <a:spcPts val="980"/>
              </a:spcBef>
              <a:spcAft>
                <a:spcPts val="0"/>
              </a:spcAft>
              <a:buClrTx/>
              <a:buSzTx/>
              <a:buFontTx/>
              <a:buChar char="•"/>
              <a:tabLst>
                <a:tab pos="240665" algn="l"/>
                <a:tab pos="241300" algn="l"/>
              </a:tabLst>
              <a:defRPr/>
            </a:pPr>
            <a:r>
              <a:rPr kumimoji="0" lang="en-US" sz="20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To </a:t>
            </a:r>
            <a:r>
              <a:rPr kumimoji="0" lang="en-US" sz="2000" b="0" i="0" u="none" strike="noStrike" kern="1200" cap="none" spc="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understand the </a:t>
            </a:r>
            <a:r>
              <a:rPr kumimoji="0" lang="en-US" sz="2000" b="0" i="0" u="none" strike="noStrike" kern="1200" cap="none" spc="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Foreign </a:t>
            </a:r>
            <a:r>
              <a:rPr kumimoji="0" lang="en-US" sz="2000" b="0" i="0" u="none" strike="noStrike" kern="1200" cap="none" spc="1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direct </a:t>
            </a:r>
            <a:r>
              <a:rPr kumimoji="0" lang="en-US" sz="2000" b="0" i="0" u="none" strike="noStrike" kern="1200" cap="none" spc="8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investment in India </a:t>
            </a:r>
            <a:r>
              <a:rPr kumimoji="0" lang="en-US" sz="2000" b="0" i="0" u="none" strike="noStrike" kern="1200" cap="none" spc="1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for </a:t>
            </a:r>
            <a:r>
              <a:rPr kumimoji="0" lang="en-US" sz="2000" b="0" i="0" u="none" strike="noStrike" kern="1200" cap="none" spc="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the </a:t>
            </a:r>
            <a:r>
              <a:rPr kumimoji="0" lang="en-US" sz="2000" b="0" i="0" u="none" strike="noStrike" kern="1200" cap="none" spc="9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last </a:t>
            </a:r>
            <a:r>
              <a:rPr kumimoji="0" lang="en-US" sz="2000" b="0" i="0" u="none" strike="noStrike" kern="1200" cap="none" spc="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17 </a:t>
            </a:r>
            <a:r>
              <a:rPr kumimoji="0" lang="en-US" sz="2000" b="0" i="0" u="none" strike="noStrike" kern="1200" cap="none" spc="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years </a:t>
            </a:r>
            <a:r>
              <a:rPr kumimoji="0" lang="en-US" sz="2000" b="0" i="0" u="none" strike="noStrike" kern="1200" cap="none" spc="10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from </a:t>
            </a:r>
            <a:r>
              <a:rPr kumimoji="0" lang="en-US" sz="2000" b="0" i="0" u="none" strike="noStrike" kern="1200" cap="none" spc="1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lang="en-US" sz="2000" b="0" i="0" u="none" strike="noStrike" kern="1200" cap="none" spc="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2000-01</a:t>
            </a:r>
            <a:r>
              <a:rPr kumimoji="0" lang="en-US" sz="2000" b="0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lang="en-US" sz="2000" b="0" i="0" u="none" strike="noStrike" kern="1200" cap="none" spc="114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to</a:t>
            </a:r>
            <a:r>
              <a:rPr kumimoji="0" lang="en-US" sz="2000" b="0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lang="en-US" sz="2000" b="0" i="0" u="none" strike="noStrike" kern="1200" cap="none" spc="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2016-17.</a:t>
            </a:r>
            <a:r>
              <a:rPr kumimoji="0" lang="en-US" sz="2000" b="0" i="0" u="none" strike="noStrike" kern="120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lang="en-US" sz="2000" b="0" i="0" u="none" strike="noStrike" kern="1200" cap="none" spc="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This</a:t>
            </a:r>
            <a:r>
              <a:rPr kumimoji="0" lang="en-US" sz="2000" b="0" i="0" u="none" strike="noStrike" kern="120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lang="en-US" sz="2000" b="0" i="0" u="none" strike="noStrike" kern="1200" cap="none" spc="9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dataset</a:t>
            </a:r>
            <a:r>
              <a:rPr kumimoji="0" lang="en-US" sz="200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lang="en-US" sz="2000" b="0" i="0" u="none" strike="noStrike" kern="1200" cap="none" spc="9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contains</a:t>
            </a:r>
            <a:r>
              <a:rPr kumimoji="0" lang="en-US" sz="2000" b="0" i="0" u="none" strike="noStrike" kern="1200" cap="none" spc="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lang="en-US" sz="2000" b="0" i="0" u="none" strike="noStrike" kern="1200" cap="none" spc="1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sector</a:t>
            </a:r>
            <a:r>
              <a:rPr kumimoji="0" lang="en-US" sz="2000" b="0" i="0" u="none" strike="noStrike" kern="120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lang="en-US" sz="2000" b="0" i="0" u="none" strike="noStrike" kern="1200" cap="none" spc="9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and</a:t>
            </a:r>
            <a:r>
              <a:rPr kumimoji="0" lang="en-US" sz="2000" b="0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lang="en-US" sz="2000" b="0" i="0" u="none" strike="noStrike" kern="1200" cap="none" spc="9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financial</a:t>
            </a:r>
            <a:r>
              <a:rPr kumimoji="0" lang="en-US" sz="2000" b="0" i="0" u="none" strike="noStrike" kern="120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lang="en-US" sz="2000" b="0" i="0" u="none" strike="noStrike" kern="1200" cap="none" spc="8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year-wise</a:t>
            </a:r>
            <a:r>
              <a:rPr kumimoji="0" lang="en-US" sz="2000" b="0" i="0" u="none" strike="noStrike" kern="120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lang="en-US" sz="2000" b="0" i="0" u="none" strike="noStrike" kern="1200" cap="none" spc="9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data</a:t>
            </a:r>
            <a:r>
              <a:rPr kumimoji="0" lang="en-US" sz="2000" b="0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lang="en-US" sz="2000" b="0" i="0" u="none" strike="noStrike" kern="1200" cap="none" spc="9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of </a:t>
            </a:r>
            <a:r>
              <a:rPr kumimoji="0" lang="en-US" sz="2000" b="0" i="0" u="none" strike="noStrike" kern="1200" cap="none" spc="-5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lang="en-US" sz="2000" b="0" i="0" u="none" strike="noStrike" kern="1200" cap="none" spc="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FDI</a:t>
            </a:r>
            <a:r>
              <a:rPr kumimoji="0" lang="en-US" sz="2000" b="0" i="0" u="none" strike="noStrike" kern="1200" cap="none" spc="-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lang="en-US" sz="2000" b="0" i="0" u="none" strike="noStrike" kern="1200" cap="none" spc="8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in</a:t>
            </a:r>
            <a:r>
              <a:rPr kumimoji="0" lang="en-US" sz="2000" b="0" i="0" u="none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lang="en-US" sz="2000" b="0" i="0" u="none" strike="noStrike" kern="1200" cap="none" spc="8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India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2413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490"/>
              </a:spcBef>
              <a:spcAft>
                <a:spcPts val="0"/>
              </a:spcAft>
              <a:buClrTx/>
              <a:buSzTx/>
              <a:buFontTx/>
              <a:buChar char="•"/>
              <a:tabLst>
                <a:tab pos="240665" algn="l"/>
                <a:tab pos="241300" algn="l"/>
              </a:tabLst>
              <a:defRPr/>
            </a:pPr>
            <a:r>
              <a:rPr kumimoji="0" lang="en-US" sz="2000" b="0" i="0" u="none" strike="noStrike" kern="1200" cap="none" spc="9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Sector-wise</a:t>
            </a:r>
            <a:r>
              <a:rPr kumimoji="0" lang="en-US" sz="2000" b="0" i="0" u="none" strike="noStrike" kern="1200" cap="none" spc="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lang="en-US" sz="2000" b="0" i="0" u="none" strike="noStrike" kern="1200" cap="none" spc="8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investment</a:t>
            </a:r>
            <a:r>
              <a:rPr kumimoji="0" lang="en-US" sz="2000" b="0" i="0" u="none" strike="noStrike" kern="1200" cap="none" spc="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lang="en-US" sz="2000" b="0" i="0" u="none" strike="noStrike" kern="1200" cap="none" spc="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analysis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2413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490"/>
              </a:spcBef>
              <a:spcAft>
                <a:spcPts val="0"/>
              </a:spcAft>
              <a:buClrTx/>
              <a:buSzTx/>
              <a:buFontTx/>
              <a:buChar char="•"/>
              <a:tabLst>
                <a:tab pos="240665" algn="l"/>
                <a:tab pos="241300" algn="l"/>
              </a:tabLst>
              <a:defRPr/>
            </a:pPr>
            <a:r>
              <a:rPr kumimoji="0" lang="en-US" sz="2000" b="0" i="0" u="none" strike="noStrike" kern="1200" cap="none" spc="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Year-wise</a:t>
            </a:r>
            <a:r>
              <a:rPr kumimoji="0" lang="en-US" sz="2000" b="0" i="0" u="none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lang="en-US" sz="2000" b="0" i="0" u="none" strike="noStrike" kern="1200" cap="none" spc="8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investment</a:t>
            </a:r>
            <a:r>
              <a:rPr kumimoji="0" lang="en-US" sz="2000" b="0" i="0" u="none" strike="noStrike" kern="1200" cap="none" spc="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lang="en-US" sz="2000" b="0" i="0" u="none" strike="noStrike" kern="1200" cap="none" spc="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analysis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7385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1783079" y="2819400"/>
            <a:ext cx="1283335" cy="609600"/>
          </a:xfrm>
          <a:prstGeom prst="rect">
            <a:avLst/>
          </a:prstGeom>
          <a:solidFill>
            <a:srgbClr val="FF5050"/>
          </a:solidFill>
          <a:ln w="18287">
            <a:solidFill>
              <a:srgbClr val="45ACF8"/>
            </a:solidFill>
          </a:ln>
        </p:spPr>
        <p:txBody>
          <a:bodyPr vert="horz" wrap="square" lIns="0" tIns="98425" rIns="0" bIns="0" rtlCol="0">
            <a:spAutoFit/>
          </a:bodyPr>
          <a:lstStyle/>
          <a:p>
            <a:pPr marL="291465" marR="287655" indent="12065">
              <a:lnSpc>
                <a:spcPct val="107300"/>
              </a:lnSpc>
              <a:spcBef>
                <a:spcPts val="775"/>
              </a:spcBef>
            </a:pPr>
            <a:r>
              <a:rPr sz="1100" dirty="0">
                <a:latin typeface="Verdana"/>
                <a:cs typeface="Verdana"/>
              </a:rPr>
              <a:t>R</a:t>
            </a:r>
            <a:r>
              <a:rPr sz="1100" spc="5" dirty="0">
                <a:latin typeface="Verdana"/>
                <a:cs typeface="Verdana"/>
              </a:rPr>
              <a:t>a</a:t>
            </a:r>
            <a:r>
              <a:rPr sz="1100" dirty="0">
                <a:latin typeface="Verdana"/>
                <a:cs typeface="Verdana"/>
              </a:rPr>
              <a:t>w</a:t>
            </a:r>
            <a:r>
              <a:rPr sz="1100" spc="-114" dirty="0">
                <a:latin typeface="Verdana"/>
                <a:cs typeface="Verdana"/>
              </a:rPr>
              <a:t> </a:t>
            </a:r>
            <a:r>
              <a:rPr sz="1100" spc="-60" dirty="0">
                <a:latin typeface="Verdana"/>
                <a:cs typeface="Verdana"/>
              </a:rPr>
              <a:t>D</a:t>
            </a:r>
            <a:r>
              <a:rPr sz="1100" spc="30" dirty="0">
                <a:latin typeface="Verdana"/>
                <a:cs typeface="Verdana"/>
              </a:rPr>
              <a:t>a</a:t>
            </a:r>
            <a:r>
              <a:rPr sz="1100" spc="15" dirty="0">
                <a:latin typeface="Verdana"/>
                <a:cs typeface="Verdana"/>
              </a:rPr>
              <a:t>t</a:t>
            </a:r>
            <a:r>
              <a:rPr sz="1100" dirty="0">
                <a:latin typeface="Verdana"/>
                <a:cs typeface="Verdana"/>
              </a:rPr>
              <a:t>a  </a:t>
            </a:r>
            <a:r>
              <a:rPr sz="1100" spc="45" dirty="0">
                <a:latin typeface="Verdana"/>
                <a:cs typeface="Verdana"/>
              </a:rPr>
              <a:t>C</a:t>
            </a:r>
            <a:r>
              <a:rPr sz="1100" spc="50" dirty="0">
                <a:latin typeface="Verdana"/>
                <a:cs typeface="Verdana"/>
              </a:rPr>
              <a:t>o</a:t>
            </a:r>
            <a:r>
              <a:rPr sz="1100" spc="5" dirty="0">
                <a:latin typeface="Verdana"/>
                <a:cs typeface="Verdana"/>
              </a:rPr>
              <a:t>l</a:t>
            </a:r>
            <a:r>
              <a:rPr sz="1100" spc="-90" dirty="0">
                <a:latin typeface="Verdana"/>
                <a:cs typeface="Verdana"/>
              </a:rPr>
              <a:t>l</a:t>
            </a:r>
            <a:r>
              <a:rPr sz="1100" spc="85" dirty="0">
                <a:latin typeface="Verdana"/>
                <a:cs typeface="Verdana"/>
              </a:rPr>
              <a:t>e</a:t>
            </a:r>
            <a:r>
              <a:rPr sz="1100" spc="95" dirty="0">
                <a:latin typeface="Verdana"/>
                <a:cs typeface="Verdana"/>
              </a:rPr>
              <a:t>c</a:t>
            </a:r>
            <a:r>
              <a:rPr sz="1100" spc="-75" dirty="0">
                <a:latin typeface="Verdana"/>
                <a:cs typeface="Verdana"/>
              </a:rPr>
              <a:t>t</a:t>
            </a:r>
            <a:r>
              <a:rPr sz="1100" spc="-90" dirty="0">
                <a:latin typeface="Verdana"/>
                <a:cs typeface="Verdana"/>
              </a:rPr>
              <a:t>i</a:t>
            </a:r>
            <a:r>
              <a:rPr sz="1100" spc="25" dirty="0">
                <a:latin typeface="Verdana"/>
                <a:cs typeface="Verdana"/>
              </a:rPr>
              <a:t>on</a:t>
            </a:r>
            <a:endParaRPr sz="1100" dirty="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243571" y="2817876"/>
            <a:ext cx="1210310" cy="609600"/>
          </a:xfrm>
          <a:custGeom>
            <a:avLst/>
            <a:gdLst/>
            <a:ahLst/>
            <a:cxnLst/>
            <a:rect l="l" t="t" r="r" b="b"/>
            <a:pathLst>
              <a:path w="1210309" h="609600">
                <a:moveTo>
                  <a:pt x="1210055" y="0"/>
                </a:moveTo>
                <a:lnTo>
                  <a:pt x="0" y="0"/>
                </a:lnTo>
                <a:lnTo>
                  <a:pt x="0" y="609600"/>
                </a:lnTo>
                <a:lnTo>
                  <a:pt x="1210055" y="609600"/>
                </a:lnTo>
                <a:lnTo>
                  <a:pt x="1210055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242047" y="2816351"/>
            <a:ext cx="1210310" cy="609600"/>
          </a:xfrm>
          <a:prstGeom prst="rect">
            <a:avLst/>
          </a:prstGeom>
          <a:ln w="18288">
            <a:solidFill>
              <a:srgbClr val="45ACF8"/>
            </a:solidFill>
          </a:ln>
        </p:spPr>
        <p:txBody>
          <a:bodyPr vert="horz" wrap="square" lIns="0" tIns="97155" rIns="0" bIns="0" rtlCol="0">
            <a:spAutoFit/>
          </a:bodyPr>
          <a:lstStyle/>
          <a:p>
            <a:pPr marL="206375" marR="154940" indent="-55244">
              <a:lnSpc>
                <a:spcPct val="107300"/>
              </a:lnSpc>
              <a:spcBef>
                <a:spcPts val="765"/>
              </a:spcBef>
            </a:pPr>
            <a:r>
              <a:rPr lang="en-IN" sz="1100" spc="75" dirty="0">
                <a:latin typeface="Verdana"/>
                <a:cs typeface="Verdana"/>
              </a:rPr>
              <a:t>M</a:t>
            </a:r>
            <a:r>
              <a:rPr lang="en-IN" sz="1100" spc="-90" dirty="0">
                <a:latin typeface="Verdana"/>
                <a:cs typeface="Verdana"/>
              </a:rPr>
              <a:t>i</a:t>
            </a:r>
            <a:r>
              <a:rPr lang="en-IN" sz="1100" spc="-145" dirty="0">
                <a:latin typeface="Verdana"/>
                <a:cs typeface="Verdana"/>
              </a:rPr>
              <a:t>ss</a:t>
            </a:r>
            <a:r>
              <a:rPr lang="en-IN" sz="1100" spc="-90" dirty="0">
                <a:latin typeface="Verdana"/>
                <a:cs typeface="Verdana"/>
              </a:rPr>
              <a:t>i</a:t>
            </a:r>
            <a:r>
              <a:rPr lang="en-IN" sz="1100" spc="20" dirty="0">
                <a:latin typeface="Verdana"/>
                <a:cs typeface="Verdana"/>
              </a:rPr>
              <a:t>n</a:t>
            </a:r>
            <a:r>
              <a:rPr lang="en-IN" sz="1100" dirty="0">
                <a:latin typeface="Verdana"/>
                <a:cs typeface="Verdana"/>
              </a:rPr>
              <a:t>g</a:t>
            </a:r>
            <a:r>
              <a:rPr lang="en-IN" sz="1100" spc="-114" dirty="0">
                <a:latin typeface="Verdana"/>
                <a:cs typeface="Verdana"/>
              </a:rPr>
              <a:t> </a:t>
            </a:r>
            <a:r>
              <a:rPr lang="en-IN" sz="1100" spc="-15" dirty="0">
                <a:latin typeface="Verdana"/>
                <a:cs typeface="Verdana"/>
              </a:rPr>
              <a:t>V</a:t>
            </a:r>
            <a:r>
              <a:rPr lang="en-IN" sz="1100" spc="5" dirty="0">
                <a:latin typeface="Verdana"/>
                <a:cs typeface="Verdana"/>
              </a:rPr>
              <a:t>a</a:t>
            </a:r>
            <a:r>
              <a:rPr lang="en-IN" sz="1100" spc="-15" dirty="0">
                <a:latin typeface="Verdana"/>
                <a:cs typeface="Verdana"/>
              </a:rPr>
              <a:t>l</a:t>
            </a:r>
            <a:r>
              <a:rPr lang="en-IN" sz="1100" dirty="0">
                <a:latin typeface="Verdana"/>
                <a:cs typeface="Verdana"/>
              </a:rPr>
              <a:t>ue  </a:t>
            </a:r>
            <a:r>
              <a:rPr lang="en-IN" sz="1100" spc="-50" dirty="0">
                <a:latin typeface="Verdana"/>
                <a:cs typeface="Verdana"/>
              </a:rPr>
              <a:t>Imputations</a:t>
            </a:r>
            <a:endParaRPr lang="en-IN" sz="1100" dirty="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614659" y="2817876"/>
            <a:ext cx="1210310" cy="609600"/>
          </a:xfrm>
          <a:custGeom>
            <a:avLst/>
            <a:gdLst/>
            <a:ahLst/>
            <a:cxnLst/>
            <a:rect l="l" t="t" r="r" b="b"/>
            <a:pathLst>
              <a:path w="1210309" h="609600">
                <a:moveTo>
                  <a:pt x="1210055" y="0"/>
                </a:moveTo>
                <a:lnTo>
                  <a:pt x="0" y="0"/>
                </a:lnTo>
                <a:lnTo>
                  <a:pt x="0" y="609600"/>
                </a:lnTo>
                <a:lnTo>
                  <a:pt x="1210055" y="609600"/>
                </a:lnTo>
                <a:lnTo>
                  <a:pt x="1210055" y="0"/>
                </a:lnTo>
                <a:close/>
              </a:path>
            </a:pathLst>
          </a:custGeom>
          <a:solidFill>
            <a:srgbClr val="00AE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0613135" y="2816351"/>
            <a:ext cx="1210310" cy="609600"/>
          </a:xfrm>
          <a:prstGeom prst="rect">
            <a:avLst/>
          </a:prstGeom>
          <a:ln w="18288">
            <a:solidFill>
              <a:srgbClr val="45ACF8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450">
              <a:latin typeface="Times New Roman"/>
              <a:cs typeface="Times New Roman"/>
            </a:endParaRPr>
          </a:p>
          <a:p>
            <a:pPr marL="105410">
              <a:lnSpc>
                <a:spcPct val="100000"/>
              </a:lnSpc>
            </a:pPr>
            <a:r>
              <a:rPr sz="1100" spc="-5" dirty="0">
                <a:latin typeface="Verdana"/>
                <a:cs typeface="Verdana"/>
              </a:rPr>
              <a:t>Data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10" dirty="0">
                <a:latin typeface="Verdana"/>
                <a:cs typeface="Verdana"/>
              </a:rPr>
              <a:t>Cleaning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613135" y="3956303"/>
            <a:ext cx="1210310" cy="606425"/>
          </a:xfrm>
          <a:prstGeom prst="rect">
            <a:avLst/>
          </a:prstGeom>
          <a:solidFill>
            <a:srgbClr val="C3A6F7"/>
          </a:solidFill>
          <a:ln w="18288">
            <a:solidFill>
              <a:srgbClr val="45ACF8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 marL="161925" marR="125095" indent="-10160" algn="ctr">
              <a:lnSpc>
                <a:spcPct val="107400"/>
              </a:lnSpc>
              <a:spcBef>
                <a:spcPts val="50"/>
              </a:spcBef>
            </a:pPr>
            <a:r>
              <a:rPr sz="1100" spc="-45" dirty="0">
                <a:latin typeface="Verdana"/>
                <a:cs typeface="Verdana"/>
              </a:rPr>
              <a:t>Exploratory 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Data</a:t>
            </a:r>
            <a:r>
              <a:rPr sz="1100" spc="-90" dirty="0">
                <a:latin typeface="Verdana"/>
                <a:cs typeface="Verdana"/>
              </a:rPr>
              <a:t> </a:t>
            </a:r>
            <a:r>
              <a:rPr sz="1100" spc="-40" dirty="0">
                <a:latin typeface="Verdana"/>
                <a:cs typeface="Verdana"/>
              </a:rPr>
              <a:t>Analysis </a:t>
            </a:r>
            <a:r>
              <a:rPr sz="1100" spc="-370" dirty="0">
                <a:latin typeface="Verdana"/>
                <a:cs typeface="Verdana"/>
              </a:rPr>
              <a:t> </a:t>
            </a:r>
            <a:r>
              <a:rPr sz="1100" spc="-65" dirty="0">
                <a:latin typeface="Verdana"/>
                <a:cs typeface="Verdana"/>
              </a:rPr>
              <a:t>(EDA)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979407" y="3980688"/>
            <a:ext cx="1213485" cy="591185"/>
          </a:xfrm>
          <a:prstGeom prst="rect">
            <a:avLst/>
          </a:prstGeom>
          <a:solidFill>
            <a:srgbClr val="F0BD87"/>
          </a:solidFill>
          <a:ln w="18288">
            <a:solidFill>
              <a:srgbClr val="45ACF8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Times New Roman"/>
              <a:cs typeface="Times New Roman"/>
            </a:endParaRPr>
          </a:p>
          <a:p>
            <a:pPr marL="270510">
              <a:lnSpc>
                <a:spcPct val="100000"/>
              </a:lnSpc>
            </a:pPr>
            <a:r>
              <a:rPr sz="1100" dirty="0">
                <a:latin typeface="Verdana"/>
                <a:cs typeface="Verdana"/>
              </a:rPr>
              <a:t>Modelling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718559" y="4008120"/>
            <a:ext cx="1213485" cy="579120"/>
          </a:xfrm>
          <a:prstGeom prst="rect">
            <a:avLst/>
          </a:prstGeom>
          <a:solidFill>
            <a:srgbClr val="66CCFF"/>
          </a:solidFill>
          <a:ln w="18288">
            <a:solidFill>
              <a:srgbClr val="45ACF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00" dirty="0">
              <a:latin typeface="Times New Roman"/>
              <a:cs typeface="Times New Roman"/>
            </a:endParaRPr>
          </a:p>
          <a:p>
            <a:pPr marL="206375">
              <a:lnSpc>
                <a:spcPct val="100000"/>
              </a:lnSpc>
            </a:pPr>
            <a:r>
              <a:rPr sz="1100" spc="-5" dirty="0">
                <a:latin typeface="Verdana"/>
                <a:cs typeface="Verdana"/>
              </a:rPr>
              <a:t>Deployment</a:t>
            </a:r>
            <a:endParaRPr sz="1100" dirty="0">
              <a:latin typeface="Verdana"/>
              <a:cs typeface="Verdan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718559" y="5120640"/>
            <a:ext cx="1213485" cy="579120"/>
          </a:xfrm>
          <a:custGeom>
            <a:avLst/>
            <a:gdLst/>
            <a:ahLst/>
            <a:cxnLst/>
            <a:rect l="l" t="t" r="r" b="b"/>
            <a:pathLst>
              <a:path w="1213485" h="579120">
                <a:moveTo>
                  <a:pt x="1213103" y="0"/>
                </a:moveTo>
                <a:lnTo>
                  <a:pt x="0" y="0"/>
                </a:lnTo>
                <a:lnTo>
                  <a:pt x="0" y="579120"/>
                </a:lnTo>
                <a:lnTo>
                  <a:pt x="1213103" y="579120"/>
                </a:lnTo>
                <a:lnTo>
                  <a:pt x="1213103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3718559" y="5120640"/>
            <a:ext cx="1213485" cy="390492"/>
          </a:xfrm>
          <a:prstGeom prst="rect">
            <a:avLst/>
          </a:prstGeom>
          <a:ln w="18288">
            <a:solidFill>
              <a:srgbClr val="45ACF8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4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275590">
              <a:lnSpc>
                <a:spcPct val="100000"/>
              </a:lnSpc>
            </a:pPr>
            <a:r>
              <a:rPr sz="1100" spc="-25" dirty="0">
                <a:solidFill>
                  <a:schemeClr val="bg1"/>
                </a:solidFill>
                <a:latin typeface="Verdana"/>
                <a:cs typeface="Verdana"/>
              </a:rPr>
              <a:t>Reporting</a:t>
            </a:r>
            <a:endParaRPr sz="1100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980931" y="2817876"/>
            <a:ext cx="1213485" cy="609600"/>
          </a:xfrm>
          <a:custGeom>
            <a:avLst/>
            <a:gdLst/>
            <a:ahLst/>
            <a:cxnLst/>
            <a:rect l="l" t="t" r="r" b="b"/>
            <a:pathLst>
              <a:path w="1213484" h="609600">
                <a:moveTo>
                  <a:pt x="1213103" y="0"/>
                </a:moveTo>
                <a:lnTo>
                  <a:pt x="0" y="0"/>
                </a:lnTo>
                <a:lnTo>
                  <a:pt x="0" y="609600"/>
                </a:lnTo>
                <a:lnTo>
                  <a:pt x="1213103" y="609600"/>
                </a:lnTo>
                <a:lnTo>
                  <a:pt x="1213103" y="0"/>
                </a:lnTo>
                <a:close/>
              </a:path>
            </a:pathLst>
          </a:custGeom>
          <a:solidFill>
            <a:srgbClr val="E1D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8979407" y="2816351"/>
            <a:ext cx="1213485" cy="609600"/>
          </a:xfrm>
          <a:prstGeom prst="rect">
            <a:avLst/>
          </a:prstGeom>
          <a:ln w="18288">
            <a:solidFill>
              <a:srgbClr val="45ACF8"/>
            </a:solidFill>
          </a:ln>
        </p:spPr>
        <p:txBody>
          <a:bodyPr vert="horz" wrap="square" lIns="0" tIns="97155" rIns="0" bIns="0" rtlCol="0">
            <a:spAutoFit/>
          </a:bodyPr>
          <a:lstStyle/>
          <a:p>
            <a:pPr marL="357505" marR="302260" indent="-55244">
              <a:lnSpc>
                <a:spcPct val="107300"/>
              </a:lnSpc>
              <a:spcBef>
                <a:spcPts val="765"/>
              </a:spcBef>
            </a:pPr>
            <a:r>
              <a:rPr sz="1100" spc="10" dirty="0">
                <a:latin typeface="Verdana"/>
                <a:cs typeface="Verdana"/>
              </a:rPr>
              <a:t>H</a:t>
            </a:r>
            <a:r>
              <a:rPr sz="1100" spc="5" dirty="0">
                <a:latin typeface="Verdana"/>
                <a:cs typeface="Verdana"/>
              </a:rPr>
              <a:t>a</a:t>
            </a:r>
            <a:r>
              <a:rPr sz="1100" spc="-30" dirty="0">
                <a:latin typeface="Verdana"/>
                <a:cs typeface="Verdana"/>
              </a:rPr>
              <a:t>n</a:t>
            </a:r>
            <a:r>
              <a:rPr sz="1100" spc="-20" dirty="0">
                <a:latin typeface="Verdana"/>
                <a:cs typeface="Verdana"/>
              </a:rPr>
              <a:t>d</a:t>
            </a:r>
            <a:r>
              <a:rPr sz="1100" spc="-40" dirty="0">
                <a:latin typeface="Verdana"/>
                <a:cs typeface="Verdana"/>
              </a:rPr>
              <a:t>l</a:t>
            </a:r>
            <a:r>
              <a:rPr sz="1100" spc="-90" dirty="0">
                <a:latin typeface="Verdana"/>
                <a:cs typeface="Verdana"/>
              </a:rPr>
              <a:t>i</a:t>
            </a:r>
            <a:r>
              <a:rPr sz="1100" dirty="0">
                <a:latin typeface="Verdana"/>
                <a:cs typeface="Verdana"/>
              </a:rPr>
              <a:t>ng  </a:t>
            </a:r>
            <a:r>
              <a:rPr sz="1100" spc="-50" dirty="0">
                <a:latin typeface="Verdana"/>
                <a:cs typeface="Verdana"/>
              </a:rPr>
              <a:t>Outliers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541776" y="2819400"/>
            <a:ext cx="1566545" cy="609600"/>
          </a:xfrm>
          <a:prstGeom prst="rect">
            <a:avLst/>
          </a:prstGeom>
          <a:solidFill>
            <a:srgbClr val="A1AD00"/>
          </a:solidFill>
          <a:ln w="18288">
            <a:solidFill>
              <a:srgbClr val="45ACF8"/>
            </a:solidFill>
          </a:ln>
        </p:spPr>
        <p:txBody>
          <a:bodyPr vert="horz" wrap="square" lIns="0" tIns="98425" rIns="0" bIns="0" rtlCol="0">
            <a:spAutoFit/>
          </a:bodyPr>
          <a:lstStyle/>
          <a:p>
            <a:pPr marL="172085" marR="95885" indent="-80010">
              <a:lnSpc>
                <a:spcPct val="107300"/>
              </a:lnSpc>
              <a:spcBef>
                <a:spcPts val="775"/>
              </a:spcBef>
            </a:pPr>
            <a:r>
              <a:rPr sz="1100" spc="-225" dirty="0">
                <a:latin typeface="Verdana"/>
                <a:cs typeface="Verdana"/>
              </a:rPr>
              <a:t>I</a:t>
            </a:r>
            <a:r>
              <a:rPr sz="1100" spc="-40" dirty="0">
                <a:latin typeface="Verdana"/>
                <a:cs typeface="Verdana"/>
              </a:rPr>
              <a:t>m</a:t>
            </a:r>
            <a:r>
              <a:rPr sz="1100" spc="-20" dirty="0">
                <a:latin typeface="Verdana"/>
                <a:cs typeface="Verdana"/>
              </a:rPr>
              <a:t>p</a:t>
            </a:r>
            <a:r>
              <a:rPr sz="1100" spc="-25" dirty="0">
                <a:latin typeface="Verdana"/>
                <a:cs typeface="Verdana"/>
              </a:rPr>
              <a:t>o</a:t>
            </a:r>
            <a:r>
              <a:rPr sz="1100" spc="5" dirty="0">
                <a:latin typeface="Verdana"/>
                <a:cs typeface="Verdana"/>
              </a:rPr>
              <a:t>r</a:t>
            </a:r>
            <a:r>
              <a:rPr sz="1100" spc="-75" dirty="0">
                <a:latin typeface="Verdana"/>
                <a:cs typeface="Verdana"/>
              </a:rPr>
              <a:t>t</a:t>
            </a:r>
            <a:r>
              <a:rPr sz="1100" spc="-90" dirty="0">
                <a:latin typeface="Verdana"/>
                <a:cs typeface="Verdana"/>
              </a:rPr>
              <a:t>i</a:t>
            </a:r>
            <a:r>
              <a:rPr sz="1100" spc="20" dirty="0">
                <a:latin typeface="Verdana"/>
                <a:cs typeface="Verdana"/>
              </a:rPr>
              <a:t>n</a:t>
            </a:r>
            <a:r>
              <a:rPr sz="1100" dirty="0">
                <a:latin typeface="Verdana"/>
                <a:cs typeface="Verdana"/>
              </a:rPr>
              <a:t>g</a:t>
            </a:r>
            <a:r>
              <a:rPr sz="1100" spc="-70" dirty="0">
                <a:latin typeface="Verdana"/>
                <a:cs typeface="Verdana"/>
              </a:rPr>
              <a:t> </a:t>
            </a:r>
            <a:r>
              <a:rPr sz="1100" spc="-90" dirty="0">
                <a:latin typeface="Verdana"/>
                <a:cs typeface="Verdana"/>
              </a:rPr>
              <a:t>Li</a:t>
            </a:r>
            <a:r>
              <a:rPr sz="1100" spc="-40" dirty="0">
                <a:latin typeface="Verdana"/>
                <a:cs typeface="Verdana"/>
              </a:rPr>
              <a:t>b</a:t>
            </a:r>
            <a:r>
              <a:rPr sz="1100" spc="-20" dirty="0">
                <a:latin typeface="Verdana"/>
                <a:cs typeface="Verdana"/>
              </a:rPr>
              <a:t>r</a:t>
            </a:r>
            <a:r>
              <a:rPr sz="1100" spc="-15" dirty="0">
                <a:latin typeface="Verdana"/>
                <a:cs typeface="Verdana"/>
              </a:rPr>
              <a:t>a</a:t>
            </a:r>
            <a:r>
              <a:rPr sz="1100" spc="-20" dirty="0">
                <a:latin typeface="Verdana"/>
                <a:cs typeface="Verdana"/>
              </a:rPr>
              <a:t>r</a:t>
            </a:r>
            <a:r>
              <a:rPr sz="1100" spc="-114" dirty="0">
                <a:latin typeface="Verdana"/>
                <a:cs typeface="Verdana"/>
              </a:rPr>
              <a:t>i</a:t>
            </a:r>
            <a:r>
              <a:rPr sz="1100" spc="-60" dirty="0">
                <a:latin typeface="Verdana"/>
                <a:cs typeface="Verdana"/>
              </a:rPr>
              <a:t>e</a:t>
            </a:r>
            <a:r>
              <a:rPr sz="1100" dirty="0">
                <a:latin typeface="Verdana"/>
                <a:cs typeface="Verdana"/>
              </a:rPr>
              <a:t>s</a:t>
            </a:r>
            <a:r>
              <a:rPr sz="1100" spc="-220" dirty="0">
                <a:latin typeface="Verdana"/>
                <a:cs typeface="Verdana"/>
              </a:rPr>
              <a:t> </a:t>
            </a:r>
            <a:r>
              <a:rPr sz="1100" spc="-85" dirty="0">
                <a:latin typeface="Verdana"/>
                <a:cs typeface="Verdana"/>
              </a:rPr>
              <a:t>i</a:t>
            </a:r>
            <a:r>
              <a:rPr sz="1100" dirty="0">
                <a:latin typeface="Verdana"/>
                <a:cs typeface="Verdana"/>
              </a:rPr>
              <a:t>n  </a:t>
            </a:r>
            <a:r>
              <a:rPr sz="1100" spc="25" dirty="0">
                <a:latin typeface="Verdana"/>
                <a:cs typeface="Verdana"/>
              </a:rPr>
              <a:t>J</a:t>
            </a:r>
            <a:r>
              <a:rPr sz="1100" spc="20" dirty="0">
                <a:latin typeface="Verdana"/>
                <a:cs typeface="Verdana"/>
              </a:rPr>
              <a:t>u</a:t>
            </a:r>
            <a:r>
              <a:rPr sz="1100" spc="30" dirty="0">
                <a:latin typeface="Verdana"/>
                <a:cs typeface="Verdana"/>
              </a:rPr>
              <a:t>p</a:t>
            </a:r>
            <a:r>
              <a:rPr sz="1100" spc="-80" dirty="0">
                <a:latin typeface="Verdana"/>
                <a:cs typeface="Verdana"/>
              </a:rPr>
              <a:t>y</a:t>
            </a:r>
            <a:r>
              <a:rPr sz="1100" spc="-55" dirty="0">
                <a:latin typeface="Verdana"/>
                <a:cs typeface="Verdana"/>
              </a:rPr>
              <a:t>t</a:t>
            </a:r>
            <a:r>
              <a:rPr sz="1100" spc="-60" dirty="0">
                <a:latin typeface="Verdana"/>
                <a:cs typeface="Verdana"/>
              </a:rPr>
              <a:t>e</a:t>
            </a:r>
            <a:r>
              <a:rPr sz="1100" dirty="0">
                <a:latin typeface="Verdana"/>
                <a:cs typeface="Verdana"/>
              </a:rPr>
              <a:t>r</a:t>
            </a:r>
            <a:r>
              <a:rPr sz="1100" spc="-165" dirty="0">
                <a:latin typeface="Verdana"/>
                <a:cs typeface="Verdana"/>
              </a:rPr>
              <a:t> </a:t>
            </a:r>
            <a:r>
              <a:rPr sz="1100" spc="10" dirty="0">
                <a:latin typeface="Verdana"/>
                <a:cs typeface="Verdana"/>
              </a:rPr>
              <a:t>N</a:t>
            </a:r>
            <a:r>
              <a:rPr sz="1100" spc="25" dirty="0">
                <a:latin typeface="Verdana"/>
                <a:cs typeface="Verdana"/>
              </a:rPr>
              <a:t>o</a:t>
            </a:r>
            <a:r>
              <a:rPr sz="1100" dirty="0">
                <a:latin typeface="Verdana"/>
                <a:cs typeface="Verdana"/>
              </a:rPr>
              <a:t>t</a:t>
            </a:r>
            <a:r>
              <a:rPr sz="1100" spc="-15" dirty="0">
                <a:latin typeface="Verdana"/>
                <a:cs typeface="Verdana"/>
              </a:rPr>
              <a:t>e</a:t>
            </a:r>
            <a:r>
              <a:rPr sz="1100" spc="5" dirty="0">
                <a:latin typeface="Verdana"/>
                <a:cs typeface="Verdana"/>
              </a:rPr>
              <a:t>b</a:t>
            </a:r>
            <a:r>
              <a:rPr sz="1100" dirty="0">
                <a:latin typeface="Verdana"/>
                <a:cs typeface="Verdana"/>
              </a:rPr>
              <a:t>ook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5532120" y="2819400"/>
            <a:ext cx="1213485" cy="570028"/>
          </a:xfrm>
          <a:prstGeom prst="rect">
            <a:avLst/>
          </a:prstGeom>
          <a:solidFill>
            <a:srgbClr val="F8DFD6"/>
          </a:solidFill>
          <a:ln w="18288">
            <a:solidFill>
              <a:srgbClr val="45ACF8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5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146050">
              <a:lnSpc>
                <a:spcPct val="100000"/>
              </a:lnSpc>
            </a:pPr>
            <a:r>
              <a:rPr sz="1100" spc="-90" dirty="0">
                <a:solidFill>
                  <a:schemeClr val="bg1"/>
                </a:solidFill>
                <a:latin typeface="Verdana"/>
                <a:cs typeface="Verdana"/>
              </a:rPr>
              <a:t>L</a:t>
            </a:r>
            <a:r>
              <a:rPr sz="1100" spc="70" dirty="0">
                <a:solidFill>
                  <a:schemeClr val="bg1"/>
                </a:solidFill>
                <a:latin typeface="Verdana"/>
                <a:cs typeface="Verdana"/>
              </a:rPr>
              <a:t>o</a:t>
            </a:r>
            <a:r>
              <a:rPr sz="1100" spc="75" dirty="0">
                <a:solidFill>
                  <a:schemeClr val="bg1"/>
                </a:solidFill>
                <a:latin typeface="Verdana"/>
                <a:cs typeface="Verdana"/>
              </a:rPr>
              <a:t>a</a:t>
            </a:r>
            <a:r>
              <a:rPr sz="1100" dirty="0">
                <a:solidFill>
                  <a:schemeClr val="bg1"/>
                </a:solidFill>
                <a:latin typeface="Verdana"/>
                <a:cs typeface="Verdana"/>
              </a:rPr>
              <a:t>d</a:t>
            </a:r>
            <a:r>
              <a:rPr sz="1100" spc="-6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100" spc="-60" dirty="0">
                <a:solidFill>
                  <a:schemeClr val="bg1"/>
                </a:solidFill>
                <a:latin typeface="Verdana"/>
                <a:cs typeface="Verdana"/>
              </a:rPr>
              <a:t>D</a:t>
            </a:r>
            <a:r>
              <a:rPr sz="1100" spc="5" dirty="0">
                <a:solidFill>
                  <a:schemeClr val="bg1"/>
                </a:solidFill>
                <a:latin typeface="Verdana"/>
                <a:cs typeface="Verdana"/>
              </a:rPr>
              <a:t>a</a:t>
            </a:r>
            <a:r>
              <a:rPr sz="1100" dirty="0">
                <a:solidFill>
                  <a:schemeClr val="bg1"/>
                </a:solidFill>
                <a:latin typeface="Verdana"/>
                <a:cs typeface="Verdana"/>
              </a:rPr>
              <a:t>t</a:t>
            </a:r>
            <a:r>
              <a:rPr sz="1100" spc="5" dirty="0">
                <a:solidFill>
                  <a:schemeClr val="bg1"/>
                </a:solidFill>
                <a:latin typeface="Verdana"/>
                <a:cs typeface="Verdana"/>
              </a:rPr>
              <a:t>a</a:t>
            </a:r>
            <a:r>
              <a:rPr sz="1100" dirty="0">
                <a:solidFill>
                  <a:schemeClr val="bg1"/>
                </a:solidFill>
                <a:latin typeface="Verdana"/>
                <a:cs typeface="Verdana"/>
              </a:rPr>
              <a:t>s</a:t>
            </a:r>
            <a:r>
              <a:rPr sz="1100" spc="-10" dirty="0">
                <a:solidFill>
                  <a:schemeClr val="bg1"/>
                </a:solidFill>
                <a:latin typeface="Verdana"/>
                <a:cs typeface="Verdana"/>
              </a:rPr>
              <a:t>et</a:t>
            </a:r>
            <a:endParaRPr lang="en-IN" sz="1100" spc="-10" dirty="0">
              <a:solidFill>
                <a:schemeClr val="bg1"/>
              </a:solidFill>
              <a:latin typeface="Verdana"/>
              <a:cs typeface="Verdana"/>
            </a:endParaRPr>
          </a:p>
          <a:p>
            <a:pPr marL="146050">
              <a:lnSpc>
                <a:spcPct val="100000"/>
              </a:lnSpc>
            </a:pPr>
            <a:endParaRPr sz="1100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242047" y="3980688"/>
            <a:ext cx="1210310" cy="606425"/>
          </a:xfrm>
          <a:prstGeom prst="rect">
            <a:avLst/>
          </a:prstGeom>
          <a:solidFill>
            <a:srgbClr val="FFFF00"/>
          </a:solidFill>
          <a:ln w="18288">
            <a:solidFill>
              <a:srgbClr val="45ACF8"/>
            </a:solidFill>
          </a:ln>
        </p:spPr>
        <p:txBody>
          <a:bodyPr vert="horz" wrap="square" lIns="0" tIns="115570" rIns="0" bIns="0" rtlCol="0">
            <a:spAutoFit/>
          </a:bodyPr>
          <a:lstStyle/>
          <a:p>
            <a:pPr marL="330200" marR="311150" indent="-12700">
              <a:lnSpc>
                <a:spcPct val="107300"/>
              </a:lnSpc>
              <a:spcBef>
                <a:spcPts val="910"/>
              </a:spcBef>
            </a:pPr>
            <a:r>
              <a:rPr sz="1100" spc="-20" dirty="0">
                <a:latin typeface="Verdana"/>
                <a:cs typeface="Verdana"/>
              </a:rPr>
              <a:t>P</a:t>
            </a:r>
            <a:r>
              <a:rPr sz="1100" spc="45" dirty="0">
                <a:latin typeface="Verdana"/>
                <a:cs typeface="Verdana"/>
              </a:rPr>
              <a:t>o</a:t>
            </a:r>
            <a:r>
              <a:rPr sz="1100" spc="5" dirty="0">
                <a:latin typeface="Verdana"/>
                <a:cs typeface="Verdana"/>
              </a:rPr>
              <a:t>w</a:t>
            </a:r>
            <a:r>
              <a:rPr sz="1100" spc="-60" dirty="0">
                <a:latin typeface="Verdana"/>
                <a:cs typeface="Verdana"/>
              </a:rPr>
              <a:t>e</a:t>
            </a:r>
            <a:r>
              <a:rPr sz="1100" dirty="0">
                <a:latin typeface="Verdana"/>
                <a:cs typeface="Verdana"/>
              </a:rPr>
              <a:t>r</a:t>
            </a:r>
            <a:r>
              <a:rPr sz="1100" spc="-140" dirty="0">
                <a:latin typeface="Verdana"/>
                <a:cs typeface="Verdana"/>
              </a:rPr>
              <a:t> </a:t>
            </a:r>
            <a:r>
              <a:rPr sz="1100" spc="-160" dirty="0">
                <a:latin typeface="Verdana"/>
                <a:cs typeface="Verdana"/>
              </a:rPr>
              <a:t>BI  </a:t>
            </a:r>
            <a:r>
              <a:rPr sz="1100" spc="-35" dirty="0">
                <a:latin typeface="Verdana"/>
                <a:cs typeface="Verdana"/>
              </a:rPr>
              <a:t>De</a:t>
            </a:r>
            <a:r>
              <a:rPr sz="1100" spc="-25" dirty="0">
                <a:latin typeface="Verdana"/>
                <a:cs typeface="Verdana"/>
              </a:rPr>
              <a:t>s</a:t>
            </a:r>
            <a:r>
              <a:rPr sz="1100" spc="-30" dirty="0">
                <a:latin typeface="Verdana"/>
                <a:cs typeface="Verdana"/>
              </a:rPr>
              <a:t>k</a:t>
            </a:r>
            <a:r>
              <a:rPr sz="1100" spc="-25" dirty="0">
                <a:latin typeface="Verdana"/>
                <a:cs typeface="Verdana"/>
              </a:rPr>
              <a:t>t</a:t>
            </a:r>
            <a:r>
              <a:rPr sz="1100" spc="-20" dirty="0">
                <a:latin typeface="Verdana"/>
                <a:cs typeface="Verdana"/>
              </a:rPr>
              <a:t>o</a:t>
            </a:r>
            <a:r>
              <a:rPr sz="1100" dirty="0">
                <a:latin typeface="Verdana"/>
                <a:cs typeface="Verdana"/>
              </a:rPr>
              <a:t>p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5532120" y="4008120"/>
            <a:ext cx="1213485" cy="563880"/>
          </a:xfrm>
          <a:prstGeom prst="rect">
            <a:avLst/>
          </a:prstGeom>
          <a:solidFill>
            <a:srgbClr val="D33BD0"/>
          </a:solidFill>
          <a:ln w="18288">
            <a:solidFill>
              <a:srgbClr val="45ACF8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1300" dirty="0">
              <a:latin typeface="Times New Roman"/>
              <a:cs typeface="Times New Roman"/>
            </a:endParaRPr>
          </a:p>
          <a:p>
            <a:pPr marL="363855">
              <a:lnSpc>
                <a:spcPct val="100000"/>
              </a:lnSpc>
            </a:pPr>
            <a:r>
              <a:rPr sz="1100" spc="-70" dirty="0">
                <a:latin typeface="Verdana"/>
                <a:cs typeface="Verdana"/>
              </a:rPr>
              <a:t>Insights</a:t>
            </a:r>
            <a:endParaRPr sz="1100" dirty="0">
              <a:latin typeface="Verdana"/>
              <a:cs typeface="Verdana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3145472" y="2523553"/>
            <a:ext cx="8766175" cy="2480945"/>
            <a:chOff x="3145472" y="2523553"/>
            <a:chExt cx="8766175" cy="2480945"/>
          </a:xfrm>
        </p:grpSpPr>
        <p:sp>
          <p:nvSpPr>
            <p:cNvPr id="23" name="object 23"/>
            <p:cNvSpPr/>
            <p:nvPr/>
          </p:nvSpPr>
          <p:spPr>
            <a:xfrm>
              <a:off x="7167372" y="2528316"/>
              <a:ext cx="4739640" cy="381000"/>
            </a:xfrm>
            <a:custGeom>
              <a:avLst/>
              <a:gdLst/>
              <a:ahLst/>
              <a:cxnLst/>
              <a:rect l="l" t="t" r="r" b="b"/>
              <a:pathLst>
                <a:path w="4739640" h="381000">
                  <a:moveTo>
                    <a:pt x="0" y="380746"/>
                  </a:moveTo>
                  <a:lnTo>
                    <a:pt x="2412" y="306705"/>
                  </a:lnTo>
                  <a:lnTo>
                    <a:pt x="9271" y="246125"/>
                  </a:lnTo>
                  <a:lnTo>
                    <a:pt x="19303" y="205359"/>
                  </a:lnTo>
                  <a:lnTo>
                    <a:pt x="31623" y="190373"/>
                  </a:lnTo>
                  <a:lnTo>
                    <a:pt x="2338070" y="190373"/>
                  </a:lnTo>
                  <a:lnTo>
                    <a:pt x="2350388" y="175387"/>
                  </a:lnTo>
                  <a:lnTo>
                    <a:pt x="2360422" y="134620"/>
                  </a:lnTo>
                  <a:lnTo>
                    <a:pt x="2367153" y="74041"/>
                  </a:lnTo>
                  <a:lnTo>
                    <a:pt x="2369693" y="0"/>
                  </a:lnTo>
                  <a:lnTo>
                    <a:pt x="2372232" y="74041"/>
                  </a:lnTo>
                  <a:lnTo>
                    <a:pt x="2378963" y="134620"/>
                  </a:lnTo>
                  <a:lnTo>
                    <a:pt x="2388997" y="175387"/>
                  </a:lnTo>
                  <a:lnTo>
                    <a:pt x="2401316" y="190373"/>
                  </a:lnTo>
                  <a:lnTo>
                    <a:pt x="4707762" y="190373"/>
                  </a:lnTo>
                  <a:lnTo>
                    <a:pt x="4720082" y="205359"/>
                  </a:lnTo>
                  <a:lnTo>
                    <a:pt x="4730114" y="246125"/>
                  </a:lnTo>
                  <a:lnTo>
                    <a:pt x="4736846" y="306705"/>
                  </a:lnTo>
                  <a:lnTo>
                    <a:pt x="4739385" y="380746"/>
                  </a:lnTo>
                </a:path>
              </a:pathLst>
            </a:custGeom>
            <a:ln w="9143">
              <a:solidFill>
                <a:srgbClr val="45ACF8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3154680" y="3121152"/>
              <a:ext cx="298450" cy="78740"/>
            </a:xfrm>
            <a:custGeom>
              <a:avLst/>
              <a:gdLst/>
              <a:ahLst/>
              <a:cxnLst/>
              <a:rect l="l" t="t" r="r" b="b"/>
              <a:pathLst>
                <a:path w="298450" h="78739">
                  <a:moveTo>
                    <a:pt x="257936" y="0"/>
                  </a:moveTo>
                  <a:lnTo>
                    <a:pt x="257936" y="19685"/>
                  </a:lnTo>
                  <a:lnTo>
                    <a:pt x="0" y="19685"/>
                  </a:lnTo>
                  <a:lnTo>
                    <a:pt x="0" y="59055"/>
                  </a:lnTo>
                  <a:lnTo>
                    <a:pt x="257936" y="59055"/>
                  </a:lnTo>
                  <a:lnTo>
                    <a:pt x="257936" y="78739"/>
                  </a:lnTo>
                  <a:lnTo>
                    <a:pt x="298322" y="39370"/>
                  </a:lnTo>
                  <a:lnTo>
                    <a:pt x="257936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3154680" y="3121152"/>
              <a:ext cx="298450" cy="78740"/>
            </a:xfrm>
            <a:custGeom>
              <a:avLst/>
              <a:gdLst/>
              <a:ahLst/>
              <a:cxnLst/>
              <a:rect l="l" t="t" r="r" b="b"/>
              <a:pathLst>
                <a:path w="298450" h="78739">
                  <a:moveTo>
                    <a:pt x="257936" y="0"/>
                  </a:moveTo>
                  <a:lnTo>
                    <a:pt x="257936" y="19685"/>
                  </a:lnTo>
                  <a:lnTo>
                    <a:pt x="0" y="19685"/>
                  </a:lnTo>
                  <a:lnTo>
                    <a:pt x="0" y="59055"/>
                  </a:lnTo>
                  <a:lnTo>
                    <a:pt x="257936" y="59055"/>
                  </a:lnTo>
                  <a:lnTo>
                    <a:pt x="257936" y="78739"/>
                  </a:lnTo>
                  <a:lnTo>
                    <a:pt x="298322" y="39370"/>
                  </a:lnTo>
                  <a:lnTo>
                    <a:pt x="257936" y="0"/>
                  </a:lnTo>
                  <a:close/>
                </a:path>
              </a:pathLst>
            </a:custGeom>
            <a:solidFill>
              <a:srgbClr val="0779CC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3154680" y="3121152"/>
              <a:ext cx="298450" cy="78740"/>
            </a:xfrm>
            <a:custGeom>
              <a:avLst/>
              <a:gdLst/>
              <a:ahLst/>
              <a:cxnLst/>
              <a:rect l="l" t="t" r="r" b="b"/>
              <a:pathLst>
                <a:path w="298450" h="78739">
                  <a:moveTo>
                    <a:pt x="0" y="19685"/>
                  </a:moveTo>
                  <a:lnTo>
                    <a:pt x="257936" y="19685"/>
                  </a:lnTo>
                  <a:lnTo>
                    <a:pt x="257936" y="0"/>
                  </a:lnTo>
                  <a:lnTo>
                    <a:pt x="298322" y="39370"/>
                  </a:lnTo>
                  <a:lnTo>
                    <a:pt x="257936" y="78739"/>
                  </a:lnTo>
                  <a:lnTo>
                    <a:pt x="257936" y="59055"/>
                  </a:lnTo>
                  <a:lnTo>
                    <a:pt x="0" y="59055"/>
                  </a:lnTo>
                  <a:lnTo>
                    <a:pt x="0" y="19685"/>
                  </a:lnTo>
                  <a:close/>
                </a:path>
              </a:pathLst>
            </a:custGeom>
            <a:ln w="18288">
              <a:solidFill>
                <a:srgbClr val="45ACF8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5145024" y="3099816"/>
              <a:ext cx="298450" cy="81915"/>
            </a:xfrm>
            <a:custGeom>
              <a:avLst/>
              <a:gdLst/>
              <a:ahLst/>
              <a:cxnLst/>
              <a:rect l="l" t="t" r="r" b="b"/>
              <a:pathLst>
                <a:path w="298450" h="81914">
                  <a:moveTo>
                    <a:pt x="257937" y="0"/>
                  </a:moveTo>
                  <a:lnTo>
                    <a:pt x="257937" y="20447"/>
                  </a:lnTo>
                  <a:lnTo>
                    <a:pt x="0" y="20447"/>
                  </a:lnTo>
                  <a:lnTo>
                    <a:pt x="0" y="61341"/>
                  </a:lnTo>
                  <a:lnTo>
                    <a:pt x="257937" y="61341"/>
                  </a:lnTo>
                  <a:lnTo>
                    <a:pt x="257937" y="81787"/>
                  </a:lnTo>
                  <a:lnTo>
                    <a:pt x="298323" y="40894"/>
                  </a:lnTo>
                  <a:lnTo>
                    <a:pt x="257937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5145024" y="3099816"/>
              <a:ext cx="298450" cy="81915"/>
            </a:xfrm>
            <a:custGeom>
              <a:avLst/>
              <a:gdLst/>
              <a:ahLst/>
              <a:cxnLst/>
              <a:rect l="l" t="t" r="r" b="b"/>
              <a:pathLst>
                <a:path w="298450" h="81914">
                  <a:moveTo>
                    <a:pt x="257937" y="0"/>
                  </a:moveTo>
                  <a:lnTo>
                    <a:pt x="257937" y="20447"/>
                  </a:lnTo>
                  <a:lnTo>
                    <a:pt x="0" y="20447"/>
                  </a:lnTo>
                  <a:lnTo>
                    <a:pt x="0" y="61341"/>
                  </a:lnTo>
                  <a:lnTo>
                    <a:pt x="257937" y="61341"/>
                  </a:lnTo>
                  <a:lnTo>
                    <a:pt x="257937" y="81787"/>
                  </a:lnTo>
                  <a:lnTo>
                    <a:pt x="298323" y="40894"/>
                  </a:lnTo>
                  <a:lnTo>
                    <a:pt x="257937" y="0"/>
                  </a:lnTo>
                  <a:close/>
                </a:path>
              </a:pathLst>
            </a:custGeom>
            <a:solidFill>
              <a:srgbClr val="0779CC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5145024" y="3099816"/>
              <a:ext cx="298450" cy="81915"/>
            </a:xfrm>
            <a:custGeom>
              <a:avLst/>
              <a:gdLst/>
              <a:ahLst/>
              <a:cxnLst/>
              <a:rect l="l" t="t" r="r" b="b"/>
              <a:pathLst>
                <a:path w="298450" h="81914">
                  <a:moveTo>
                    <a:pt x="0" y="20447"/>
                  </a:moveTo>
                  <a:lnTo>
                    <a:pt x="257937" y="20447"/>
                  </a:lnTo>
                  <a:lnTo>
                    <a:pt x="257937" y="0"/>
                  </a:lnTo>
                  <a:lnTo>
                    <a:pt x="298323" y="40894"/>
                  </a:lnTo>
                  <a:lnTo>
                    <a:pt x="257937" y="81787"/>
                  </a:lnTo>
                  <a:lnTo>
                    <a:pt x="257937" y="61341"/>
                  </a:lnTo>
                  <a:lnTo>
                    <a:pt x="0" y="61341"/>
                  </a:lnTo>
                  <a:lnTo>
                    <a:pt x="0" y="20447"/>
                  </a:lnTo>
                  <a:close/>
                </a:path>
              </a:pathLst>
            </a:custGeom>
            <a:ln w="18288">
              <a:solidFill>
                <a:srgbClr val="45ACF8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6806183" y="3096768"/>
              <a:ext cx="298450" cy="81915"/>
            </a:xfrm>
            <a:custGeom>
              <a:avLst/>
              <a:gdLst/>
              <a:ahLst/>
              <a:cxnLst/>
              <a:rect l="l" t="t" r="r" b="b"/>
              <a:pathLst>
                <a:path w="298450" h="81914">
                  <a:moveTo>
                    <a:pt x="257937" y="0"/>
                  </a:moveTo>
                  <a:lnTo>
                    <a:pt x="257937" y="20447"/>
                  </a:lnTo>
                  <a:lnTo>
                    <a:pt x="0" y="20447"/>
                  </a:lnTo>
                  <a:lnTo>
                    <a:pt x="0" y="61341"/>
                  </a:lnTo>
                  <a:lnTo>
                    <a:pt x="257937" y="61341"/>
                  </a:lnTo>
                  <a:lnTo>
                    <a:pt x="257937" y="81787"/>
                  </a:lnTo>
                  <a:lnTo>
                    <a:pt x="298323" y="40894"/>
                  </a:lnTo>
                  <a:lnTo>
                    <a:pt x="257937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6806183" y="3096768"/>
              <a:ext cx="298450" cy="81915"/>
            </a:xfrm>
            <a:custGeom>
              <a:avLst/>
              <a:gdLst/>
              <a:ahLst/>
              <a:cxnLst/>
              <a:rect l="l" t="t" r="r" b="b"/>
              <a:pathLst>
                <a:path w="298450" h="81914">
                  <a:moveTo>
                    <a:pt x="257937" y="0"/>
                  </a:moveTo>
                  <a:lnTo>
                    <a:pt x="257937" y="20447"/>
                  </a:lnTo>
                  <a:lnTo>
                    <a:pt x="0" y="20447"/>
                  </a:lnTo>
                  <a:lnTo>
                    <a:pt x="0" y="61341"/>
                  </a:lnTo>
                  <a:lnTo>
                    <a:pt x="257937" y="61341"/>
                  </a:lnTo>
                  <a:lnTo>
                    <a:pt x="257937" y="81787"/>
                  </a:lnTo>
                  <a:lnTo>
                    <a:pt x="298323" y="40894"/>
                  </a:lnTo>
                  <a:lnTo>
                    <a:pt x="257937" y="0"/>
                  </a:lnTo>
                  <a:close/>
                </a:path>
              </a:pathLst>
            </a:custGeom>
            <a:solidFill>
              <a:srgbClr val="0779CC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6806183" y="3096768"/>
              <a:ext cx="298450" cy="81915"/>
            </a:xfrm>
            <a:custGeom>
              <a:avLst/>
              <a:gdLst/>
              <a:ahLst/>
              <a:cxnLst/>
              <a:rect l="l" t="t" r="r" b="b"/>
              <a:pathLst>
                <a:path w="298450" h="81914">
                  <a:moveTo>
                    <a:pt x="0" y="20447"/>
                  </a:moveTo>
                  <a:lnTo>
                    <a:pt x="257937" y="20447"/>
                  </a:lnTo>
                  <a:lnTo>
                    <a:pt x="257937" y="0"/>
                  </a:lnTo>
                  <a:lnTo>
                    <a:pt x="298323" y="40894"/>
                  </a:lnTo>
                  <a:lnTo>
                    <a:pt x="257937" y="81787"/>
                  </a:lnTo>
                  <a:lnTo>
                    <a:pt x="257937" y="61341"/>
                  </a:lnTo>
                  <a:lnTo>
                    <a:pt x="0" y="61341"/>
                  </a:lnTo>
                  <a:lnTo>
                    <a:pt x="0" y="20447"/>
                  </a:lnTo>
                  <a:close/>
                </a:path>
              </a:pathLst>
            </a:custGeom>
            <a:ln w="18288">
              <a:solidFill>
                <a:srgbClr val="45ACF8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10232136" y="3096768"/>
              <a:ext cx="298450" cy="81915"/>
            </a:xfrm>
            <a:custGeom>
              <a:avLst/>
              <a:gdLst/>
              <a:ahLst/>
              <a:cxnLst/>
              <a:rect l="l" t="t" r="r" b="b"/>
              <a:pathLst>
                <a:path w="298450" h="81914">
                  <a:moveTo>
                    <a:pt x="257937" y="0"/>
                  </a:moveTo>
                  <a:lnTo>
                    <a:pt x="257937" y="20447"/>
                  </a:lnTo>
                  <a:lnTo>
                    <a:pt x="0" y="20447"/>
                  </a:lnTo>
                  <a:lnTo>
                    <a:pt x="0" y="61341"/>
                  </a:lnTo>
                  <a:lnTo>
                    <a:pt x="257937" y="61341"/>
                  </a:lnTo>
                  <a:lnTo>
                    <a:pt x="257937" y="81787"/>
                  </a:lnTo>
                  <a:lnTo>
                    <a:pt x="298323" y="40894"/>
                  </a:lnTo>
                  <a:lnTo>
                    <a:pt x="257937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10232136" y="3096768"/>
              <a:ext cx="298450" cy="81915"/>
            </a:xfrm>
            <a:custGeom>
              <a:avLst/>
              <a:gdLst/>
              <a:ahLst/>
              <a:cxnLst/>
              <a:rect l="l" t="t" r="r" b="b"/>
              <a:pathLst>
                <a:path w="298450" h="81914">
                  <a:moveTo>
                    <a:pt x="257937" y="0"/>
                  </a:moveTo>
                  <a:lnTo>
                    <a:pt x="257937" y="20447"/>
                  </a:lnTo>
                  <a:lnTo>
                    <a:pt x="0" y="20447"/>
                  </a:lnTo>
                  <a:lnTo>
                    <a:pt x="0" y="61341"/>
                  </a:lnTo>
                  <a:lnTo>
                    <a:pt x="257937" y="61341"/>
                  </a:lnTo>
                  <a:lnTo>
                    <a:pt x="257937" y="81787"/>
                  </a:lnTo>
                  <a:lnTo>
                    <a:pt x="298323" y="40894"/>
                  </a:lnTo>
                  <a:lnTo>
                    <a:pt x="257937" y="0"/>
                  </a:lnTo>
                  <a:close/>
                </a:path>
              </a:pathLst>
            </a:custGeom>
            <a:solidFill>
              <a:srgbClr val="0779CC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5" name="object 35"/>
            <p:cNvSpPr/>
            <p:nvPr/>
          </p:nvSpPr>
          <p:spPr>
            <a:xfrm>
              <a:off x="10232136" y="3096768"/>
              <a:ext cx="298450" cy="81915"/>
            </a:xfrm>
            <a:custGeom>
              <a:avLst/>
              <a:gdLst/>
              <a:ahLst/>
              <a:cxnLst/>
              <a:rect l="l" t="t" r="r" b="b"/>
              <a:pathLst>
                <a:path w="298450" h="81914">
                  <a:moveTo>
                    <a:pt x="0" y="20447"/>
                  </a:moveTo>
                  <a:lnTo>
                    <a:pt x="257937" y="20447"/>
                  </a:lnTo>
                  <a:lnTo>
                    <a:pt x="257937" y="0"/>
                  </a:lnTo>
                  <a:lnTo>
                    <a:pt x="298323" y="40894"/>
                  </a:lnTo>
                  <a:lnTo>
                    <a:pt x="257937" y="81787"/>
                  </a:lnTo>
                  <a:lnTo>
                    <a:pt x="257937" y="61341"/>
                  </a:lnTo>
                  <a:lnTo>
                    <a:pt x="0" y="61341"/>
                  </a:lnTo>
                  <a:lnTo>
                    <a:pt x="0" y="20447"/>
                  </a:lnTo>
                  <a:close/>
                </a:path>
              </a:pathLst>
            </a:custGeom>
            <a:ln w="18288">
              <a:solidFill>
                <a:srgbClr val="45ACF8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6" name="object 36"/>
            <p:cNvSpPr/>
            <p:nvPr/>
          </p:nvSpPr>
          <p:spPr>
            <a:xfrm>
              <a:off x="8531351" y="3099816"/>
              <a:ext cx="298450" cy="81915"/>
            </a:xfrm>
            <a:custGeom>
              <a:avLst/>
              <a:gdLst/>
              <a:ahLst/>
              <a:cxnLst/>
              <a:rect l="l" t="t" r="r" b="b"/>
              <a:pathLst>
                <a:path w="298450" h="81914">
                  <a:moveTo>
                    <a:pt x="257937" y="0"/>
                  </a:moveTo>
                  <a:lnTo>
                    <a:pt x="257937" y="20447"/>
                  </a:lnTo>
                  <a:lnTo>
                    <a:pt x="0" y="20447"/>
                  </a:lnTo>
                  <a:lnTo>
                    <a:pt x="0" y="61341"/>
                  </a:lnTo>
                  <a:lnTo>
                    <a:pt x="257937" y="61341"/>
                  </a:lnTo>
                  <a:lnTo>
                    <a:pt x="257937" y="81787"/>
                  </a:lnTo>
                  <a:lnTo>
                    <a:pt x="298323" y="40894"/>
                  </a:lnTo>
                  <a:lnTo>
                    <a:pt x="257937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8531351" y="3099816"/>
              <a:ext cx="298450" cy="81915"/>
            </a:xfrm>
            <a:custGeom>
              <a:avLst/>
              <a:gdLst/>
              <a:ahLst/>
              <a:cxnLst/>
              <a:rect l="l" t="t" r="r" b="b"/>
              <a:pathLst>
                <a:path w="298450" h="81914">
                  <a:moveTo>
                    <a:pt x="257937" y="0"/>
                  </a:moveTo>
                  <a:lnTo>
                    <a:pt x="257937" y="20447"/>
                  </a:lnTo>
                  <a:lnTo>
                    <a:pt x="0" y="20447"/>
                  </a:lnTo>
                  <a:lnTo>
                    <a:pt x="0" y="61341"/>
                  </a:lnTo>
                  <a:lnTo>
                    <a:pt x="257937" y="61341"/>
                  </a:lnTo>
                  <a:lnTo>
                    <a:pt x="257937" y="81787"/>
                  </a:lnTo>
                  <a:lnTo>
                    <a:pt x="298323" y="40894"/>
                  </a:lnTo>
                  <a:lnTo>
                    <a:pt x="257937" y="0"/>
                  </a:lnTo>
                  <a:close/>
                </a:path>
              </a:pathLst>
            </a:custGeom>
            <a:solidFill>
              <a:srgbClr val="0779CC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8" name="object 38"/>
            <p:cNvSpPr/>
            <p:nvPr/>
          </p:nvSpPr>
          <p:spPr>
            <a:xfrm>
              <a:off x="8531351" y="3099816"/>
              <a:ext cx="298450" cy="81915"/>
            </a:xfrm>
            <a:custGeom>
              <a:avLst/>
              <a:gdLst/>
              <a:ahLst/>
              <a:cxnLst/>
              <a:rect l="l" t="t" r="r" b="b"/>
              <a:pathLst>
                <a:path w="298450" h="81914">
                  <a:moveTo>
                    <a:pt x="0" y="20447"/>
                  </a:moveTo>
                  <a:lnTo>
                    <a:pt x="257937" y="20447"/>
                  </a:lnTo>
                  <a:lnTo>
                    <a:pt x="257937" y="0"/>
                  </a:lnTo>
                  <a:lnTo>
                    <a:pt x="298323" y="40894"/>
                  </a:lnTo>
                  <a:lnTo>
                    <a:pt x="257937" y="81787"/>
                  </a:lnTo>
                  <a:lnTo>
                    <a:pt x="257937" y="61341"/>
                  </a:lnTo>
                  <a:lnTo>
                    <a:pt x="0" y="61341"/>
                  </a:lnTo>
                  <a:lnTo>
                    <a:pt x="0" y="20447"/>
                  </a:lnTo>
                  <a:close/>
                </a:path>
              </a:pathLst>
            </a:custGeom>
            <a:ln w="18288">
              <a:solidFill>
                <a:srgbClr val="45ACF8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9" name="object 39"/>
            <p:cNvSpPr/>
            <p:nvPr/>
          </p:nvSpPr>
          <p:spPr>
            <a:xfrm>
              <a:off x="8531351" y="4236720"/>
              <a:ext cx="298450" cy="78740"/>
            </a:xfrm>
            <a:custGeom>
              <a:avLst/>
              <a:gdLst/>
              <a:ahLst/>
              <a:cxnLst/>
              <a:rect l="l" t="t" r="r" b="b"/>
              <a:pathLst>
                <a:path w="298450" h="78739">
                  <a:moveTo>
                    <a:pt x="40386" y="0"/>
                  </a:moveTo>
                  <a:lnTo>
                    <a:pt x="0" y="39369"/>
                  </a:lnTo>
                  <a:lnTo>
                    <a:pt x="40386" y="78739"/>
                  </a:lnTo>
                  <a:lnTo>
                    <a:pt x="40386" y="59054"/>
                  </a:lnTo>
                  <a:lnTo>
                    <a:pt x="298323" y="59054"/>
                  </a:lnTo>
                  <a:lnTo>
                    <a:pt x="298323" y="19684"/>
                  </a:lnTo>
                  <a:lnTo>
                    <a:pt x="40386" y="19684"/>
                  </a:lnTo>
                  <a:lnTo>
                    <a:pt x="40386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0" name="object 40"/>
            <p:cNvSpPr/>
            <p:nvPr/>
          </p:nvSpPr>
          <p:spPr>
            <a:xfrm>
              <a:off x="8531351" y="4236720"/>
              <a:ext cx="298450" cy="78740"/>
            </a:xfrm>
            <a:custGeom>
              <a:avLst/>
              <a:gdLst/>
              <a:ahLst/>
              <a:cxnLst/>
              <a:rect l="l" t="t" r="r" b="b"/>
              <a:pathLst>
                <a:path w="298450" h="78739">
                  <a:moveTo>
                    <a:pt x="40386" y="0"/>
                  </a:moveTo>
                  <a:lnTo>
                    <a:pt x="0" y="39369"/>
                  </a:lnTo>
                  <a:lnTo>
                    <a:pt x="40386" y="78739"/>
                  </a:lnTo>
                  <a:lnTo>
                    <a:pt x="40386" y="59054"/>
                  </a:lnTo>
                  <a:lnTo>
                    <a:pt x="298323" y="59054"/>
                  </a:lnTo>
                  <a:lnTo>
                    <a:pt x="298323" y="19684"/>
                  </a:lnTo>
                  <a:lnTo>
                    <a:pt x="40386" y="19684"/>
                  </a:lnTo>
                  <a:lnTo>
                    <a:pt x="40386" y="0"/>
                  </a:lnTo>
                  <a:close/>
                </a:path>
              </a:pathLst>
            </a:custGeom>
            <a:solidFill>
              <a:srgbClr val="0779CC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1" name="object 41"/>
            <p:cNvSpPr/>
            <p:nvPr/>
          </p:nvSpPr>
          <p:spPr>
            <a:xfrm>
              <a:off x="8531351" y="4236720"/>
              <a:ext cx="298450" cy="78740"/>
            </a:xfrm>
            <a:custGeom>
              <a:avLst/>
              <a:gdLst/>
              <a:ahLst/>
              <a:cxnLst/>
              <a:rect l="l" t="t" r="r" b="b"/>
              <a:pathLst>
                <a:path w="298450" h="78739">
                  <a:moveTo>
                    <a:pt x="298323" y="59054"/>
                  </a:moveTo>
                  <a:lnTo>
                    <a:pt x="40386" y="59054"/>
                  </a:lnTo>
                  <a:lnTo>
                    <a:pt x="40386" y="78739"/>
                  </a:lnTo>
                  <a:lnTo>
                    <a:pt x="0" y="39369"/>
                  </a:lnTo>
                  <a:lnTo>
                    <a:pt x="40386" y="0"/>
                  </a:lnTo>
                  <a:lnTo>
                    <a:pt x="40386" y="19684"/>
                  </a:lnTo>
                  <a:lnTo>
                    <a:pt x="298323" y="19684"/>
                  </a:lnTo>
                  <a:lnTo>
                    <a:pt x="298323" y="59054"/>
                  </a:lnTo>
                  <a:close/>
                </a:path>
              </a:pathLst>
            </a:custGeom>
            <a:ln w="18288">
              <a:solidFill>
                <a:srgbClr val="45ACF8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2" name="object 42"/>
            <p:cNvSpPr/>
            <p:nvPr/>
          </p:nvSpPr>
          <p:spPr>
            <a:xfrm>
              <a:off x="10232136" y="4206239"/>
              <a:ext cx="298450" cy="81915"/>
            </a:xfrm>
            <a:custGeom>
              <a:avLst/>
              <a:gdLst/>
              <a:ahLst/>
              <a:cxnLst/>
              <a:rect l="l" t="t" r="r" b="b"/>
              <a:pathLst>
                <a:path w="298450" h="81914">
                  <a:moveTo>
                    <a:pt x="40386" y="0"/>
                  </a:moveTo>
                  <a:lnTo>
                    <a:pt x="0" y="40893"/>
                  </a:lnTo>
                  <a:lnTo>
                    <a:pt x="40386" y="81787"/>
                  </a:lnTo>
                  <a:lnTo>
                    <a:pt x="40386" y="61341"/>
                  </a:lnTo>
                  <a:lnTo>
                    <a:pt x="298323" y="61341"/>
                  </a:lnTo>
                  <a:lnTo>
                    <a:pt x="298323" y="20447"/>
                  </a:lnTo>
                  <a:lnTo>
                    <a:pt x="40386" y="20447"/>
                  </a:lnTo>
                  <a:lnTo>
                    <a:pt x="40386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3" name="object 43"/>
            <p:cNvSpPr/>
            <p:nvPr/>
          </p:nvSpPr>
          <p:spPr>
            <a:xfrm>
              <a:off x="10232136" y="4206239"/>
              <a:ext cx="298450" cy="81915"/>
            </a:xfrm>
            <a:custGeom>
              <a:avLst/>
              <a:gdLst/>
              <a:ahLst/>
              <a:cxnLst/>
              <a:rect l="l" t="t" r="r" b="b"/>
              <a:pathLst>
                <a:path w="298450" h="81914">
                  <a:moveTo>
                    <a:pt x="40386" y="0"/>
                  </a:moveTo>
                  <a:lnTo>
                    <a:pt x="0" y="40893"/>
                  </a:lnTo>
                  <a:lnTo>
                    <a:pt x="40386" y="81787"/>
                  </a:lnTo>
                  <a:lnTo>
                    <a:pt x="40386" y="61341"/>
                  </a:lnTo>
                  <a:lnTo>
                    <a:pt x="298323" y="61341"/>
                  </a:lnTo>
                  <a:lnTo>
                    <a:pt x="298323" y="20447"/>
                  </a:lnTo>
                  <a:lnTo>
                    <a:pt x="40386" y="20447"/>
                  </a:lnTo>
                  <a:lnTo>
                    <a:pt x="40386" y="0"/>
                  </a:lnTo>
                  <a:close/>
                </a:path>
              </a:pathLst>
            </a:custGeom>
            <a:solidFill>
              <a:srgbClr val="0779CC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10232136" y="4206239"/>
              <a:ext cx="298450" cy="81915"/>
            </a:xfrm>
            <a:custGeom>
              <a:avLst/>
              <a:gdLst/>
              <a:ahLst/>
              <a:cxnLst/>
              <a:rect l="l" t="t" r="r" b="b"/>
              <a:pathLst>
                <a:path w="298450" h="81914">
                  <a:moveTo>
                    <a:pt x="298323" y="61341"/>
                  </a:moveTo>
                  <a:lnTo>
                    <a:pt x="40386" y="61341"/>
                  </a:lnTo>
                  <a:lnTo>
                    <a:pt x="40386" y="81787"/>
                  </a:lnTo>
                  <a:lnTo>
                    <a:pt x="0" y="40893"/>
                  </a:lnTo>
                  <a:lnTo>
                    <a:pt x="40386" y="0"/>
                  </a:lnTo>
                  <a:lnTo>
                    <a:pt x="40386" y="20447"/>
                  </a:lnTo>
                  <a:lnTo>
                    <a:pt x="298323" y="20447"/>
                  </a:lnTo>
                  <a:lnTo>
                    <a:pt x="298323" y="61341"/>
                  </a:lnTo>
                  <a:close/>
                </a:path>
              </a:pathLst>
            </a:custGeom>
            <a:ln w="18288">
              <a:solidFill>
                <a:srgbClr val="45ACF8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5" name="object 45"/>
            <p:cNvSpPr/>
            <p:nvPr/>
          </p:nvSpPr>
          <p:spPr>
            <a:xfrm>
              <a:off x="5108448" y="4273295"/>
              <a:ext cx="298450" cy="81915"/>
            </a:xfrm>
            <a:custGeom>
              <a:avLst/>
              <a:gdLst/>
              <a:ahLst/>
              <a:cxnLst/>
              <a:rect l="l" t="t" r="r" b="b"/>
              <a:pathLst>
                <a:path w="298450" h="81914">
                  <a:moveTo>
                    <a:pt x="40386" y="0"/>
                  </a:moveTo>
                  <a:lnTo>
                    <a:pt x="0" y="40893"/>
                  </a:lnTo>
                  <a:lnTo>
                    <a:pt x="40386" y="81787"/>
                  </a:lnTo>
                  <a:lnTo>
                    <a:pt x="40386" y="61340"/>
                  </a:lnTo>
                  <a:lnTo>
                    <a:pt x="298323" y="61340"/>
                  </a:lnTo>
                  <a:lnTo>
                    <a:pt x="298323" y="20446"/>
                  </a:lnTo>
                  <a:lnTo>
                    <a:pt x="40386" y="20446"/>
                  </a:lnTo>
                  <a:lnTo>
                    <a:pt x="40386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6" name="object 46"/>
            <p:cNvSpPr/>
            <p:nvPr/>
          </p:nvSpPr>
          <p:spPr>
            <a:xfrm>
              <a:off x="5108448" y="4273295"/>
              <a:ext cx="298450" cy="81915"/>
            </a:xfrm>
            <a:custGeom>
              <a:avLst/>
              <a:gdLst/>
              <a:ahLst/>
              <a:cxnLst/>
              <a:rect l="l" t="t" r="r" b="b"/>
              <a:pathLst>
                <a:path w="298450" h="81914">
                  <a:moveTo>
                    <a:pt x="40386" y="0"/>
                  </a:moveTo>
                  <a:lnTo>
                    <a:pt x="0" y="40893"/>
                  </a:lnTo>
                  <a:lnTo>
                    <a:pt x="40386" y="81787"/>
                  </a:lnTo>
                  <a:lnTo>
                    <a:pt x="40386" y="61340"/>
                  </a:lnTo>
                  <a:lnTo>
                    <a:pt x="298323" y="61340"/>
                  </a:lnTo>
                  <a:lnTo>
                    <a:pt x="298323" y="20446"/>
                  </a:lnTo>
                  <a:lnTo>
                    <a:pt x="40386" y="20446"/>
                  </a:lnTo>
                  <a:lnTo>
                    <a:pt x="40386" y="0"/>
                  </a:lnTo>
                  <a:close/>
                </a:path>
              </a:pathLst>
            </a:custGeom>
            <a:solidFill>
              <a:srgbClr val="0779CC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7" name="object 47"/>
            <p:cNvSpPr/>
            <p:nvPr/>
          </p:nvSpPr>
          <p:spPr>
            <a:xfrm>
              <a:off x="5108448" y="4273295"/>
              <a:ext cx="298450" cy="81915"/>
            </a:xfrm>
            <a:custGeom>
              <a:avLst/>
              <a:gdLst/>
              <a:ahLst/>
              <a:cxnLst/>
              <a:rect l="l" t="t" r="r" b="b"/>
              <a:pathLst>
                <a:path w="298450" h="81914">
                  <a:moveTo>
                    <a:pt x="298323" y="61340"/>
                  </a:moveTo>
                  <a:lnTo>
                    <a:pt x="40386" y="61340"/>
                  </a:lnTo>
                  <a:lnTo>
                    <a:pt x="40386" y="81787"/>
                  </a:lnTo>
                  <a:lnTo>
                    <a:pt x="0" y="40893"/>
                  </a:lnTo>
                  <a:lnTo>
                    <a:pt x="40386" y="0"/>
                  </a:lnTo>
                  <a:lnTo>
                    <a:pt x="40386" y="20446"/>
                  </a:lnTo>
                  <a:lnTo>
                    <a:pt x="298323" y="20446"/>
                  </a:lnTo>
                  <a:lnTo>
                    <a:pt x="298323" y="61340"/>
                  </a:lnTo>
                  <a:close/>
                </a:path>
              </a:pathLst>
            </a:custGeom>
            <a:ln w="18288">
              <a:solidFill>
                <a:srgbClr val="45ACF8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8" name="object 48"/>
            <p:cNvSpPr/>
            <p:nvPr/>
          </p:nvSpPr>
          <p:spPr>
            <a:xfrm>
              <a:off x="6858000" y="4291583"/>
              <a:ext cx="298450" cy="81915"/>
            </a:xfrm>
            <a:custGeom>
              <a:avLst/>
              <a:gdLst/>
              <a:ahLst/>
              <a:cxnLst/>
              <a:rect l="l" t="t" r="r" b="b"/>
              <a:pathLst>
                <a:path w="298450" h="81914">
                  <a:moveTo>
                    <a:pt x="40385" y="0"/>
                  </a:moveTo>
                  <a:lnTo>
                    <a:pt x="0" y="40894"/>
                  </a:lnTo>
                  <a:lnTo>
                    <a:pt x="40385" y="81788"/>
                  </a:lnTo>
                  <a:lnTo>
                    <a:pt x="40385" y="61341"/>
                  </a:lnTo>
                  <a:lnTo>
                    <a:pt x="298323" y="61341"/>
                  </a:lnTo>
                  <a:lnTo>
                    <a:pt x="298323" y="20447"/>
                  </a:lnTo>
                  <a:lnTo>
                    <a:pt x="40385" y="20447"/>
                  </a:lnTo>
                  <a:lnTo>
                    <a:pt x="40385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9" name="object 49"/>
            <p:cNvSpPr/>
            <p:nvPr/>
          </p:nvSpPr>
          <p:spPr>
            <a:xfrm>
              <a:off x="6858000" y="4291583"/>
              <a:ext cx="298450" cy="81915"/>
            </a:xfrm>
            <a:custGeom>
              <a:avLst/>
              <a:gdLst/>
              <a:ahLst/>
              <a:cxnLst/>
              <a:rect l="l" t="t" r="r" b="b"/>
              <a:pathLst>
                <a:path w="298450" h="81914">
                  <a:moveTo>
                    <a:pt x="40385" y="0"/>
                  </a:moveTo>
                  <a:lnTo>
                    <a:pt x="0" y="40894"/>
                  </a:lnTo>
                  <a:lnTo>
                    <a:pt x="40385" y="81788"/>
                  </a:lnTo>
                  <a:lnTo>
                    <a:pt x="40385" y="61341"/>
                  </a:lnTo>
                  <a:lnTo>
                    <a:pt x="298323" y="61341"/>
                  </a:lnTo>
                  <a:lnTo>
                    <a:pt x="298323" y="20447"/>
                  </a:lnTo>
                  <a:lnTo>
                    <a:pt x="40385" y="20447"/>
                  </a:lnTo>
                  <a:lnTo>
                    <a:pt x="40385" y="0"/>
                  </a:lnTo>
                  <a:close/>
                </a:path>
              </a:pathLst>
            </a:custGeom>
            <a:solidFill>
              <a:srgbClr val="0779CC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50" name="object 50"/>
            <p:cNvSpPr/>
            <p:nvPr/>
          </p:nvSpPr>
          <p:spPr>
            <a:xfrm>
              <a:off x="6858000" y="4291583"/>
              <a:ext cx="298450" cy="81915"/>
            </a:xfrm>
            <a:custGeom>
              <a:avLst/>
              <a:gdLst/>
              <a:ahLst/>
              <a:cxnLst/>
              <a:rect l="l" t="t" r="r" b="b"/>
              <a:pathLst>
                <a:path w="298450" h="81914">
                  <a:moveTo>
                    <a:pt x="298323" y="61341"/>
                  </a:moveTo>
                  <a:lnTo>
                    <a:pt x="40385" y="61341"/>
                  </a:lnTo>
                  <a:lnTo>
                    <a:pt x="40385" y="81788"/>
                  </a:lnTo>
                  <a:lnTo>
                    <a:pt x="0" y="40894"/>
                  </a:lnTo>
                  <a:lnTo>
                    <a:pt x="40385" y="0"/>
                  </a:lnTo>
                  <a:lnTo>
                    <a:pt x="40385" y="20447"/>
                  </a:lnTo>
                  <a:lnTo>
                    <a:pt x="298323" y="20447"/>
                  </a:lnTo>
                  <a:lnTo>
                    <a:pt x="298323" y="61341"/>
                  </a:lnTo>
                  <a:close/>
                </a:path>
              </a:pathLst>
            </a:custGeom>
            <a:ln w="18287">
              <a:solidFill>
                <a:srgbClr val="45ACF8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51" name="object 51"/>
            <p:cNvSpPr/>
            <p:nvPr/>
          </p:nvSpPr>
          <p:spPr>
            <a:xfrm>
              <a:off x="4285488" y="4696967"/>
              <a:ext cx="78740" cy="298450"/>
            </a:xfrm>
            <a:custGeom>
              <a:avLst/>
              <a:gdLst/>
              <a:ahLst/>
              <a:cxnLst/>
              <a:rect l="l" t="t" r="r" b="b"/>
              <a:pathLst>
                <a:path w="78739" h="298450">
                  <a:moveTo>
                    <a:pt x="59054" y="0"/>
                  </a:moveTo>
                  <a:lnTo>
                    <a:pt x="19685" y="0"/>
                  </a:lnTo>
                  <a:lnTo>
                    <a:pt x="19685" y="257936"/>
                  </a:lnTo>
                  <a:lnTo>
                    <a:pt x="0" y="257936"/>
                  </a:lnTo>
                  <a:lnTo>
                    <a:pt x="39370" y="298322"/>
                  </a:lnTo>
                  <a:lnTo>
                    <a:pt x="78739" y="257936"/>
                  </a:lnTo>
                  <a:lnTo>
                    <a:pt x="59054" y="257936"/>
                  </a:lnTo>
                  <a:lnTo>
                    <a:pt x="59054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52" name="object 52"/>
            <p:cNvSpPr/>
            <p:nvPr/>
          </p:nvSpPr>
          <p:spPr>
            <a:xfrm>
              <a:off x="4285488" y="4696967"/>
              <a:ext cx="78740" cy="298450"/>
            </a:xfrm>
            <a:custGeom>
              <a:avLst/>
              <a:gdLst/>
              <a:ahLst/>
              <a:cxnLst/>
              <a:rect l="l" t="t" r="r" b="b"/>
              <a:pathLst>
                <a:path w="78739" h="298450">
                  <a:moveTo>
                    <a:pt x="59054" y="0"/>
                  </a:moveTo>
                  <a:lnTo>
                    <a:pt x="19685" y="0"/>
                  </a:lnTo>
                  <a:lnTo>
                    <a:pt x="19685" y="257936"/>
                  </a:lnTo>
                  <a:lnTo>
                    <a:pt x="0" y="257936"/>
                  </a:lnTo>
                  <a:lnTo>
                    <a:pt x="39370" y="298322"/>
                  </a:lnTo>
                  <a:lnTo>
                    <a:pt x="78739" y="257936"/>
                  </a:lnTo>
                  <a:lnTo>
                    <a:pt x="59054" y="257936"/>
                  </a:lnTo>
                  <a:lnTo>
                    <a:pt x="59054" y="0"/>
                  </a:lnTo>
                  <a:close/>
                </a:path>
              </a:pathLst>
            </a:custGeom>
            <a:solidFill>
              <a:srgbClr val="0779CC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53" name="object 53"/>
            <p:cNvSpPr/>
            <p:nvPr/>
          </p:nvSpPr>
          <p:spPr>
            <a:xfrm>
              <a:off x="4285488" y="4696967"/>
              <a:ext cx="78740" cy="298450"/>
            </a:xfrm>
            <a:custGeom>
              <a:avLst/>
              <a:gdLst/>
              <a:ahLst/>
              <a:cxnLst/>
              <a:rect l="l" t="t" r="r" b="b"/>
              <a:pathLst>
                <a:path w="78739" h="298450">
                  <a:moveTo>
                    <a:pt x="59054" y="0"/>
                  </a:moveTo>
                  <a:lnTo>
                    <a:pt x="59054" y="257936"/>
                  </a:lnTo>
                  <a:lnTo>
                    <a:pt x="78739" y="257936"/>
                  </a:lnTo>
                  <a:lnTo>
                    <a:pt x="39370" y="298322"/>
                  </a:lnTo>
                  <a:lnTo>
                    <a:pt x="0" y="257936"/>
                  </a:lnTo>
                  <a:lnTo>
                    <a:pt x="19685" y="257936"/>
                  </a:lnTo>
                  <a:lnTo>
                    <a:pt x="19685" y="0"/>
                  </a:lnTo>
                  <a:lnTo>
                    <a:pt x="59054" y="0"/>
                  </a:lnTo>
                  <a:close/>
                </a:path>
              </a:pathLst>
            </a:custGeom>
            <a:ln w="18288">
              <a:solidFill>
                <a:srgbClr val="45ACF8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54" name="object 54"/>
            <p:cNvSpPr/>
            <p:nvPr/>
          </p:nvSpPr>
          <p:spPr>
            <a:xfrm>
              <a:off x="11177016" y="3541776"/>
              <a:ext cx="81915" cy="298450"/>
            </a:xfrm>
            <a:custGeom>
              <a:avLst/>
              <a:gdLst/>
              <a:ahLst/>
              <a:cxnLst/>
              <a:rect l="l" t="t" r="r" b="b"/>
              <a:pathLst>
                <a:path w="81915" h="298450">
                  <a:moveTo>
                    <a:pt x="61340" y="0"/>
                  </a:moveTo>
                  <a:lnTo>
                    <a:pt x="20447" y="0"/>
                  </a:lnTo>
                  <a:lnTo>
                    <a:pt x="20447" y="257937"/>
                  </a:lnTo>
                  <a:lnTo>
                    <a:pt x="0" y="257937"/>
                  </a:lnTo>
                  <a:lnTo>
                    <a:pt x="40893" y="298323"/>
                  </a:lnTo>
                  <a:lnTo>
                    <a:pt x="81787" y="257937"/>
                  </a:lnTo>
                  <a:lnTo>
                    <a:pt x="61340" y="257937"/>
                  </a:lnTo>
                  <a:lnTo>
                    <a:pt x="61340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55" name="object 55"/>
            <p:cNvSpPr/>
            <p:nvPr/>
          </p:nvSpPr>
          <p:spPr>
            <a:xfrm>
              <a:off x="11177016" y="3541776"/>
              <a:ext cx="81915" cy="298450"/>
            </a:xfrm>
            <a:custGeom>
              <a:avLst/>
              <a:gdLst/>
              <a:ahLst/>
              <a:cxnLst/>
              <a:rect l="l" t="t" r="r" b="b"/>
              <a:pathLst>
                <a:path w="81915" h="298450">
                  <a:moveTo>
                    <a:pt x="61340" y="0"/>
                  </a:moveTo>
                  <a:lnTo>
                    <a:pt x="20447" y="0"/>
                  </a:lnTo>
                  <a:lnTo>
                    <a:pt x="20447" y="257937"/>
                  </a:lnTo>
                  <a:lnTo>
                    <a:pt x="0" y="257937"/>
                  </a:lnTo>
                  <a:lnTo>
                    <a:pt x="40893" y="298323"/>
                  </a:lnTo>
                  <a:lnTo>
                    <a:pt x="81787" y="257937"/>
                  </a:lnTo>
                  <a:lnTo>
                    <a:pt x="61340" y="257937"/>
                  </a:lnTo>
                  <a:lnTo>
                    <a:pt x="61340" y="0"/>
                  </a:lnTo>
                  <a:close/>
                </a:path>
              </a:pathLst>
            </a:custGeom>
            <a:solidFill>
              <a:srgbClr val="0779CC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56" name="object 56"/>
            <p:cNvSpPr/>
            <p:nvPr/>
          </p:nvSpPr>
          <p:spPr>
            <a:xfrm>
              <a:off x="11177016" y="3541776"/>
              <a:ext cx="81915" cy="298450"/>
            </a:xfrm>
            <a:custGeom>
              <a:avLst/>
              <a:gdLst/>
              <a:ahLst/>
              <a:cxnLst/>
              <a:rect l="l" t="t" r="r" b="b"/>
              <a:pathLst>
                <a:path w="81915" h="298450">
                  <a:moveTo>
                    <a:pt x="61340" y="0"/>
                  </a:moveTo>
                  <a:lnTo>
                    <a:pt x="61340" y="257937"/>
                  </a:lnTo>
                  <a:lnTo>
                    <a:pt x="81787" y="257937"/>
                  </a:lnTo>
                  <a:lnTo>
                    <a:pt x="40893" y="298323"/>
                  </a:lnTo>
                  <a:lnTo>
                    <a:pt x="0" y="257937"/>
                  </a:lnTo>
                  <a:lnTo>
                    <a:pt x="20447" y="257937"/>
                  </a:lnTo>
                  <a:lnTo>
                    <a:pt x="20447" y="0"/>
                  </a:lnTo>
                  <a:lnTo>
                    <a:pt x="61340" y="0"/>
                  </a:lnTo>
                  <a:close/>
                </a:path>
              </a:pathLst>
            </a:custGeom>
            <a:ln w="18288">
              <a:solidFill>
                <a:srgbClr val="45ACF8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8569579" y="2267457"/>
            <a:ext cx="200469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spc="-10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600" b="1" spc="-25" dirty="0">
                <a:solidFill>
                  <a:srgbClr val="FFFFFF"/>
                </a:solidFill>
                <a:latin typeface="Tahoma"/>
                <a:cs typeface="Tahoma"/>
              </a:rPr>
              <a:t>at</a:t>
            </a:r>
            <a:r>
              <a:rPr sz="1600" b="1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600" b="1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b="1" spc="-50" dirty="0">
                <a:solidFill>
                  <a:srgbClr val="FFFFFF"/>
                </a:solidFill>
                <a:latin typeface="Tahoma"/>
                <a:cs typeface="Tahoma"/>
              </a:rPr>
              <a:t>Pr</a:t>
            </a:r>
            <a:r>
              <a:rPr sz="1600" b="1" spc="-4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600" b="1" spc="-50" dirty="0">
                <a:solidFill>
                  <a:srgbClr val="FFFFFF"/>
                </a:solidFill>
                <a:latin typeface="Tahoma"/>
                <a:cs typeface="Tahoma"/>
              </a:rPr>
              <a:t>-Pr</a:t>
            </a:r>
            <a:r>
              <a:rPr sz="1600" b="1" spc="-60" dirty="0">
                <a:solidFill>
                  <a:srgbClr val="FFFFFF"/>
                </a:solidFill>
                <a:latin typeface="Tahoma"/>
                <a:cs typeface="Tahoma"/>
              </a:rPr>
              <a:t>oc</a:t>
            </a:r>
            <a:r>
              <a:rPr sz="1600" b="1" spc="-4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600" b="1" spc="-60" dirty="0">
                <a:solidFill>
                  <a:srgbClr val="FFFFFF"/>
                </a:solidFill>
                <a:latin typeface="Tahoma"/>
                <a:cs typeface="Tahoma"/>
              </a:rPr>
              <a:t>ss</a:t>
            </a:r>
            <a:r>
              <a:rPr sz="1600" b="1" spc="-5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600" b="1" spc="-6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600" b="1" spc="5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endParaRPr sz="1600">
              <a:latin typeface="Tahoma"/>
              <a:cs typeface="Tahoma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734504" y="3867848"/>
            <a:ext cx="2816860" cy="554990"/>
            <a:chOff x="734504" y="3867848"/>
            <a:chExt cx="2816860" cy="554990"/>
          </a:xfrm>
        </p:grpSpPr>
        <p:sp>
          <p:nvSpPr>
            <p:cNvPr id="59" name="object 59"/>
            <p:cNvSpPr/>
            <p:nvPr/>
          </p:nvSpPr>
          <p:spPr>
            <a:xfrm>
              <a:off x="745235" y="3878579"/>
              <a:ext cx="2798445" cy="536575"/>
            </a:xfrm>
            <a:custGeom>
              <a:avLst/>
              <a:gdLst/>
              <a:ahLst/>
              <a:cxnLst/>
              <a:rect l="l" t="t" r="r" b="b"/>
              <a:pathLst>
                <a:path w="2798445" h="536575">
                  <a:moveTo>
                    <a:pt x="133807" y="0"/>
                  </a:moveTo>
                  <a:lnTo>
                    <a:pt x="0" y="133985"/>
                  </a:lnTo>
                  <a:lnTo>
                    <a:pt x="66903" y="133985"/>
                  </a:lnTo>
                  <a:lnTo>
                    <a:pt x="66903" y="301498"/>
                  </a:lnTo>
                  <a:lnTo>
                    <a:pt x="71653" y="348742"/>
                  </a:lnTo>
                  <a:lnTo>
                    <a:pt x="85305" y="392811"/>
                  </a:lnTo>
                  <a:lnTo>
                    <a:pt x="106895" y="432689"/>
                  </a:lnTo>
                  <a:lnTo>
                    <a:pt x="135483" y="467360"/>
                  </a:lnTo>
                  <a:lnTo>
                    <a:pt x="170141" y="496062"/>
                  </a:lnTo>
                  <a:lnTo>
                    <a:pt x="209905" y="517652"/>
                  </a:lnTo>
                  <a:lnTo>
                    <a:pt x="253860" y="531241"/>
                  </a:lnTo>
                  <a:lnTo>
                    <a:pt x="301053" y="536067"/>
                  </a:lnTo>
                  <a:lnTo>
                    <a:pt x="2798064" y="536067"/>
                  </a:lnTo>
                  <a:lnTo>
                    <a:pt x="2798064" y="402082"/>
                  </a:lnTo>
                  <a:lnTo>
                    <a:pt x="301053" y="402082"/>
                  </a:lnTo>
                  <a:lnTo>
                    <a:pt x="262001" y="394081"/>
                  </a:lnTo>
                  <a:lnTo>
                    <a:pt x="230098" y="372618"/>
                  </a:lnTo>
                  <a:lnTo>
                    <a:pt x="208597" y="340614"/>
                  </a:lnTo>
                  <a:lnTo>
                    <a:pt x="200710" y="301498"/>
                  </a:lnTo>
                  <a:lnTo>
                    <a:pt x="200710" y="133985"/>
                  </a:lnTo>
                  <a:lnTo>
                    <a:pt x="267601" y="133985"/>
                  </a:lnTo>
                  <a:lnTo>
                    <a:pt x="133807" y="0"/>
                  </a:lnTo>
                  <a:close/>
                </a:path>
              </a:pathLst>
            </a:custGeom>
            <a:solidFill>
              <a:srgbClr val="077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745235" y="3878579"/>
              <a:ext cx="2798445" cy="536575"/>
            </a:xfrm>
            <a:custGeom>
              <a:avLst/>
              <a:gdLst/>
              <a:ahLst/>
              <a:cxnLst/>
              <a:rect l="l" t="t" r="r" b="b"/>
              <a:pathLst>
                <a:path w="2798445" h="536575">
                  <a:moveTo>
                    <a:pt x="133807" y="0"/>
                  </a:moveTo>
                  <a:lnTo>
                    <a:pt x="0" y="133985"/>
                  </a:lnTo>
                  <a:lnTo>
                    <a:pt x="66903" y="133985"/>
                  </a:lnTo>
                  <a:lnTo>
                    <a:pt x="66903" y="301498"/>
                  </a:lnTo>
                  <a:lnTo>
                    <a:pt x="71653" y="348742"/>
                  </a:lnTo>
                  <a:lnTo>
                    <a:pt x="85305" y="392811"/>
                  </a:lnTo>
                  <a:lnTo>
                    <a:pt x="106895" y="432689"/>
                  </a:lnTo>
                  <a:lnTo>
                    <a:pt x="135483" y="467360"/>
                  </a:lnTo>
                  <a:lnTo>
                    <a:pt x="170141" y="496062"/>
                  </a:lnTo>
                  <a:lnTo>
                    <a:pt x="209905" y="517652"/>
                  </a:lnTo>
                  <a:lnTo>
                    <a:pt x="253860" y="531241"/>
                  </a:lnTo>
                  <a:lnTo>
                    <a:pt x="301053" y="536067"/>
                  </a:lnTo>
                  <a:lnTo>
                    <a:pt x="2798064" y="536067"/>
                  </a:lnTo>
                  <a:lnTo>
                    <a:pt x="2798064" y="402082"/>
                  </a:lnTo>
                  <a:lnTo>
                    <a:pt x="301053" y="402082"/>
                  </a:lnTo>
                  <a:lnTo>
                    <a:pt x="262001" y="394081"/>
                  </a:lnTo>
                  <a:lnTo>
                    <a:pt x="230098" y="372618"/>
                  </a:lnTo>
                  <a:lnTo>
                    <a:pt x="208597" y="340614"/>
                  </a:lnTo>
                  <a:lnTo>
                    <a:pt x="200710" y="301498"/>
                  </a:lnTo>
                  <a:lnTo>
                    <a:pt x="200710" y="133985"/>
                  </a:lnTo>
                  <a:lnTo>
                    <a:pt x="267601" y="133985"/>
                  </a:lnTo>
                  <a:lnTo>
                    <a:pt x="133807" y="0"/>
                  </a:lnTo>
                  <a:close/>
                </a:path>
              </a:pathLst>
            </a:custGeom>
            <a:ln w="9144">
              <a:solidFill>
                <a:srgbClr val="45AC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743711" y="3877055"/>
              <a:ext cx="2798445" cy="536575"/>
            </a:xfrm>
            <a:custGeom>
              <a:avLst/>
              <a:gdLst/>
              <a:ahLst/>
              <a:cxnLst/>
              <a:rect l="l" t="t" r="r" b="b"/>
              <a:pathLst>
                <a:path w="2798445" h="536575">
                  <a:moveTo>
                    <a:pt x="133807" y="0"/>
                  </a:moveTo>
                  <a:lnTo>
                    <a:pt x="0" y="133985"/>
                  </a:lnTo>
                  <a:lnTo>
                    <a:pt x="66903" y="133985"/>
                  </a:lnTo>
                  <a:lnTo>
                    <a:pt x="66903" y="301498"/>
                  </a:lnTo>
                  <a:lnTo>
                    <a:pt x="71653" y="348742"/>
                  </a:lnTo>
                  <a:lnTo>
                    <a:pt x="85305" y="392811"/>
                  </a:lnTo>
                  <a:lnTo>
                    <a:pt x="106895" y="432689"/>
                  </a:lnTo>
                  <a:lnTo>
                    <a:pt x="135483" y="467360"/>
                  </a:lnTo>
                  <a:lnTo>
                    <a:pt x="170141" y="496062"/>
                  </a:lnTo>
                  <a:lnTo>
                    <a:pt x="209905" y="517652"/>
                  </a:lnTo>
                  <a:lnTo>
                    <a:pt x="253860" y="531241"/>
                  </a:lnTo>
                  <a:lnTo>
                    <a:pt x="301053" y="536067"/>
                  </a:lnTo>
                  <a:lnTo>
                    <a:pt x="2798064" y="536067"/>
                  </a:lnTo>
                  <a:lnTo>
                    <a:pt x="2798064" y="402082"/>
                  </a:lnTo>
                  <a:lnTo>
                    <a:pt x="301053" y="402082"/>
                  </a:lnTo>
                  <a:lnTo>
                    <a:pt x="262000" y="394081"/>
                  </a:lnTo>
                  <a:lnTo>
                    <a:pt x="230098" y="372618"/>
                  </a:lnTo>
                  <a:lnTo>
                    <a:pt x="208597" y="340614"/>
                  </a:lnTo>
                  <a:lnTo>
                    <a:pt x="200710" y="301498"/>
                  </a:lnTo>
                  <a:lnTo>
                    <a:pt x="200710" y="133985"/>
                  </a:lnTo>
                  <a:lnTo>
                    <a:pt x="267601" y="133985"/>
                  </a:lnTo>
                  <a:lnTo>
                    <a:pt x="133807" y="0"/>
                  </a:lnTo>
                  <a:close/>
                </a:path>
              </a:pathLst>
            </a:custGeom>
            <a:solidFill>
              <a:srgbClr val="077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743711" y="3877055"/>
              <a:ext cx="2798445" cy="536575"/>
            </a:xfrm>
            <a:custGeom>
              <a:avLst/>
              <a:gdLst/>
              <a:ahLst/>
              <a:cxnLst/>
              <a:rect l="l" t="t" r="r" b="b"/>
              <a:pathLst>
                <a:path w="2798445" h="536575">
                  <a:moveTo>
                    <a:pt x="2798064" y="536067"/>
                  </a:moveTo>
                  <a:lnTo>
                    <a:pt x="301053" y="536067"/>
                  </a:lnTo>
                  <a:lnTo>
                    <a:pt x="253860" y="531241"/>
                  </a:lnTo>
                  <a:lnTo>
                    <a:pt x="209905" y="517652"/>
                  </a:lnTo>
                  <a:lnTo>
                    <a:pt x="170141" y="496062"/>
                  </a:lnTo>
                  <a:lnTo>
                    <a:pt x="135483" y="467360"/>
                  </a:lnTo>
                  <a:lnTo>
                    <a:pt x="106895" y="432689"/>
                  </a:lnTo>
                  <a:lnTo>
                    <a:pt x="85305" y="392811"/>
                  </a:lnTo>
                  <a:lnTo>
                    <a:pt x="71653" y="348742"/>
                  </a:lnTo>
                  <a:lnTo>
                    <a:pt x="66903" y="301498"/>
                  </a:lnTo>
                  <a:lnTo>
                    <a:pt x="66903" y="133985"/>
                  </a:lnTo>
                  <a:lnTo>
                    <a:pt x="0" y="133985"/>
                  </a:lnTo>
                  <a:lnTo>
                    <a:pt x="133807" y="0"/>
                  </a:lnTo>
                  <a:lnTo>
                    <a:pt x="267601" y="133985"/>
                  </a:lnTo>
                  <a:lnTo>
                    <a:pt x="200710" y="133985"/>
                  </a:lnTo>
                  <a:lnTo>
                    <a:pt x="200710" y="301498"/>
                  </a:lnTo>
                  <a:lnTo>
                    <a:pt x="208597" y="340614"/>
                  </a:lnTo>
                  <a:lnTo>
                    <a:pt x="230098" y="372618"/>
                  </a:lnTo>
                  <a:lnTo>
                    <a:pt x="262000" y="394081"/>
                  </a:lnTo>
                  <a:lnTo>
                    <a:pt x="301053" y="402082"/>
                  </a:lnTo>
                  <a:lnTo>
                    <a:pt x="2798064" y="402082"/>
                  </a:lnTo>
                  <a:lnTo>
                    <a:pt x="2798064" y="536067"/>
                  </a:lnTo>
                  <a:close/>
                </a:path>
              </a:pathLst>
            </a:custGeom>
            <a:ln w="18288">
              <a:solidFill>
                <a:srgbClr val="45AC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361899" y="2301620"/>
            <a:ext cx="107442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1600" b="1" spc="-40" dirty="0">
                <a:solidFill>
                  <a:srgbClr val="FFFFFF"/>
                </a:solidFill>
                <a:latin typeface="Tahoma"/>
                <a:cs typeface="Tahoma"/>
              </a:rPr>
              <a:t>Re</a:t>
            </a:r>
            <a:r>
              <a:rPr lang="en-IN" sz="1600" b="1" spc="-5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lang="en-IN" sz="1600" b="1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lang="en-IN" sz="1600" b="1" spc="-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IN" sz="1600" b="1" spc="-140" dirty="0">
                <a:solidFill>
                  <a:srgbClr val="FFFFFF"/>
                </a:solidFill>
                <a:latin typeface="Tahoma"/>
                <a:cs typeface="Tahoma"/>
              </a:rPr>
              <a:t>W</a:t>
            </a:r>
            <a:r>
              <a:rPr lang="en-IN" sz="1600" b="1" spc="-15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lang="en-IN" sz="1600" b="1" spc="-7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lang="en-IN" sz="1600" b="1" spc="-30" dirty="0">
                <a:solidFill>
                  <a:srgbClr val="FFFFFF"/>
                </a:solidFill>
                <a:latin typeface="Tahoma"/>
                <a:cs typeface="Tahoma"/>
              </a:rPr>
              <a:t>ld</a:t>
            </a:r>
            <a:endParaRPr lang="en-IN" sz="1600" dirty="0">
              <a:latin typeface="Tahoma"/>
              <a:cs typeface="Tahoma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3610355" y="5588508"/>
            <a:ext cx="1432560" cy="347345"/>
          </a:xfrm>
          <a:custGeom>
            <a:avLst/>
            <a:gdLst/>
            <a:ahLst/>
            <a:cxnLst/>
            <a:rect l="l" t="t" r="r" b="b"/>
            <a:pathLst>
              <a:path w="1432560" h="347345">
                <a:moveTo>
                  <a:pt x="1432560" y="0"/>
                </a:moveTo>
                <a:lnTo>
                  <a:pt x="1430274" y="67602"/>
                </a:lnTo>
                <a:lnTo>
                  <a:pt x="1424051" y="122808"/>
                </a:lnTo>
                <a:lnTo>
                  <a:pt x="1414907" y="160019"/>
                </a:lnTo>
                <a:lnTo>
                  <a:pt x="1403731" y="173672"/>
                </a:lnTo>
                <a:lnTo>
                  <a:pt x="745109" y="173672"/>
                </a:lnTo>
                <a:lnTo>
                  <a:pt x="733933" y="187324"/>
                </a:lnTo>
                <a:lnTo>
                  <a:pt x="724789" y="224535"/>
                </a:lnTo>
                <a:lnTo>
                  <a:pt x="718566" y="279742"/>
                </a:lnTo>
                <a:lnTo>
                  <a:pt x="716280" y="347344"/>
                </a:lnTo>
                <a:lnTo>
                  <a:pt x="713994" y="279742"/>
                </a:lnTo>
                <a:lnTo>
                  <a:pt x="707771" y="224535"/>
                </a:lnTo>
                <a:lnTo>
                  <a:pt x="698627" y="187324"/>
                </a:lnTo>
                <a:lnTo>
                  <a:pt x="687451" y="173672"/>
                </a:lnTo>
                <a:lnTo>
                  <a:pt x="28829" y="173672"/>
                </a:lnTo>
                <a:lnTo>
                  <a:pt x="17653" y="160019"/>
                </a:lnTo>
                <a:lnTo>
                  <a:pt x="8509" y="122808"/>
                </a:lnTo>
                <a:lnTo>
                  <a:pt x="2286" y="67602"/>
                </a:lnTo>
                <a:lnTo>
                  <a:pt x="0" y="0"/>
                </a:lnTo>
              </a:path>
            </a:pathLst>
          </a:custGeom>
          <a:ln w="9144">
            <a:solidFill>
              <a:srgbClr val="45AC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3367278" y="5967780"/>
            <a:ext cx="2056764" cy="8274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6055" indent="-173990">
              <a:lnSpc>
                <a:spcPts val="1255"/>
              </a:lnSpc>
              <a:spcBef>
                <a:spcPts val="105"/>
              </a:spcBef>
              <a:buFont typeface="Wingdings"/>
              <a:buChar char=""/>
              <a:tabLst>
                <a:tab pos="186690" algn="l"/>
              </a:tabLst>
            </a:pPr>
            <a:r>
              <a:rPr sz="1050" b="1" spc="-150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050" b="1" spc="2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050" b="1" spc="-100" dirty="0">
                <a:solidFill>
                  <a:srgbClr val="FFFFFF"/>
                </a:solidFill>
                <a:latin typeface="Tahoma"/>
                <a:cs typeface="Tahoma"/>
              </a:rPr>
              <a:t>w</a:t>
            </a:r>
            <a:r>
              <a:rPr sz="1050" b="1" spc="-25" dirty="0">
                <a:solidFill>
                  <a:srgbClr val="FFFFFF"/>
                </a:solidFill>
                <a:latin typeface="Tahoma"/>
                <a:cs typeface="Tahoma"/>
              </a:rPr>
              <a:t>-</a:t>
            </a:r>
            <a:r>
              <a:rPr sz="1050" b="1" spc="-150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050" b="1" spc="5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050" b="1" spc="-40" dirty="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sz="1050" b="1" spc="4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050" b="1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050" b="1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50" b="1" spc="-80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050" b="1" spc="4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050" b="1" spc="-6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050" b="1" spc="-3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050" b="1" spc="-15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sz="1050" b="1" spc="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050" b="1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50" b="1" spc="-80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050" b="1" spc="2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050" b="1" spc="110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050" b="1" spc="-25" dirty="0">
                <a:solidFill>
                  <a:srgbClr val="FFFFFF"/>
                </a:solidFill>
                <a:latin typeface="Tahoma"/>
                <a:cs typeface="Tahoma"/>
              </a:rPr>
              <a:t>um</a:t>
            </a:r>
            <a:r>
              <a:rPr sz="1050" b="1" spc="5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050" b="1" spc="-105" dirty="0">
                <a:solidFill>
                  <a:srgbClr val="FFFFFF"/>
                </a:solidFill>
                <a:latin typeface="Tahoma"/>
                <a:cs typeface="Tahoma"/>
              </a:rPr>
              <a:t>nt</a:t>
            </a:r>
            <a:endParaRPr sz="1050" dirty="0">
              <a:latin typeface="Tahoma"/>
              <a:cs typeface="Tahoma"/>
            </a:endParaRPr>
          </a:p>
          <a:p>
            <a:pPr marL="186055" indent="-173990">
              <a:lnSpc>
                <a:spcPts val="1255"/>
              </a:lnSpc>
              <a:buFont typeface="Wingdings"/>
              <a:buChar char=""/>
              <a:tabLst>
                <a:tab pos="186690" algn="l"/>
              </a:tabLst>
            </a:pPr>
            <a:r>
              <a:rPr sz="1050" b="1" spc="-40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1050" b="1" spc="-5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050" b="1" spc="-45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sz="1050" b="1" spc="-55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1050" b="1" spc="-25" dirty="0">
                <a:solidFill>
                  <a:srgbClr val="FFFFFF"/>
                </a:solidFill>
                <a:latin typeface="Tahoma"/>
                <a:cs typeface="Tahoma"/>
              </a:rPr>
              <a:t>-</a:t>
            </a:r>
            <a:r>
              <a:rPr sz="1050" b="1" spc="-150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050" b="1" spc="4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050" b="1" spc="-35" dirty="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sz="1050" b="1" spc="4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050" b="1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050" b="1" spc="-1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50" b="1" spc="-80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050" b="1" spc="4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050" b="1" spc="-6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050" b="1" spc="-3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050" b="1" spc="-20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sz="1050" b="1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050" b="1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50" b="1" spc="-80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050" b="1" spc="2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050" b="1" spc="114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050" b="1" spc="-30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1050" b="1" spc="-20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1050" b="1" spc="4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050" b="1" spc="-100" dirty="0">
                <a:solidFill>
                  <a:srgbClr val="FFFFFF"/>
                </a:solidFill>
                <a:latin typeface="Tahoma"/>
                <a:cs typeface="Tahoma"/>
              </a:rPr>
              <a:t>nt</a:t>
            </a:r>
            <a:endParaRPr sz="1050" dirty="0">
              <a:latin typeface="Tahoma"/>
              <a:cs typeface="Tahoma"/>
            </a:endParaRPr>
          </a:p>
          <a:p>
            <a:pPr marL="186055" indent="-173990">
              <a:lnSpc>
                <a:spcPts val="1255"/>
              </a:lnSpc>
              <a:spcBef>
                <a:spcPts val="15"/>
              </a:spcBef>
              <a:buFont typeface="Wingdings"/>
              <a:buChar char=""/>
              <a:tabLst>
                <a:tab pos="186690" algn="l"/>
              </a:tabLst>
            </a:pPr>
            <a:r>
              <a:rPr sz="1050" b="1" spc="-30" dirty="0">
                <a:solidFill>
                  <a:srgbClr val="FFFFFF"/>
                </a:solidFill>
                <a:latin typeface="Tahoma"/>
                <a:cs typeface="Tahoma"/>
              </a:rPr>
              <a:t>Arch</a:t>
            </a:r>
            <a:r>
              <a:rPr sz="1050" b="1" spc="-35" dirty="0">
                <a:solidFill>
                  <a:srgbClr val="FFFFFF"/>
                </a:solidFill>
                <a:latin typeface="Tahoma"/>
                <a:cs typeface="Tahoma"/>
              </a:rPr>
              <a:t>it</a:t>
            </a:r>
            <a:r>
              <a:rPr sz="1050" b="1" spc="-30" dirty="0">
                <a:solidFill>
                  <a:srgbClr val="FFFFFF"/>
                </a:solidFill>
                <a:latin typeface="Tahoma"/>
                <a:cs typeface="Tahoma"/>
              </a:rPr>
              <a:t>ec</a:t>
            </a:r>
            <a:r>
              <a:rPr sz="1050" b="1" spc="-3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050" b="1" spc="-30" dirty="0">
                <a:solidFill>
                  <a:srgbClr val="FFFFFF"/>
                </a:solidFill>
                <a:latin typeface="Tahoma"/>
                <a:cs typeface="Tahoma"/>
              </a:rPr>
              <a:t>ur</a:t>
            </a:r>
            <a:r>
              <a:rPr sz="1050" b="1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050" b="1" spc="-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50" b="1" spc="-3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050" b="1" spc="-30" dirty="0">
                <a:solidFill>
                  <a:srgbClr val="FFFFFF"/>
                </a:solidFill>
                <a:latin typeface="Tahoma"/>
                <a:cs typeface="Tahoma"/>
              </a:rPr>
              <a:t>ocu</a:t>
            </a:r>
            <a:r>
              <a:rPr sz="1050" b="1" spc="-20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1050" b="1" spc="-30" dirty="0">
                <a:solidFill>
                  <a:srgbClr val="FFFFFF"/>
                </a:solidFill>
                <a:latin typeface="Tahoma"/>
                <a:cs typeface="Tahoma"/>
              </a:rPr>
              <a:t>en</a:t>
            </a:r>
            <a:r>
              <a:rPr sz="1050" b="1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endParaRPr sz="1050" dirty="0">
              <a:latin typeface="Tahoma"/>
              <a:cs typeface="Tahoma"/>
            </a:endParaRPr>
          </a:p>
          <a:p>
            <a:pPr marL="186055" indent="-173990">
              <a:lnSpc>
                <a:spcPts val="1255"/>
              </a:lnSpc>
              <a:buFont typeface="Wingdings"/>
              <a:buChar char=""/>
              <a:tabLst>
                <a:tab pos="186690" algn="l"/>
              </a:tabLst>
            </a:pPr>
            <a:r>
              <a:rPr sz="1050" b="1" spc="-145" dirty="0">
                <a:solidFill>
                  <a:srgbClr val="FFFFFF"/>
                </a:solidFill>
                <a:latin typeface="Tahoma"/>
                <a:cs typeface="Tahoma"/>
              </a:rPr>
              <a:t>W</a:t>
            </a:r>
            <a:r>
              <a:rPr sz="1050" b="1" spc="-5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050" b="1" spc="-3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050" b="1" spc="-5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050" b="1" spc="-120" dirty="0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sz="1050" b="1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050" b="1" spc="-1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050" b="1" dirty="0">
                <a:solidFill>
                  <a:srgbClr val="FFFFFF"/>
                </a:solidFill>
                <a:latin typeface="Tahoma"/>
                <a:cs typeface="Tahoma"/>
              </a:rPr>
              <a:t>me</a:t>
            </a:r>
            <a:r>
              <a:rPr sz="1050" b="1" spc="-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50" b="1" spc="-80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050" b="1" spc="2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050" b="1" spc="114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050" b="1" spc="-30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1050" b="1" spc="-20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1050" b="1" spc="4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050" b="1" spc="-100" dirty="0">
                <a:solidFill>
                  <a:srgbClr val="FFFFFF"/>
                </a:solidFill>
                <a:latin typeface="Tahoma"/>
                <a:cs typeface="Tahoma"/>
              </a:rPr>
              <a:t>nt</a:t>
            </a:r>
            <a:endParaRPr sz="1050" dirty="0">
              <a:latin typeface="Tahoma"/>
              <a:cs typeface="Tahoma"/>
            </a:endParaRPr>
          </a:p>
          <a:p>
            <a:pPr marL="186055" indent="-173990">
              <a:lnSpc>
                <a:spcPct val="100000"/>
              </a:lnSpc>
              <a:spcBef>
                <a:spcPts val="10"/>
              </a:spcBef>
              <a:buFont typeface="Wingdings"/>
              <a:buChar char=""/>
              <a:tabLst>
                <a:tab pos="186690" algn="l"/>
              </a:tabLst>
            </a:pPr>
            <a:r>
              <a:rPr sz="1050" b="1" spc="-3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050" b="1" spc="-3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050" b="1" spc="-35" dirty="0">
                <a:solidFill>
                  <a:srgbClr val="FFFFFF"/>
                </a:solidFill>
                <a:latin typeface="Tahoma"/>
                <a:cs typeface="Tahoma"/>
              </a:rPr>
              <a:t>tail</a:t>
            </a:r>
            <a:r>
              <a:rPr sz="1050" b="1" spc="-3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050" b="1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050" b="1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50" b="1" spc="-50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1050" b="1" spc="-55" dirty="0">
                <a:solidFill>
                  <a:srgbClr val="FFFFFF"/>
                </a:solidFill>
                <a:latin typeface="Tahoma"/>
                <a:cs typeface="Tahoma"/>
              </a:rPr>
              <a:t>ro</a:t>
            </a:r>
            <a:r>
              <a:rPr sz="1050" b="1" spc="-50" dirty="0">
                <a:solidFill>
                  <a:srgbClr val="FFFFFF"/>
                </a:solidFill>
                <a:latin typeface="Tahoma"/>
                <a:cs typeface="Tahoma"/>
              </a:rPr>
              <a:t>j</a:t>
            </a:r>
            <a:r>
              <a:rPr sz="1050" b="1" spc="-55" dirty="0">
                <a:solidFill>
                  <a:srgbClr val="FFFFFF"/>
                </a:solidFill>
                <a:latin typeface="Tahoma"/>
                <a:cs typeface="Tahoma"/>
              </a:rPr>
              <a:t>ec</a:t>
            </a:r>
            <a:r>
              <a:rPr sz="1050" b="1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050" b="1" spc="-50" dirty="0">
                <a:solidFill>
                  <a:srgbClr val="FFFFFF"/>
                </a:solidFill>
                <a:latin typeface="Tahoma"/>
                <a:cs typeface="Tahoma"/>
              </a:rPr>
              <a:t> R</a:t>
            </a:r>
            <a:r>
              <a:rPr sz="1050" b="1" spc="-5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050" b="1" spc="-45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1050" b="1" spc="-55" dirty="0">
                <a:solidFill>
                  <a:srgbClr val="FFFFFF"/>
                </a:solidFill>
                <a:latin typeface="Tahoma"/>
                <a:cs typeface="Tahoma"/>
              </a:rPr>
              <a:t>or</a:t>
            </a:r>
            <a:r>
              <a:rPr sz="1050" b="1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endParaRPr sz="1050" dirty="0">
              <a:latin typeface="Tahoma"/>
              <a:cs typeface="Tahoma"/>
            </a:endParaRPr>
          </a:p>
        </p:txBody>
      </p:sp>
      <p:grpSp>
        <p:nvGrpSpPr>
          <p:cNvPr id="66" name="object 66"/>
          <p:cNvGrpSpPr/>
          <p:nvPr/>
        </p:nvGrpSpPr>
        <p:grpSpPr>
          <a:xfrm>
            <a:off x="64007" y="1231391"/>
            <a:ext cx="2520950" cy="2590800"/>
            <a:chOff x="64007" y="1231391"/>
            <a:chExt cx="2520950" cy="2590800"/>
          </a:xfrm>
        </p:grpSpPr>
        <p:pic>
          <p:nvPicPr>
            <p:cNvPr id="67" name="object 6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007" y="2602991"/>
              <a:ext cx="1673352" cy="1219199"/>
            </a:xfrm>
            <a:prstGeom prst="rect">
              <a:avLst/>
            </a:prstGeom>
          </p:spPr>
        </p:pic>
        <p:sp>
          <p:nvSpPr>
            <p:cNvPr id="68" name="object 68"/>
            <p:cNvSpPr/>
            <p:nvPr/>
          </p:nvSpPr>
          <p:spPr>
            <a:xfrm>
              <a:off x="899160" y="1240535"/>
              <a:ext cx="1676400" cy="1064260"/>
            </a:xfrm>
            <a:custGeom>
              <a:avLst/>
              <a:gdLst/>
              <a:ahLst/>
              <a:cxnLst/>
              <a:rect l="l" t="t" r="r" b="b"/>
              <a:pathLst>
                <a:path w="1676400" h="1064260">
                  <a:moveTo>
                    <a:pt x="1020953" y="0"/>
                  </a:moveTo>
                  <a:lnTo>
                    <a:pt x="465455" y="0"/>
                  </a:lnTo>
                  <a:lnTo>
                    <a:pt x="417861" y="2403"/>
                  </a:lnTo>
                  <a:lnTo>
                    <a:pt x="371643" y="9457"/>
                  </a:lnTo>
                  <a:lnTo>
                    <a:pt x="327034" y="20927"/>
                  </a:lnTo>
                  <a:lnTo>
                    <a:pt x="284269" y="36579"/>
                  </a:lnTo>
                  <a:lnTo>
                    <a:pt x="243581" y="56181"/>
                  </a:lnTo>
                  <a:lnTo>
                    <a:pt x="205204" y="79496"/>
                  </a:lnTo>
                  <a:lnTo>
                    <a:pt x="169373" y="106292"/>
                  </a:lnTo>
                  <a:lnTo>
                    <a:pt x="136320" y="136334"/>
                  </a:lnTo>
                  <a:lnTo>
                    <a:pt x="106280" y="169388"/>
                  </a:lnTo>
                  <a:lnTo>
                    <a:pt x="79486" y="205221"/>
                  </a:lnTo>
                  <a:lnTo>
                    <a:pt x="56173" y="243598"/>
                  </a:lnTo>
                  <a:lnTo>
                    <a:pt x="36574" y="284285"/>
                  </a:lnTo>
                  <a:lnTo>
                    <a:pt x="20924" y="327048"/>
                  </a:lnTo>
                  <a:lnTo>
                    <a:pt x="9455" y="371654"/>
                  </a:lnTo>
                  <a:lnTo>
                    <a:pt x="2402" y="417867"/>
                  </a:lnTo>
                  <a:lnTo>
                    <a:pt x="0" y="465454"/>
                  </a:lnTo>
                  <a:lnTo>
                    <a:pt x="0" y="1063752"/>
                  </a:lnTo>
                  <a:lnTo>
                    <a:pt x="151676" y="1063752"/>
                  </a:lnTo>
                  <a:lnTo>
                    <a:pt x="151676" y="465454"/>
                  </a:lnTo>
                  <a:lnTo>
                    <a:pt x="155077" y="419072"/>
                  </a:lnTo>
                  <a:lnTo>
                    <a:pt x="164959" y="374806"/>
                  </a:lnTo>
                  <a:lnTo>
                    <a:pt x="180835" y="333140"/>
                  </a:lnTo>
                  <a:lnTo>
                    <a:pt x="202222" y="294561"/>
                  </a:lnTo>
                  <a:lnTo>
                    <a:pt x="228633" y="259552"/>
                  </a:lnTo>
                  <a:lnTo>
                    <a:pt x="259584" y="228598"/>
                  </a:lnTo>
                  <a:lnTo>
                    <a:pt x="294589" y="202186"/>
                  </a:lnTo>
                  <a:lnTo>
                    <a:pt x="333164" y="180798"/>
                  </a:lnTo>
                  <a:lnTo>
                    <a:pt x="374823" y="164921"/>
                  </a:lnTo>
                  <a:lnTo>
                    <a:pt x="419082" y="155039"/>
                  </a:lnTo>
                  <a:lnTo>
                    <a:pt x="465455" y="151637"/>
                  </a:lnTo>
                  <a:lnTo>
                    <a:pt x="1020953" y="151637"/>
                  </a:lnTo>
                  <a:lnTo>
                    <a:pt x="1067303" y="155039"/>
                  </a:lnTo>
                  <a:lnTo>
                    <a:pt x="1111544" y="164921"/>
                  </a:lnTo>
                  <a:lnTo>
                    <a:pt x="1153188" y="180798"/>
                  </a:lnTo>
                  <a:lnTo>
                    <a:pt x="1191752" y="202186"/>
                  </a:lnTo>
                  <a:lnTo>
                    <a:pt x="1226749" y="228598"/>
                  </a:lnTo>
                  <a:lnTo>
                    <a:pt x="1257693" y="259552"/>
                  </a:lnTo>
                  <a:lnTo>
                    <a:pt x="1284101" y="294561"/>
                  </a:lnTo>
                  <a:lnTo>
                    <a:pt x="1305484" y="333140"/>
                  </a:lnTo>
                  <a:lnTo>
                    <a:pt x="1321360" y="374806"/>
                  </a:lnTo>
                  <a:lnTo>
                    <a:pt x="1331241" y="419072"/>
                  </a:lnTo>
                  <a:lnTo>
                    <a:pt x="1334642" y="465454"/>
                  </a:lnTo>
                  <a:lnTo>
                    <a:pt x="1334642" y="721613"/>
                  </a:lnTo>
                  <a:lnTo>
                    <a:pt x="1144523" y="721613"/>
                  </a:lnTo>
                  <a:lnTo>
                    <a:pt x="1410462" y="1063752"/>
                  </a:lnTo>
                  <a:lnTo>
                    <a:pt x="1676400" y="721613"/>
                  </a:lnTo>
                  <a:lnTo>
                    <a:pt x="1486281" y="721613"/>
                  </a:lnTo>
                  <a:lnTo>
                    <a:pt x="1486281" y="465454"/>
                  </a:lnTo>
                  <a:lnTo>
                    <a:pt x="1483879" y="417867"/>
                  </a:lnTo>
                  <a:lnTo>
                    <a:pt x="1476829" y="371654"/>
                  </a:lnTo>
                  <a:lnTo>
                    <a:pt x="1465365" y="327048"/>
                  </a:lnTo>
                  <a:lnTo>
                    <a:pt x="1449720" y="284285"/>
                  </a:lnTo>
                  <a:lnTo>
                    <a:pt x="1430129" y="243598"/>
                  </a:lnTo>
                  <a:lnTo>
                    <a:pt x="1406824" y="205221"/>
                  </a:lnTo>
                  <a:lnTo>
                    <a:pt x="1380040" y="169388"/>
                  </a:lnTo>
                  <a:lnTo>
                    <a:pt x="1350010" y="136334"/>
                  </a:lnTo>
                  <a:lnTo>
                    <a:pt x="1316967" y="106292"/>
                  </a:lnTo>
                  <a:lnTo>
                    <a:pt x="1281146" y="79496"/>
                  </a:lnTo>
                  <a:lnTo>
                    <a:pt x="1242780" y="56181"/>
                  </a:lnTo>
                  <a:lnTo>
                    <a:pt x="1202102" y="36579"/>
                  </a:lnTo>
                  <a:lnTo>
                    <a:pt x="1159347" y="20927"/>
                  </a:lnTo>
                  <a:lnTo>
                    <a:pt x="1114748" y="9457"/>
                  </a:lnTo>
                  <a:lnTo>
                    <a:pt x="1068539" y="2403"/>
                  </a:lnTo>
                  <a:lnTo>
                    <a:pt x="1020953" y="0"/>
                  </a:lnTo>
                  <a:close/>
                </a:path>
              </a:pathLst>
            </a:custGeom>
            <a:solidFill>
              <a:srgbClr val="077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899160" y="1240535"/>
              <a:ext cx="1676400" cy="1064260"/>
            </a:xfrm>
            <a:custGeom>
              <a:avLst/>
              <a:gdLst/>
              <a:ahLst/>
              <a:cxnLst/>
              <a:rect l="l" t="t" r="r" b="b"/>
              <a:pathLst>
                <a:path w="1676400" h="1064260">
                  <a:moveTo>
                    <a:pt x="0" y="1063752"/>
                  </a:moveTo>
                  <a:lnTo>
                    <a:pt x="0" y="465454"/>
                  </a:lnTo>
                  <a:lnTo>
                    <a:pt x="2402" y="417867"/>
                  </a:lnTo>
                  <a:lnTo>
                    <a:pt x="9455" y="371654"/>
                  </a:lnTo>
                  <a:lnTo>
                    <a:pt x="20924" y="327048"/>
                  </a:lnTo>
                  <a:lnTo>
                    <a:pt x="36574" y="284285"/>
                  </a:lnTo>
                  <a:lnTo>
                    <a:pt x="56173" y="243598"/>
                  </a:lnTo>
                  <a:lnTo>
                    <a:pt x="79486" y="205221"/>
                  </a:lnTo>
                  <a:lnTo>
                    <a:pt x="106280" y="169388"/>
                  </a:lnTo>
                  <a:lnTo>
                    <a:pt x="136320" y="136334"/>
                  </a:lnTo>
                  <a:lnTo>
                    <a:pt x="169373" y="106292"/>
                  </a:lnTo>
                  <a:lnTo>
                    <a:pt x="205204" y="79496"/>
                  </a:lnTo>
                  <a:lnTo>
                    <a:pt x="243581" y="56181"/>
                  </a:lnTo>
                  <a:lnTo>
                    <a:pt x="284269" y="36579"/>
                  </a:lnTo>
                  <a:lnTo>
                    <a:pt x="327034" y="20927"/>
                  </a:lnTo>
                  <a:lnTo>
                    <a:pt x="371643" y="9457"/>
                  </a:lnTo>
                  <a:lnTo>
                    <a:pt x="417861" y="2403"/>
                  </a:lnTo>
                  <a:lnTo>
                    <a:pt x="465455" y="0"/>
                  </a:lnTo>
                  <a:lnTo>
                    <a:pt x="1020953" y="0"/>
                  </a:lnTo>
                  <a:lnTo>
                    <a:pt x="1068539" y="2403"/>
                  </a:lnTo>
                  <a:lnTo>
                    <a:pt x="1114748" y="9457"/>
                  </a:lnTo>
                  <a:lnTo>
                    <a:pt x="1159347" y="20927"/>
                  </a:lnTo>
                  <a:lnTo>
                    <a:pt x="1202102" y="36579"/>
                  </a:lnTo>
                  <a:lnTo>
                    <a:pt x="1242780" y="56181"/>
                  </a:lnTo>
                  <a:lnTo>
                    <a:pt x="1281146" y="79496"/>
                  </a:lnTo>
                  <a:lnTo>
                    <a:pt x="1316967" y="106292"/>
                  </a:lnTo>
                  <a:lnTo>
                    <a:pt x="1350010" y="136334"/>
                  </a:lnTo>
                  <a:lnTo>
                    <a:pt x="1380040" y="169388"/>
                  </a:lnTo>
                  <a:lnTo>
                    <a:pt x="1406824" y="205221"/>
                  </a:lnTo>
                  <a:lnTo>
                    <a:pt x="1430129" y="243598"/>
                  </a:lnTo>
                  <a:lnTo>
                    <a:pt x="1449720" y="284285"/>
                  </a:lnTo>
                  <a:lnTo>
                    <a:pt x="1465365" y="327048"/>
                  </a:lnTo>
                  <a:lnTo>
                    <a:pt x="1476829" y="371654"/>
                  </a:lnTo>
                  <a:lnTo>
                    <a:pt x="1483879" y="417867"/>
                  </a:lnTo>
                  <a:lnTo>
                    <a:pt x="1486281" y="465454"/>
                  </a:lnTo>
                  <a:lnTo>
                    <a:pt x="1486281" y="721613"/>
                  </a:lnTo>
                  <a:lnTo>
                    <a:pt x="1676400" y="721613"/>
                  </a:lnTo>
                  <a:lnTo>
                    <a:pt x="1410462" y="1063752"/>
                  </a:lnTo>
                  <a:lnTo>
                    <a:pt x="1144523" y="721613"/>
                  </a:lnTo>
                  <a:lnTo>
                    <a:pt x="1334642" y="721613"/>
                  </a:lnTo>
                  <a:lnTo>
                    <a:pt x="1334642" y="465454"/>
                  </a:lnTo>
                  <a:lnTo>
                    <a:pt x="1331241" y="419072"/>
                  </a:lnTo>
                  <a:lnTo>
                    <a:pt x="1321360" y="374806"/>
                  </a:lnTo>
                  <a:lnTo>
                    <a:pt x="1305484" y="333140"/>
                  </a:lnTo>
                  <a:lnTo>
                    <a:pt x="1284101" y="294561"/>
                  </a:lnTo>
                  <a:lnTo>
                    <a:pt x="1257693" y="259552"/>
                  </a:lnTo>
                  <a:lnTo>
                    <a:pt x="1226749" y="228598"/>
                  </a:lnTo>
                  <a:lnTo>
                    <a:pt x="1191752" y="202186"/>
                  </a:lnTo>
                  <a:lnTo>
                    <a:pt x="1153188" y="180798"/>
                  </a:lnTo>
                  <a:lnTo>
                    <a:pt x="1111544" y="164921"/>
                  </a:lnTo>
                  <a:lnTo>
                    <a:pt x="1067303" y="155039"/>
                  </a:lnTo>
                  <a:lnTo>
                    <a:pt x="1020953" y="151637"/>
                  </a:lnTo>
                  <a:lnTo>
                    <a:pt x="465455" y="151637"/>
                  </a:lnTo>
                  <a:lnTo>
                    <a:pt x="419082" y="155039"/>
                  </a:lnTo>
                  <a:lnTo>
                    <a:pt x="374823" y="164921"/>
                  </a:lnTo>
                  <a:lnTo>
                    <a:pt x="333164" y="180798"/>
                  </a:lnTo>
                  <a:lnTo>
                    <a:pt x="294589" y="202186"/>
                  </a:lnTo>
                  <a:lnTo>
                    <a:pt x="259584" y="228598"/>
                  </a:lnTo>
                  <a:lnTo>
                    <a:pt x="228633" y="259552"/>
                  </a:lnTo>
                  <a:lnTo>
                    <a:pt x="202222" y="294561"/>
                  </a:lnTo>
                  <a:lnTo>
                    <a:pt x="180835" y="333140"/>
                  </a:lnTo>
                  <a:lnTo>
                    <a:pt x="164959" y="374806"/>
                  </a:lnTo>
                  <a:lnTo>
                    <a:pt x="155077" y="419072"/>
                  </a:lnTo>
                  <a:lnTo>
                    <a:pt x="151676" y="465454"/>
                  </a:lnTo>
                  <a:lnTo>
                    <a:pt x="151676" y="1063752"/>
                  </a:lnTo>
                  <a:lnTo>
                    <a:pt x="0" y="1063752"/>
                  </a:lnTo>
                  <a:close/>
                </a:path>
              </a:pathLst>
            </a:custGeom>
            <a:ln w="18287">
              <a:solidFill>
                <a:srgbClr val="45AC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BED2462E-FEB0-A2C2-9648-BD33ED2FA93B}"/>
              </a:ext>
            </a:extLst>
          </p:cNvPr>
          <p:cNvSpPr txBox="1"/>
          <p:nvPr/>
        </p:nvSpPr>
        <p:spPr>
          <a:xfrm>
            <a:off x="3453130" y="570271"/>
            <a:ext cx="6300470" cy="650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IN" sz="3600" b="1" i="0" u="none" strike="noStrike" kern="0" cap="none" spc="130" normalizeH="0" baseline="0" noProof="0" dirty="0">
                <a:ln>
                  <a:noFill/>
                </a:ln>
                <a:solidFill>
                  <a:srgbClr val="EBEBEB"/>
                </a:solidFill>
                <a:effectLst/>
                <a:uLnTx/>
                <a:uFillTx/>
                <a:latin typeface="Cambria"/>
                <a:ea typeface="+mj-ea"/>
                <a:cs typeface="Cambria"/>
              </a:rPr>
              <a:t>ARCHITECTURE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9622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3ED36-17BF-2F04-5336-D9AB3D76B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2700" marR="0" lvl="0" indent="0" algn="ctr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tabLst/>
              <a:defRPr/>
            </a:pPr>
            <a:r>
              <a:rPr kumimoji="0" lang="en-IN" sz="3400" b="1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DATASET</a:t>
            </a:r>
            <a:r>
              <a:rPr kumimoji="0" lang="en-IN" sz="3400" b="1" i="0" u="none" strike="noStrike" kern="1200" cap="none" spc="3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 </a:t>
            </a:r>
            <a:r>
              <a:rPr kumimoji="0" lang="en-IN" sz="3400" b="1" i="0" u="none" strike="noStrike" kern="1200" cap="none" spc="2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INFORMATION</a:t>
            </a:r>
            <a:br>
              <a:rPr kumimoji="0" lang="en-IN" sz="3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65268-E5CC-A4B4-21B6-6436FB1A0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 marR="5080" lvl="0" indent="63500" algn="l" defTabSz="914400" rtl="0" eaLnBrk="1" fontAlgn="auto" latinLnBrk="0" hangingPunct="1">
              <a:lnSpc>
                <a:spcPct val="1101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This</a:t>
            </a:r>
            <a:r>
              <a:rPr kumimoji="0" lang="en-US" sz="2800" b="0" i="0" u="none" strike="noStrike" kern="1200" cap="none" spc="-114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lang="en-US" sz="2800" b="0" i="0" u="none" strike="noStrike" kern="1200" cap="none" spc="1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dataset</a:t>
            </a:r>
            <a:r>
              <a:rPr kumimoji="0" lang="en-US" sz="2800" b="0" i="0" u="none" strike="noStrike" kern="1200" cap="none" spc="-114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lang="en-US" sz="2800" b="0" i="0" u="none" strike="noStrike" kern="1200" cap="none" spc="1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contains</a:t>
            </a:r>
            <a:r>
              <a:rPr kumimoji="0" lang="en-US" sz="2800" b="0" i="0" u="none" strike="noStrike" kern="1200" cap="none" spc="-1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lang="en-US" sz="2800" b="0" i="0" u="none" strike="noStrike" kern="1200" cap="none" spc="1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sector-wise</a:t>
            </a:r>
            <a:r>
              <a:rPr kumimoji="0" lang="en-US" sz="2800" b="0" i="0" u="none" strike="noStrike" kern="1200" cap="none" spc="-1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lang="en-US" sz="2800" b="0" i="0" u="none" strike="noStrike" kern="1200" cap="none" spc="1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and</a:t>
            </a:r>
            <a:r>
              <a:rPr kumimoji="0" lang="en-US" sz="2800" b="0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lang="en-US" sz="2800" b="0" i="0" u="none" strike="noStrike" kern="1200" cap="none" spc="1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financial</a:t>
            </a:r>
            <a:r>
              <a:rPr kumimoji="0" lang="en-US" sz="2800" b="0" i="0" u="none" strike="noStrike" kern="1200" cap="none" spc="-1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lang="en-US" sz="2800" b="0" i="0" u="none" strike="noStrike" kern="1200" cap="none" spc="1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year- </a:t>
            </a:r>
            <a:r>
              <a:rPr kumimoji="0" lang="en-US" sz="2800" b="0" i="0" u="none" strike="noStrike" kern="1200" cap="none" spc="-7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lang="en-US" sz="2800" b="0" i="0" u="none" strike="noStrike" kern="1200" cap="none" spc="1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wise</a:t>
            </a:r>
            <a:r>
              <a:rPr kumimoji="0" lang="en-US" sz="2800" b="0" i="0" u="none" strike="noStrike" kern="1200" cap="none" spc="-10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lang="en-US" sz="2800" b="0" i="0" u="none" strike="noStrike" kern="1200" cap="none" spc="1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data</a:t>
            </a:r>
            <a:r>
              <a:rPr kumimoji="0" lang="en-US" sz="2800" b="0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lang="en-US" sz="2800" b="0" i="0" u="none" strike="noStrike" kern="1200" cap="none" spc="1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of</a:t>
            </a:r>
            <a:r>
              <a:rPr kumimoji="0" lang="en-US" sz="2800" b="0" i="0" u="none" strike="noStrike" kern="1200" cap="none" spc="204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lang="en-US" sz="2800" b="0" i="0" u="none" strike="noStrike" kern="1200" cap="none" spc="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FDI</a:t>
            </a:r>
            <a:r>
              <a:rPr kumimoji="0" lang="en-US" sz="2800" b="0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lang="en-US" sz="2800" b="0" i="0" u="none" strike="noStrike" kern="1200" cap="none" spc="1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in</a:t>
            </a:r>
            <a:r>
              <a:rPr kumimoji="0" lang="en-US" sz="2800" b="0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lang="en-US" sz="2800" b="0" i="0" u="none" strike="noStrike" kern="1200" cap="none" spc="1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India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8925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3546E-6090-D563-58DB-E8055C299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542" y="5182931"/>
            <a:ext cx="10515600" cy="1325563"/>
          </a:xfrm>
        </p:spPr>
        <p:txBody>
          <a:bodyPr>
            <a:noAutofit/>
          </a:bodyPr>
          <a:lstStyle/>
          <a:p>
            <a:pPr marL="299085" indent="-287020">
              <a:lnSpc>
                <a:spcPct val="100000"/>
              </a:lnSpc>
              <a:spcBef>
                <a:spcPts val="90"/>
              </a:spcBef>
              <a:tabLst>
                <a:tab pos="299085" algn="l"/>
                <a:tab pos="299720" algn="l"/>
              </a:tabLst>
            </a:pPr>
            <a:r>
              <a:rPr lang="en-US" sz="2300" spc="95" dirty="0">
                <a:solidFill>
                  <a:srgbClr val="FFFFFF"/>
                </a:solidFill>
                <a:latin typeface="Cambria"/>
                <a:cs typeface="Cambria"/>
              </a:rPr>
              <a:t>Service</a:t>
            </a:r>
            <a:r>
              <a:rPr lang="en-US" sz="2300" spc="9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lang="en-US" sz="2300" spc="65" dirty="0">
                <a:solidFill>
                  <a:srgbClr val="FFFFFF"/>
                </a:solidFill>
                <a:latin typeface="Cambria"/>
                <a:cs typeface="Cambria"/>
              </a:rPr>
              <a:t>Sector</a:t>
            </a:r>
            <a:r>
              <a:rPr lang="en-US" sz="2300" spc="7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lang="en-US" sz="2300" spc="85" dirty="0">
                <a:solidFill>
                  <a:srgbClr val="FFFFFF"/>
                </a:solidFill>
                <a:latin typeface="Cambria"/>
                <a:cs typeface="Cambria"/>
              </a:rPr>
              <a:t>received</a:t>
            </a:r>
            <a:r>
              <a:rPr lang="en-US" sz="2300" spc="9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lang="en-US" sz="2300" spc="45" dirty="0">
                <a:solidFill>
                  <a:srgbClr val="FFFFFF"/>
                </a:solidFill>
                <a:latin typeface="Cambria"/>
                <a:cs typeface="Cambria"/>
              </a:rPr>
              <a:t>around</a:t>
            </a:r>
            <a:r>
              <a:rPr lang="en-US" sz="2300" spc="8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lang="en-US" sz="2300" spc="55" dirty="0">
                <a:solidFill>
                  <a:srgbClr val="FFFFFF"/>
                </a:solidFill>
                <a:latin typeface="Times New Roman"/>
                <a:cs typeface="Times New Roman"/>
              </a:rPr>
              <a:t>8.684</a:t>
            </a:r>
            <a:r>
              <a:rPr lang="en-US" sz="2300" spc="9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lang="en-US" sz="2300" spc="45" dirty="0">
                <a:solidFill>
                  <a:srgbClr val="FFFFFF"/>
                </a:solidFill>
                <a:latin typeface="Cambria"/>
                <a:cs typeface="Cambria"/>
              </a:rPr>
              <a:t>FDI</a:t>
            </a:r>
            <a:r>
              <a:rPr lang="en-US" sz="2300" spc="6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lang="en-US" sz="2300" spc="10" dirty="0">
                <a:solidFill>
                  <a:srgbClr val="FFFFFF"/>
                </a:solidFill>
                <a:latin typeface="Cambria"/>
                <a:cs typeface="Cambria"/>
              </a:rPr>
              <a:t>from</a:t>
            </a:r>
            <a:r>
              <a:rPr lang="en-US" sz="2300" spc="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lang="en-US" sz="2300" spc="85" dirty="0">
                <a:solidFill>
                  <a:srgbClr val="FFFFFF"/>
                </a:solidFill>
                <a:latin typeface="Cambria"/>
                <a:cs typeface="Cambria"/>
              </a:rPr>
              <a:t>FY</a:t>
            </a:r>
            <a:r>
              <a:rPr lang="en-US" sz="2300" spc="9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lang="en-US" sz="2300" spc="-20" dirty="0">
                <a:solidFill>
                  <a:srgbClr val="FFFFFF"/>
                </a:solidFill>
                <a:latin typeface="Cambria"/>
                <a:cs typeface="Cambria"/>
              </a:rPr>
              <a:t>2000-01</a:t>
            </a:r>
            <a:r>
              <a:rPr lang="en-US" sz="2300" spc="114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lang="en-US" sz="2300" dirty="0">
                <a:solidFill>
                  <a:srgbClr val="FFFFFF"/>
                </a:solidFill>
                <a:latin typeface="Cambria"/>
                <a:cs typeface="Cambria"/>
              </a:rPr>
              <a:t>to</a:t>
            </a:r>
            <a:r>
              <a:rPr lang="en-US" sz="2300" spc="7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lang="en-US" sz="2300" spc="85" dirty="0">
                <a:solidFill>
                  <a:srgbClr val="FFFFFF"/>
                </a:solidFill>
                <a:latin typeface="Cambria"/>
                <a:cs typeface="Cambria"/>
              </a:rPr>
              <a:t>FY</a:t>
            </a:r>
            <a:r>
              <a:rPr lang="en-US" sz="2300" spc="5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lang="en-US" sz="2300" spc="-20" dirty="0">
                <a:solidFill>
                  <a:srgbClr val="FFFFFF"/>
                </a:solidFill>
                <a:latin typeface="Cambria"/>
                <a:cs typeface="Cambria"/>
              </a:rPr>
              <a:t>2016-17</a:t>
            </a:r>
            <a:br>
              <a:rPr lang="en-US" sz="2300" spc="140" dirty="0">
                <a:solidFill>
                  <a:srgbClr val="FFFFFF"/>
                </a:solidFill>
                <a:latin typeface="Cambria"/>
                <a:cs typeface="Cambria"/>
              </a:rPr>
            </a:br>
            <a:r>
              <a:rPr lang="en-US" sz="2300" spc="35" dirty="0">
                <a:solidFill>
                  <a:srgbClr val="FFFFFF"/>
                </a:solidFill>
                <a:latin typeface="Cambria"/>
                <a:cs typeface="Cambria"/>
              </a:rPr>
              <a:t>which</a:t>
            </a:r>
            <a:r>
              <a:rPr lang="en-US" sz="2300" spc="7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lang="en-US" sz="2300" spc="30" dirty="0">
                <a:solidFill>
                  <a:srgbClr val="FFFFFF"/>
                </a:solidFill>
                <a:latin typeface="Cambria"/>
                <a:cs typeface="Cambria"/>
              </a:rPr>
              <a:t>was</a:t>
            </a:r>
            <a:r>
              <a:rPr lang="en-US" sz="2300" spc="5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lang="en-US" sz="2300" spc="45" dirty="0">
                <a:solidFill>
                  <a:srgbClr val="FFFFFF"/>
                </a:solidFill>
                <a:latin typeface="Cambria"/>
                <a:cs typeface="Cambria"/>
              </a:rPr>
              <a:t>the </a:t>
            </a:r>
            <a:r>
              <a:rPr lang="en-US" sz="2300" spc="85" dirty="0">
                <a:solidFill>
                  <a:srgbClr val="FFFFFF"/>
                </a:solidFill>
                <a:latin typeface="Cambria"/>
                <a:cs typeface="Cambria"/>
              </a:rPr>
              <a:t>highest,</a:t>
            </a:r>
            <a:r>
              <a:rPr lang="en-US" sz="2300" spc="-9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lang="en-US" sz="2300" spc="55" dirty="0">
                <a:solidFill>
                  <a:srgbClr val="FFFFFF"/>
                </a:solidFill>
                <a:latin typeface="Cambria"/>
                <a:cs typeface="Cambria"/>
              </a:rPr>
              <a:t>details</a:t>
            </a:r>
            <a:r>
              <a:rPr lang="en-US" sz="2300" spc="85" dirty="0">
                <a:solidFill>
                  <a:srgbClr val="FFFFFF"/>
                </a:solidFill>
                <a:latin typeface="Cambria"/>
                <a:cs typeface="Cambria"/>
              </a:rPr>
              <a:t> regarding</a:t>
            </a:r>
            <a:r>
              <a:rPr lang="en-US" sz="2300" spc="6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lang="en-US" sz="2300" spc="45" dirty="0">
                <a:solidFill>
                  <a:srgbClr val="FFFFFF"/>
                </a:solidFill>
                <a:latin typeface="Cambria"/>
                <a:cs typeface="Cambria"/>
              </a:rPr>
              <a:t>other</a:t>
            </a:r>
            <a:r>
              <a:rPr lang="en-US" sz="2300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lang="en-US" sz="2300" spc="60" dirty="0">
                <a:solidFill>
                  <a:srgbClr val="FFFFFF"/>
                </a:solidFill>
                <a:latin typeface="Cambria"/>
                <a:cs typeface="Cambria"/>
              </a:rPr>
              <a:t>sectors</a:t>
            </a:r>
            <a:r>
              <a:rPr lang="en-US" sz="2300" spc="5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lang="en-US" sz="2300" spc="50" dirty="0">
                <a:solidFill>
                  <a:srgbClr val="FFFFFF"/>
                </a:solidFill>
                <a:latin typeface="Cambria"/>
                <a:cs typeface="Cambria"/>
              </a:rPr>
              <a:t>are</a:t>
            </a:r>
            <a:r>
              <a:rPr lang="en-US" sz="2300" spc="7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lang="en-US" sz="2300" spc="60" dirty="0">
                <a:solidFill>
                  <a:srgbClr val="FFFFFF"/>
                </a:solidFill>
                <a:latin typeface="Cambria"/>
                <a:cs typeface="Cambria"/>
              </a:rPr>
              <a:t>also</a:t>
            </a:r>
            <a:r>
              <a:rPr lang="en-US" sz="2300" spc="7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lang="en-US" sz="2300" spc="75" dirty="0">
                <a:solidFill>
                  <a:srgbClr val="FFFFFF"/>
                </a:solidFill>
                <a:latin typeface="Cambria"/>
                <a:cs typeface="Cambria"/>
              </a:rPr>
              <a:t>available.</a:t>
            </a:r>
            <a:br>
              <a:rPr lang="en-US" sz="2300" dirty="0">
                <a:latin typeface="Cambria"/>
                <a:cs typeface="Cambria"/>
              </a:rPr>
            </a:br>
            <a:r>
              <a:rPr lang="en-US" sz="2300" spc="25" dirty="0">
                <a:solidFill>
                  <a:srgbClr val="FFFFFF"/>
                </a:solidFill>
                <a:latin typeface="Cambria"/>
                <a:cs typeface="Cambria"/>
              </a:rPr>
              <a:t>From</a:t>
            </a:r>
            <a:r>
              <a:rPr lang="en-US" sz="2300" spc="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lang="en-US" sz="2300" spc="40" dirty="0">
                <a:solidFill>
                  <a:srgbClr val="FFFFFF"/>
                </a:solidFill>
                <a:latin typeface="Cambria"/>
                <a:cs typeface="Cambria"/>
              </a:rPr>
              <a:t>the</a:t>
            </a:r>
            <a:r>
              <a:rPr lang="en-US" sz="2300" spc="6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lang="en-US" sz="2300" spc="45" dirty="0">
                <a:solidFill>
                  <a:srgbClr val="FFFFFF"/>
                </a:solidFill>
                <a:latin typeface="Cambria"/>
                <a:cs typeface="Cambria"/>
              </a:rPr>
              <a:t>Line-chart</a:t>
            </a:r>
            <a:r>
              <a:rPr lang="en-US" sz="2300" spc="8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lang="en-US" sz="2300" spc="50" dirty="0">
                <a:solidFill>
                  <a:srgbClr val="FFFFFF"/>
                </a:solidFill>
                <a:latin typeface="Cambria"/>
                <a:cs typeface="Cambria"/>
              </a:rPr>
              <a:t>we</a:t>
            </a:r>
            <a:r>
              <a:rPr lang="en-US" sz="2300" spc="6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lang="en-US" sz="2300" spc="80" dirty="0">
                <a:solidFill>
                  <a:srgbClr val="FFFFFF"/>
                </a:solidFill>
                <a:latin typeface="Cambria"/>
                <a:cs typeface="Cambria"/>
              </a:rPr>
              <a:t>can</a:t>
            </a:r>
            <a:r>
              <a:rPr lang="en-US" sz="2300" spc="6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lang="en-US" sz="2300" spc="130" dirty="0">
                <a:solidFill>
                  <a:srgbClr val="FFFFFF"/>
                </a:solidFill>
                <a:latin typeface="Cambria"/>
                <a:cs typeface="Cambria"/>
              </a:rPr>
              <a:t>see</a:t>
            </a:r>
            <a:r>
              <a:rPr lang="en-US" sz="2300" spc="6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lang="en-US" sz="2300" spc="40" dirty="0">
                <a:solidFill>
                  <a:srgbClr val="FFFFFF"/>
                </a:solidFill>
                <a:latin typeface="Cambria"/>
                <a:cs typeface="Cambria"/>
              </a:rPr>
              <a:t>the</a:t>
            </a:r>
            <a:r>
              <a:rPr lang="en-US" sz="2300" spc="6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lang="en-US" sz="2300" spc="35" dirty="0">
                <a:solidFill>
                  <a:srgbClr val="FFFFFF"/>
                </a:solidFill>
                <a:latin typeface="Cambria"/>
                <a:cs typeface="Cambria"/>
              </a:rPr>
              <a:t>trend</a:t>
            </a:r>
            <a:r>
              <a:rPr lang="en-US" sz="2300" spc="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lang="en-US" sz="2300" spc="30" dirty="0">
                <a:solidFill>
                  <a:srgbClr val="FFFFFF"/>
                </a:solidFill>
                <a:latin typeface="Cambria"/>
                <a:cs typeface="Cambria"/>
              </a:rPr>
              <a:t>of</a:t>
            </a:r>
            <a:r>
              <a:rPr lang="en-US" sz="2300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lang="en-US" sz="2300" spc="45" dirty="0">
                <a:solidFill>
                  <a:srgbClr val="FFFFFF"/>
                </a:solidFill>
                <a:latin typeface="Cambria"/>
                <a:cs typeface="Cambria"/>
              </a:rPr>
              <a:t>FDI</a:t>
            </a:r>
            <a:r>
              <a:rPr lang="en-US" sz="2300" spc="60" dirty="0">
                <a:solidFill>
                  <a:srgbClr val="FFFFFF"/>
                </a:solidFill>
                <a:latin typeface="Cambria"/>
                <a:cs typeface="Cambria"/>
              </a:rPr>
              <a:t> Over the Years</a:t>
            </a:r>
            <a:r>
              <a:rPr lang="en-US" sz="2300" dirty="0">
                <a:solidFill>
                  <a:srgbClr val="FFFFFF"/>
                </a:solidFill>
                <a:latin typeface="Cambria"/>
                <a:cs typeface="Cambria"/>
              </a:rPr>
              <a:t>.</a:t>
            </a:r>
            <a:endParaRPr lang="en-IN" sz="23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989E6A-4174-A18E-8BDD-C7564F28CE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1999" cy="5043948"/>
          </a:xfrm>
        </p:spPr>
      </p:pic>
    </p:spTree>
    <p:extLst>
      <p:ext uri="{BB962C8B-B14F-4D97-AF65-F5344CB8AC3E}">
        <p14:creationId xmlns:p14="http://schemas.microsoft.com/office/powerpoint/2010/main" val="1769144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86122-B1E9-6D11-67AD-EDC50DE63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859" y="5123938"/>
            <a:ext cx="10515600" cy="1325563"/>
          </a:xfrm>
        </p:spPr>
        <p:txBody>
          <a:bodyPr>
            <a:normAutofit/>
          </a:bodyPr>
          <a:lstStyle/>
          <a:p>
            <a:r>
              <a:rPr lang="en-IN" sz="2300" b="1" dirty="0">
                <a:latin typeface="Cambria" panose="02040503050406030204" pitchFamily="18" charset="0"/>
                <a:ea typeface="Cambria" panose="02040503050406030204" pitchFamily="18" charset="0"/>
              </a:rPr>
              <a:t>Glue And </a:t>
            </a:r>
            <a:r>
              <a:rPr lang="en-IN" sz="2300" b="1" dirty="0" err="1">
                <a:latin typeface="Cambria" panose="02040503050406030204" pitchFamily="18" charset="0"/>
                <a:ea typeface="Cambria" panose="02040503050406030204" pitchFamily="18" charset="0"/>
              </a:rPr>
              <a:t>Gelatin</a:t>
            </a:r>
            <a:r>
              <a:rPr lang="en-IN" sz="2300" b="1" dirty="0">
                <a:latin typeface="Cambria" panose="02040503050406030204" pitchFamily="18" charset="0"/>
                <a:ea typeface="Cambria" panose="02040503050406030204" pitchFamily="18" charset="0"/>
              </a:rPr>
              <a:t> has the highest growth in last five years with 10% followed by Cement.</a:t>
            </a:r>
            <a:br>
              <a:rPr lang="en-IN" sz="2300" b="1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IN" sz="2300" b="1" dirty="0">
                <a:latin typeface="Cambria" panose="02040503050406030204" pitchFamily="18" charset="0"/>
                <a:ea typeface="Cambria" panose="02040503050406030204" pitchFamily="18" charset="0"/>
              </a:rPr>
              <a:t>Service sector have the highest over growth in all 17 years.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51EABA-E7FC-BA09-0B2D-9D27C0D5D2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1"/>
            <a:ext cx="12191999" cy="4514850"/>
          </a:xfrm>
        </p:spPr>
      </p:pic>
    </p:spTree>
    <p:extLst>
      <p:ext uri="{BB962C8B-B14F-4D97-AF65-F5344CB8AC3E}">
        <p14:creationId xmlns:p14="http://schemas.microsoft.com/office/powerpoint/2010/main" val="1269726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AB7FB-C73A-887C-23AA-E43F929DD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851" y="5152999"/>
            <a:ext cx="10515600" cy="1325563"/>
          </a:xfrm>
        </p:spPr>
        <p:txBody>
          <a:bodyPr>
            <a:normAutofit/>
          </a:bodyPr>
          <a:lstStyle/>
          <a:p>
            <a:r>
              <a:rPr lang="en-IN" sz="2300" b="1" dirty="0">
                <a:latin typeface="Cambria" panose="02040503050406030204" pitchFamily="18" charset="0"/>
                <a:ea typeface="Cambria" panose="02040503050406030204" pitchFamily="18" charset="0"/>
              </a:rPr>
              <a:t>Forecasting the investments of all sectors of years 2017 and 2018.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13573F-510E-FD6F-3EEF-91EBCF0DA8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42" y="0"/>
            <a:ext cx="12192041" cy="4545013"/>
          </a:xfrm>
        </p:spPr>
      </p:pic>
    </p:spTree>
    <p:extLst>
      <p:ext uri="{BB962C8B-B14F-4D97-AF65-F5344CB8AC3E}">
        <p14:creationId xmlns:p14="http://schemas.microsoft.com/office/powerpoint/2010/main" val="4043698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41261-A11B-0713-1934-19B1E40C0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kumimoji="0" lang="en-IN" sz="3100" b="1" i="0" u="none" strike="noStrike" kern="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/>
                <a:ea typeface="+mj-ea"/>
                <a:cs typeface="Cambria"/>
              </a:rPr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BB198-4C25-74FC-71C3-51DDF0E96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65240"/>
            <a:ext cx="12192000" cy="5992760"/>
          </a:xfrm>
        </p:spPr>
        <p:txBody>
          <a:bodyPr>
            <a:norm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SE</a:t>
            </a:r>
            <a:r>
              <a:rPr kumimoji="0" lang="en-US" sz="1500" b="1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</a:t>
            </a:r>
            <a:r>
              <a:rPr kumimoji="0" lang="en-US" sz="1500" b="1" i="0" u="none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</a:t>
            </a:r>
            <a:r>
              <a:rPr kumimoji="0" lang="en-US" sz="1500" b="1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</a:t>
            </a:r>
            <a:r>
              <a:rPr kumimoji="0" lang="en-US" sz="1500" b="1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RA</a:t>
            </a:r>
            <a:r>
              <a:rPr kumimoji="0" lang="en-US" sz="1500" b="1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L</a:t>
            </a:r>
            <a:r>
              <a:rPr kumimoji="0" lang="en-US" sz="1500" b="1" i="0" u="none" strike="noStrike" kern="1200" cap="none" spc="-114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1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</a:t>
            </a:r>
            <a:r>
              <a:rPr kumimoji="0" lang="en-US" sz="1500" b="1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</a:t>
            </a:r>
            <a:r>
              <a:rPr kumimoji="0" lang="en-US" sz="1500" b="1" i="0" u="none" strike="noStrike" kern="120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MP</a:t>
            </a:r>
            <a:r>
              <a:rPr kumimoji="0" lang="en-US" sz="1500" b="1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OSI</a:t>
            </a:r>
            <a:r>
              <a:rPr kumimoji="0" lang="en-US" sz="1500" b="1" i="0" u="none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</a:t>
            </a:r>
            <a:r>
              <a:rPr kumimoji="0" lang="en-US" sz="1500" b="1" i="0" u="none" strike="noStrike" kern="120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</a:t>
            </a:r>
            <a:r>
              <a:rPr kumimoji="0" lang="en-US" sz="1500" b="1" i="0" u="none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</a:t>
            </a:r>
            <a:r>
              <a:rPr kumimoji="0" lang="en-US" sz="1500" b="1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N</a:t>
            </a:r>
            <a:r>
              <a:rPr kumimoji="0" lang="en-US" sz="1500" b="1" i="0" u="none" strike="noStrike" kern="1200" cap="none" spc="-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1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OF</a:t>
            </a:r>
            <a:r>
              <a:rPr kumimoji="0" lang="en-US" sz="1500" b="1" i="0" u="none" strike="noStrike" kern="1200" cap="none" spc="-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1" i="0" u="none" strike="noStrike" kern="120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</a:t>
            </a:r>
            <a:r>
              <a:rPr kumimoji="0" lang="en-US" sz="1500" b="1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</a:t>
            </a:r>
            <a:r>
              <a:rPr kumimoji="0" lang="en-US" sz="1500" b="1" i="0" u="none" strike="noStrike" kern="120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</a:t>
            </a:r>
            <a:r>
              <a:rPr kumimoji="0" lang="en-US" sz="1500" b="1" i="0" u="none" strike="noStrike" kern="120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:</a:t>
            </a: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-</a:t>
            </a: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241300" marR="523875" lvl="0" indent="-228600" algn="l" defTabSz="914400" rtl="0" eaLnBrk="1" fontAlgn="auto" latinLnBrk="0" hangingPunct="1">
              <a:lnSpc>
                <a:spcPct val="120000"/>
              </a:lnSpc>
              <a:spcBef>
                <a:spcPts val="985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240665" algn="l"/>
                <a:tab pos="241300" algn="l"/>
              </a:tabLst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 Sectoral composition </a:t>
            </a:r>
            <a:r>
              <a:rPr kumimoji="0" lang="en-US" sz="15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of </a:t>
            </a:r>
            <a:r>
              <a:rPr kumimoji="0" lang="en-US" sz="1500" b="0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FDI </a:t>
            </a:r>
            <a:r>
              <a:rPr kumimoji="0" lang="en-US" sz="15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over </a:t>
            </a:r>
            <a:r>
              <a:rPr kumimoji="0" lang="en-US" sz="1500" b="0" i="0" u="none" strike="noStrike" kern="120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 </a:t>
            </a:r>
            <a:r>
              <a:rPr kumimoji="0" lang="en-US" sz="150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period </a:t>
            </a:r>
            <a:r>
              <a:rPr kumimoji="0" lang="en-US" sz="15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of </a:t>
            </a:r>
            <a:r>
              <a:rPr kumimoji="0" lang="en-US" sz="150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April </a:t>
            </a:r>
            <a:r>
              <a:rPr kumimoji="0" lang="en-US" sz="1500" b="0" i="0" u="none" strike="noStrike" kern="120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2000 </a:t>
            </a:r>
            <a:r>
              <a:rPr kumimoji="0" lang="en-US" sz="150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to </a:t>
            </a:r>
            <a:r>
              <a:rPr kumimoji="0" lang="en-US" sz="1500" b="0" i="0" u="none" strike="noStrike" kern="120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June 2017, </a:t>
            </a:r>
            <a:r>
              <a:rPr kumimoji="0" lang="en-US" sz="15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we </a:t>
            </a:r>
            <a:r>
              <a:rPr kumimoji="0" lang="en-US" sz="150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can 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find </a:t>
            </a:r>
            <a:r>
              <a:rPr kumimoji="0" lang="en-US" sz="150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that </a:t>
            </a:r>
            <a:r>
              <a:rPr kumimoji="0" lang="en-US" sz="1500" b="0" i="0" u="none" strike="noStrike" kern="120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 </a:t>
            </a:r>
            <a:r>
              <a:rPr kumimoji="0" lang="en-US" sz="15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largest 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recipient </a:t>
            </a:r>
            <a:r>
              <a:rPr kumimoji="0" lang="en-US" sz="15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of </a:t>
            </a:r>
            <a:r>
              <a:rPr kumimoji="0" lang="en-US" sz="1500" b="0" i="0" u="none" strike="noStrike" kern="120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such </a:t>
            </a:r>
            <a:r>
              <a:rPr kumimoji="0" lang="en-US" sz="1500" b="0" i="0" u="none" strike="noStrike" kern="120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investment</a:t>
            </a:r>
            <a:r>
              <a:rPr kumimoji="0" lang="en-US" sz="1500" b="0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is</a:t>
            </a:r>
            <a:r>
              <a:rPr kumimoji="0" lang="en-US" sz="1500" b="0" i="0" u="none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Service</a:t>
            </a:r>
            <a:r>
              <a:rPr kumimoji="0" lang="en-US" sz="1500" b="0" i="0" u="none" strike="noStrike" kern="120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sector</a:t>
            </a:r>
            <a:r>
              <a:rPr kumimoji="0" lang="en-US" sz="1500" b="0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(Financial</a:t>
            </a:r>
            <a:r>
              <a:rPr kumimoji="0" lang="en-US" sz="1500" b="0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and</a:t>
            </a:r>
            <a:r>
              <a:rPr kumimoji="0" lang="en-US" sz="1500" b="0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non-financial</a:t>
            </a:r>
            <a:r>
              <a:rPr kumimoji="0" lang="en-US" sz="1500" b="0" i="0" u="none" strike="noStrike" kern="1200" cap="none" spc="-9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services).</a:t>
            </a:r>
            <a:r>
              <a:rPr kumimoji="0" lang="en-US" sz="1500" b="0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</a:t>
            </a:r>
            <a:r>
              <a:rPr kumimoji="0" lang="en-US" sz="15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share</a:t>
            </a:r>
            <a:r>
              <a:rPr kumimoji="0" lang="en-US" sz="1500" b="0" i="0" u="none" strike="noStrike" kern="1200" cap="none" spc="-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of</a:t>
            </a:r>
            <a:r>
              <a:rPr kumimoji="0" lang="en-US" sz="1500" b="0" i="0" u="none" strike="noStrike" kern="120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120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this</a:t>
            </a:r>
            <a:r>
              <a:rPr kumimoji="0" lang="en-US" sz="1500" b="0" i="0" u="none" strike="noStrike" kern="1200" cap="none" spc="-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sector</a:t>
            </a:r>
            <a:r>
              <a:rPr kumimoji="0" lang="en-US" sz="1500" b="0" i="0" u="none" strike="noStrike" kern="1200" cap="none" spc="-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comparing</a:t>
            </a:r>
            <a:r>
              <a:rPr kumimoji="0" lang="en-US" sz="1500" b="0" i="0" u="none" strike="noStrike" kern="1200" cap="none" spc="-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to</a:t>
            </a:r>
            <a:r>
              <a:rPr kumimoji="0" lang="en-US" sz="1500" b="0" i="0" u="none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all</a:t>
            </a:r>
            <a:r>
              <a:rPr kumimoji="0" lang="en-US" sz="1500" b="0" i="0" u="none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sector</a:t>
            </a:r>
            <a:r>
              <a:rPr kumimoji="0" lang="en-US" sz="1500" b="0" i="0" u="none" strike="noStrike" kern="1200" cap="none" spc="3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is</a:t>
            </a:r>
            <a:r>
              <a:rPr kumimoji="0" lang="en-US" sz="1500" b="0" i="0" u="none" strike="noStrike" kern="1200" cap="none" spc="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120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17.65</a:t>
            </a:r>
            <a:r>
              <a:rPr kumimoji="0" lang="en-US" sz="1500" b="0" i="0" u="none" strike="noStrike" kern="1200" cap="none" spc="-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120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%</a:t>
            </a:r>
            <a:r>
              <a:rPr kumimoji="0" lang="en-US" sz="150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of </a:t>
            </a:r>
            <a:r>
              <a:rPr kumimoji="0" lang="en-US" sz="1500" b="0" i="0" u="none" strike="noStrike" kern="1200" cap="none" spc="-3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</a:t>
            </a:r>
            <a:r>
              <a:rPr kumimoji="0" lang="en-US" sz="1500" b="0" i="0" u="none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inflow</a:t>
            </a:r>
            <a:r>
              <a:rPr kumimoji="0" lang="en-US" sz="1500" b="0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total</a:t>
            </a:r>
            <a:r>
              <a:rPr kumimoji="0" lang="en-US" sz="1500" b="0" i="0" u="none" strike="noStrike" kern="1200" cap="none" spc="-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foreign</a:t>
            </a:r>
            <a:r>
              <a:rPr kumimoji="0" lang="en-US" sz="1500" b="0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direct</a:t>
            </a:r>
            <a:r>
              <a:rPr kumimoji="0" lang="en-US" sz="1500" b="0" i="0" u="none" strike="noStrike" kern="1200" cap="none" spc="-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investment.</a:t>
            </a: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241300" marR="502920" lvl="0" indent="-228600" algn="l" defTabSz="914400" rtl="0" eaLnBrk="1" fontAlgn="auto" latinLnBrk="0" hangingPunct="1">
              <a:lnSpc>
                <a:spcPct val="120100"/>
              </a:lnSpc>
              <a:spcBef>
                <a:spcPts val="1010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240665" algn="l"/>
                <a:tab pos="241300" algn="l"/>
              </a:tabLst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</a:t>
            </a:r>
            <a:r>
              <a:rPr kumimoji="0" lang="en-US" sz="1500" b="0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foreign</a:t>
            </a:r>
            <a:r>
              <a:rPr kumimoji="0" lang="en-US" sz="1500" b="0" i="0" u="none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investors</a:t>
            </a:r>
            <a:r>
              <a:rPr kumimoji="0" lang="en-US" sz="1500" b="0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are</a:t>
            </a:r>
            <a:r>
              <a:rPr kumimoji="0" lang="en-US" sz="15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interested</a:t>
            </a:r>
            <a:r>
              <a:rPr kumimoji="0" lang="en-US" sz="1500" b="0" i="0" u="none" strike="noStrike" kern="1200" cap="none" spc="-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in</a:t>
            </a:r>
            <a:r>
              <a:rPr kumimoji="0" lang="en-US" sz="1500" b="0" i="0" u="none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mainly</a:t>
            </a:r>
            <a:r>
              <a:rPr kumimoji="0" lang="en-US" sz="1500" b="0" i="0" u="none" strike="noStrike" kern="1200" cap="none" spc="-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financial</a:t>
            </a:r>
            <a:r>
              <a:rPr kumimoji="0" lang="en-US" sz="1500" b="0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services</a:t>
            </a:r>
            <a:r>
              <a:rPr kumimoji="0" lang="en-US" sz="1500" b="0" i="0" u="none" strike="noStrike" kern="1200" cap="none" spc="-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120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due</a:t>
            </a:r>
            <a:r>
              <a:rPr kumimoji="0" lang="en-US" sz="1500" b="0" i="0" u="none" strike="noStrike" kern="1200" cap="none" spc="-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to</a:t>
            </a:r>
            <a:r>
              <a:rPr kumimoji="0" lang="en-US" sz="1500" b="0" i="0" u="none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120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its</a:t>
            </a:r>
            <a:r>
              <a:rPr kumimoji="0" lang="en-US" sz="1500" b="0" i="0" u="none" strike="noStrike" kern="120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profit</a:t>
            </a:r>
            <a:r>
              <a:rPr kumimoji="0" lang="en-US" sz="1500" b="0" i="0" u="none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generating</a:t>
            </a:r>
            <a:r>
              <a:rPr kumimoji="0" lang="en-US" sz="1500" b="0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advantage.</a:t>
            </a:r>
            <a:r>
              <a:rPr kumimoji="0" lang="en-US" sz="1500" b="0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This</a:t>
            </a:r>
            <a:r>
              <a:rPr kumimoji="0" lang="en-US" sz="1500" b="0" i="0" u="none" strike="noStrike" kern="120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sector</a:t>
            </a:r>
            <a:r>
              <a:rPr kumimoji="0" lang="en-US" sz="1500" b="0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gives</a:t>
            </a:r>
            <a:r>
              <a:rPr kumimoji="0" lang="en-US" sz="1500" b="0" i="0" u="none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1200" cap="none" spc="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scope</a:t>
            </a:r>
            <a:r>
              <a:rPr kumimoji="0" lang="en-US" sz="1500" b="0" i="0" u="none" strike="noStrike" kern="1200" cap="none" spc="-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for </a:t>
            </a:r>
            <a:r>
              <a:rPr kumimoji="0" lang="en-US" sz="1500" b="0" i="0" u="none" strike="noStrike" kern="1200" cap="none" spc="-3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 </a:t>
            </a:r>
            <a:r>
              <a:rPr kumimoji="0" lang="en-US" sz="15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foreign 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investor </a:t>
            </a:r>
            <a:r>
              <a:rPr kumimoji="0" lang="en-US" sz="150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to 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take </a:t>
            </a:r>
            <a:r>
              <a:rPr kumimoji="0" lang="en-US" sz="150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back the 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profits </a:t>
            </a:r>
            <a:r>
              <a:rPr kumimoji="0" lang="en-US" sz="150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to the home </a:t>
            </a:r>
            <a:r>
              <a:rPr kumimoji="0" lang="en-US" sz="1500" b="0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country. 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As </a:t>
            </a:r>
            <a:r>
              <a:rPr kumimoji="0" lang="en-US" sz="150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service 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sector </a:t>
            </a:r>
            <a:r>
              <a:rPr kumimoji="0" lang="en-US" sz="150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 services are 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consumed </a:t>
            </a:r>
            <a:r>
              <a:rPr kumimoji="0" lang="en-US" sz="150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in the 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host </a:t>
            </a:r>
            <a:r>
              <a:rPr kumimoji="0" lang="en-US" sz="1500" b="0" i="0" u="none" strike="noStrike" kern="1200" cap="none" spc="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country </a:t>
            </a:r>
            <a:r>
              <a:rPr kumimoji="0" lang="en-US" sz="1500" b="0" i="0" u="none" strike="noStrike" kern="1200" cap="none" spc="-3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and</a:t>
            </a:r>
            <a:r>
              <a:rPr kumimoji="0" lang="en-US" sz="1500" b="0" i="0" u="none" strike="noStrike" kern="1200" cap="none" spc="-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there</a:t>
            </a:r>
            <a:r>
              <a:rPr kumimoji="0" lang="en-US" sz="1500" b="0" i="0" u="none" strike="noStrike" kern="1200" cap="none" spc="-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120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by</a:t>
            </a:r>
            <a:r>
              <a:rPr kumimoji="0" lang="en-US" sz="1500" b="0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generating</a:t>
            </a:r>
            <a:r>
              <a:rPr kumimoji="0" lang="en-US" sz="1500" b="0" i="0" u="none" strike="noStrike" kern="1200" cap="none" spc="-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outflow of</a:t>
            </a:r>
            <a:r>
              <a:rPr kumimoji="0" lang="en-US" sz="1500" b="0" i="0" u="none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funds</a:t>
            </a:r>
            <a:r>
              <a:rPr kumimoji="0" lang="en-US" sz="1500" b="0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from</a:t>
            </a:r>
            <a:r>
              <a:rPr kumimoji="0" lang="en-US" sz="150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120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</a:t>
            </a:r>
            <a:r>
              <a:rPr kumimoji="0" lang="en-US" sz="1500" b="0" i="0" u="none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host</a:t>
            </a:r>
            <a:r>
              <a:rPr kumimoji="0" lang="en-US" sz="1500" b="0" i="0" u="none" strike="noStrike" kern="1200" cap="none" spc="-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country.</a:t>
            </a: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2413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370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240665" algn="l"/>
                <a:tab pos="241300" algn="l"/>
              </a:tabLst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</a:t>
            </a:r>
            <a:r>
              <a:rPr kumimoji="0" lang="en-US" sz="1500" b="0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second</a:t>
            </a:r>
            <a:r>
              <a:rPr kumimoji="0" lang="en-US" sz="1500" b="0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recipient</a:t>
            </a:r>
            <a:r>
              <a:rPr kumimoji="0" lang="en-US" sz="1500" b="0" i="0" u="none" strike="noStrike" kern="1200" cap="none" spc="-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is</a:t>
            </a:r>
            <a:r>
              <a:rPr kumimoji="0" lang="en-US" sz="1500" b="0" i="0" u="none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Computer</a:t>
            </a:r>
            <a:r>
              <a:rPr kumimoji="0" lang="en-US" sz="1500" b="0" i="0" u="none" strike="noStrike" kern="1200" cap="none" spc="-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software</a:t>
            </a:r>
            <a:r>
              <a:rPr kumimoji="0" lang="en-US" sz="1500" b="0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and</a:t>
            </a:r>
            <a:r>
              <a:rPr kumimoji="0" lang="en-US" sz="1500" b="0" i="0" u="none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Hardware</a:t>
            </a:r>
            <a:r>
              <a:rPr kumimoji="0" lang="en-US" sz="1500" b="0" i="0" u="none" strike="noStrike" kern="1200" cap="none" spc="3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sector</a:t>
            </a:r>
            <a:r>
              <a:rPr kumimoji="0" lang="en-US" sz="1500" b="0" i="0" u="none" strike="noStrike" kern="1200" cap="none" spc="-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which</a:t>
            </a:r>
            <a:r>
              <a:rPr kumimoji="0" lang="en-US" sz="1500" b="0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shares</a:t>
            </a:r>
            <a:r>
              <a:rPr kumimoji="0" lang="en-US" sz="1500" b="0" i="0" u="none" strike="noStrike" kern="120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120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7.66%</a:t>
            </a:r>
            <a:r>
              <a:rPr kumimoji="0" lang="en-US" sz="1500" b="0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of</a:t>
            </a:r>
            <a:r>
              <a:rPr kumimoji="0" lang="en-US" sz="1500" b="0" i="0" u="none" strike="noStrike" kern="120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total</a:t>
            </a:r>
            <a:r>
              <a:rPr kumimoji="0" lang="en-US" sz="1500" b="0" i="0" u="none" strike="noStrike" kern="1200" cap="none" spc="-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FDI.</a:t>
            </a:r>
            <a:r>
              <a:rPr kumimoji="0" lang="en-US" sz="1500" b="0" i="0" u="none" strike="noStrike" kern="1200" cap="none" spc="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Construction</a:t>
            </a:r>
            <a:r>
              <a:rPr kumimoji="0" lang="en-US" sz="1500" b="0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development,</a:t>
            </a: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241300" marR="0" lvl="0" indent="0" algn="l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Telecommunication,</a:t>
            </a:r>
            <a:r>
              <a:rPr kumimoji="0" lang="en-US" sz="1500" b="0" i="0" u="none" strike="noStrike" kern="1200" cap="none" spc="-1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Automobile</a:t>
            </a:r>
            <a:r>
              <a:rPr kumimoji="0" lang="en-US" sz="1500" b="0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Industry</a:t>
            </a:r>
            <a:r>
              <a:rPr kumimoji="0" lang="en-US" sz="1500" b="0" i="0" u="none" strike="noStrike" kern="1200" cap="none" spc="-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sector</a:t>
            </a:r>
            <a:r>
              <a:rPr kumimoji="0" lang="en-US" sz="1500" b="0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having </a:t>
            </a:r>
            <a:r>
              <a:rPr kumimoji="0" lang="en-US" sz="1500" b="0" i="0" u="none" strike="noStrike" kern="120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7.31%,</a:t>
            </a:r>
            <a:r>
              <a:rPr kumimoji="0" lang="en-US" sz="1500" b="0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6.43%,</a:t>
            </a:r>
            <a:r>
              <a:rPr kumimoji="0" lang="en-US" sz="1500" b="0" i="0" u="none" strike="noStrike" kern="1200" cap="none" spc="-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120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5.17%</a:t>
            </a:r>
            <a:r>
              <a:rPr kumimoji="0" lang="en-US" sz="1500" b="0" i="0" u="none" strike="noStrike" kern="1200" cap="none" spc="-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respectively.</a:t>
            </a: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241300" marR="446405" lvl="0" indent="-228600" algn="l" defTabSz="914400" rtl="0" eaLnBrk="1" fontAlgn="auto" latinLnBrk="0" hangingPunct="1">
              <a:lnSpc>
                <a:spcPct val="120000"/>
              </a:lnSpc>
              <a:spcBef>
                <a:spcPts val="985"/>
              </a:spcBef>
              <a:spcAft>
                <a:spcPts val="0"/>
              </a:spcAft>
              <a:buClr>
                <a:srgbClr val="FFFFFF"/>
              </a:buClr>
              <a:buSzTx/>
              <a:buFont typeface="Arial MT"/>
              <a:buChar char="•"/>
              <a:tabLst>
                <a:tab pos="286385" algn="l"/>
                <a:tab pos="287020" algn="l"/>
              </a:tabLst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</a:t>
            </a:r>
            <a:r>
              <a:rPr kumimoji="0" lang="en-US" sz="1500" b="0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keys</a:t>
            </a:r>
            <a:r>
              <a:rPr kumimoji="0" lang="en-US" sz="1500" b="0" i="0" u="none" strike="noStrike" kern="1200" cap="none" spc="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takeaways</a:t>
            </a:r>
            <a:r>
              <a:rPr kumimoji="0" lang="en-US" sz="1500" b="0" i="0" u="none" strike="noStrike" kern="120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regarding</a:t>
            </a:r>
            <a:r>
              <a:rPr kumimoji="0" lang="en-US" sz="1500" b="0" i="0" u="none" strike="noStrike" kern="1200" cap="none" spc="-9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global</a:t>
            </a:r>
            <a:r>
              <a:rPr kumimoji="0" lang="en-US" sz="150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flows</a:t>
            </a:r>
            <a:r>
              <a:rPr kumimoji="0" lang="en-US" sz="1500" b="0" i="0" u="none" strike="noStrike" kern="1200" cap="none" spc="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are</a:t>
            </a:r>
            <a:r>
              <a:rPr kumimoji="0" lang="en-US" sz="1500" b="0" i="0" u="none" strike="noStrike" kern="1200" cap="none" spc="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–</a:t>
            </a:r>
            <a:r>
              <a:rPr kumimoji="0" lang="en-US" sz="1500" b="0" i="0" u="none" strike="noStrike" kern="120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the</a:t>
            </a:r>
            <a:r>
              <a:rPr kumimoji="0" lang="en-US" sz="1500" b="0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increase</a:t>
            </a:r>
            <a:r>
              <a:rPr kumimoji="0" lang="en-US" sz="1500" b="0" i="0" u="none" strike="noStrike" kern="1200" cap="none" spc="-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in</a:t>
            </a:r>
            <a:r>
              <a:rPr kumimoji="0" lang="en-US" sz="1500" b="0" i="0" u="none" strike="noStrike" kern="120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the</a:t>
            </a:r>
            <a:r>
              <a:rPr kumimoji="0" lang="en-US" sz="1500" b="0" i="0" u="none" strike="noStrike" kern="1200" cap="none" spc="-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relative</a:t>
            </a:r>
            <a:r>
              <a:rPr kumimoji="0" lang="en-US" sz="1500" b="0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share</a:t>
            </a:r>
            <a:r>
              <a:rPr kumimoji="0" lang="en-US" sz="1500" b="0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of 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developing</a:t>
            </a:r>
            <a:r>
              <a:rPr kumimoji="0" lang="en-US" sz="1500" b="0" i="0" u="none" strike="noStrike" kern="1200" cap="none" spc="-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countries</a:t>
            </a:r>
            <a:r>
              <a:rPr kumimoji="0" lang="en-US" sz="1500" b="0" i="0" u="none" strike="noStrike" kern="1200" cap="none" spc="-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as</a:t>
            </a:r>
            <a:r>
              <a:rPr kumimoji="0" lang="en-US" sz="1500" b="0" i="0" u="none" strike="noStrike" kern="120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both</a:t>
            </a:r>
            <a:r>
              <a:rPr kumimoji="0" lang="en-US" sz="1500" b="0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destination</a:t>
            </a:r>
            <a:r>
              <a:rPr kumimoji="0" lang="en-US" sz="1500" b="0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and </a:t>
            </a:r>
            <a:r>
              <a:rPr kumimoji="0" lang="en-US" sz="1500" b="0" i="0" u="none" strike="noStrike" kern="1200" cap="none" spc="-3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sources</a:t>
            </a:r>
            <a:r>
              <a:rPr kumimoji="0" lang="en-US" sz="1500" b="0" i="0" u="none" strike="noStrike" kern="1200" cap="none" spc="-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and</a:t>
            </a:r>
            <a:r>
              <a:rPr kumimoji="0" lang="en-US" sz="1500" b="0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flow</a:t>
            </a:r>
            <a:r>
              <a:rPr kumimoji="0" lang="en-US" sz="1500" b="0" i="0" u="none" strike="noStrike" kern="120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to</a:t>
            </a:r>
            <a:r>
              <a:rPr kumimoji="0" lang="en-US" sz="1500" b="0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120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</a:t>
            </a:r>
            <a:r>
              <a:rPr kumimoji="0" lang="en-US" sz="1500" b="0" i="0" u="none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sector</a:t>
            </a:r>
            <a:r>
              <a:rPr kumimoji="0" lang="en-US" sz="1500" b="0" i="0" u="none" strike="noStrike" kern="1200" cap="none" spc="-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gaining</a:t>
            </a:r>
            <a:r>
              <a:rPr kumimoji="0" lang="en-US" sz="1500" b="0" i="0" u="none" strike="noStrike" kern="1200" cap="none" spc="-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over</a:t>
            </a:r>
            <a:r>
              <a:rPr kumimoji="0" lang="en-US" sz="150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manufacturing.</a:t>
            </a: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2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120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</a:t>
            </a:r>
            <a:r>
              <a:rPr kumimoji="0" lang="en-US" sz="1500" b="1" i="0" u="none" strike="noStrike" kern="1200" cap="none" spc="-1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Y</a:t>
            </a:r>
            <a:r>
              <a:rPr kumimoji="0" lang="en-US" sz="1500" b="1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-</a:t>
            </a:r>
            <a:r>
              <a:rPr kumimoji="0" lang="en-US" sz="1500" b="1" i="0" u="none" strike="noStrike" kern="1200" cap="none" spc="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</a:t>
            </a:r>
            <a:r>
              <a:rPr kumimoji="0" lang="en-US" sz="1500" b="1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</a:t>
            </a:r>
            <a:r>
              <a:rPr kumimoji="0" lang="en-US" sz="1500" b="1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</a:t>
            </a:r>
            <a:r>
              <a:rPr kumimoji="0" lang="en-US" sz="1500" b="1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</a:t>
            </a:r>
            <a:r>
              <a:rPr kumimoji="0" lang="en-US" sz="1500" b="1" i="0" u="none" strike="noStrike" kern="1200" cap="none" spc="-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1" i="0" u="none" strike="noStrike" kern="120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G</a:t>
            </a:r>
            <a:r>
              <a:rPr kumimoji="0" lang="en-US" sz="1500" b="1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</a:t>
            </a:r>
            <a:r>
              <a:rPr kumimoji="0" lang="en-US" sz="1500" b="1" i="0" u="none" strike="noStrike" kern="120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</a:t>
            </a:r>
            <a:r>
              <a:rPr kumimoji="0" lang="en-US" sz="1500" b="1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</a:t>
            </a:r>
            <a:r>
              <a:rPr kumimoji="0" lang="en-US" sz="1500" b="1" i="0" u="none" strike="noStrike" kern="120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</a:t>
            </a:r>
            <a:r>
              <a:rPr kumimoji="0" lang="en-US" sz="1500" b="1" i="0" u="none" strike="noStrike" kern="1200" cap="none" spc="-1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1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ANA</a:t>
            </a:r>
            <a:r>
              <a:rPr kumimoji="0" lang="en-US" sz="1500" b="1" i="0" u="none" strike="noStrike" kern="1200" cap="none" spc="-1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L</a:t>
            </a:r>
            <a:r>
              <a:rPr kumimoji="0" lang="en-US" sz="1500" b="1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Y</a:t>
            </a:r>
            <a:r>
              <a:rPr kumimoji="0" lang="en-US" sz="1500" b="1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</a:t>
            </a:r>
            <a:r>
              <a:rPr kumimoji="0" lang="en-US" sz="1500" b="1" i="0" u="none" strike="noStrike" kern="120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</a:t>
            </a:r>
            <a:r>
              <a:rPr kumimoji="0" lang="en-US" sz="1500" b="1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S:</a:t>
            </a: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-</a:t>
            </a: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12700" marR="5080" lvl="0" indent="0" algn="l" defTabSz="914400" rtl="0" eaLnBrk="1" fontAlgn="auto" latinLnBrk="0" hangingPunct="1">
              <a:lnSpc>
                <a:spcPct val="100000"/>
              </a:lnSpc>
              <a:spcBef>
                <a:spcPts val="13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  total amount of FDI inflows in India during the last 17 years i.e. 2000 to 2017. The FDI inflow from 2000-2001 i.e. ₹9869.28Cr. in 2001-02 it was ₹17033.13Cr. It shows the Good result in the FDI inflows in India. Little bit ups and downs in FDI inflows up to 2005-06, but after that great hike in the year 2007-08 and FDI was ₹138973.91Cr. In 2008-2009 there was a huge investment in FDI in ₹200086.46Cr. But then there was a downfall in Inflow of FDI in two consecutive years 2009-2010 and 2010-2011, with figures 174227.03 and 129196.46 respectively. Year 2012-13 and 2013-14 the FDI inflow fluctuated from 154027.63 to 189874.87 respectively. We can analysis from the graph that in the year 2015-2016 the inflow of FDI was second highest of last 15 years i.e. 284647.06.In last Financial Year i.e.2016-2017 the amount of FDI Inflow were ₹291608.67Cr which is the highest FDI inflow in last 17 years.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8693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631</Words>
  <Application>Microsoft Office PowerPoint</Application>
  <PresentationFormat>Widescreen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Arial</vt:lpstr>
      <vt:lpstr>Arial MT</vt:lpstr>
      <vt:lpstr>Calibri</vt:lpstr>
      <vt:lpstr>Calibri Light</vt:lpstr>
      <vt:lpstr>Cambria</vt:lpstr>
      <vt:lpstr>Tahoma</vt:lpstr>
      <vt:lpstr>Times New Roman</vt:lpstr>
      <vt:lpstr>Verdana</vt:lpstr>
      <vt:lpstr>Wingdings</vt:lpstr>
      <vt:lpstr>Office Theme</vt:lpstr>
      <vt:lpstr>      FOREIGN DIRECT INVESTMENT ANALYSIS</vt:lpstr>
      <vt:lpstr>OBJECTIVE</vt:lpstr>
      <vt:lpstr>PROBLEM STATEMENT</vt:lpstr>
      <vt:lpstr>PowerPoint Presentation</vt:lpstr>
      <vt:lpstr>DATASET INFORMATION </vt:lpstr>
      <vt:lpstr>Service Sector received around 8.684 FDI from FY 2000-01 to FY 2016-17 which was the highest, details regarding other sectors are also available. From the Line-chart we can see the trend of FDI Over the Years.</vt:lpstr>
      <vt:lpstr>Glue And Gelatin has the highest growth in last five years with 10% followed by Cement. Service sector have the highest over growth in all 17 years.</vt:lpstr>
      <vt:lpstr>Forecasting the investments of all sectors of years 2017 and 2018.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Pranay Kanuri</dc:creator>
  <cp:lastModifiedBy>Pranay Kanuri</cp:lastModifiedBy>
  <cp:revision>1</cp:revision>
  <dcterms:created xsi:type="dcterms:W3CDTF">2024-07-27T04:50:23Z</dcterms:created>
  <dcterms:modified xsi:type="dcterms:W3CDTF">2024-07-27T06:01:51Z</dcterms:modified>
</cp:coreProperties>
</file>