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7" r:id="rId3"/>
    <p:sldId id="258" r:id="rId4"/>
    <p:sldId id="259" r:id="rId5"/>
    <p:sldId id="261" r:id="rId6"/>
    <p:sldId id="265"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E0E9B1-540E-447A-B238-080A925A001A}" type="datetimeFigureOut">
              <a:rPr lang="en-IN" smtClean="0"/>
              <a:t>14-01-2024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7F2D030B-4B4D-4824-B3F7-75A779BDBE8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3102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0E9B1-540E-447A-B238-080A925A001A}"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D030B-4B4D-4824-B3F7-75A779BDBE85}"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997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0E9B1-540E-447A-B238-080A925A001A}"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D030B-4B4D-4824-B3F7-75A779BDBE85}"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43855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14E0E9B1-540E-447A-B238-080A925A001A}" type="datetimeFigureOut">
              <a:rPr lang="en-IN" smtClean="0"/>
              <a:t>14-01-2024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7F2D030B-4B4D-4824-B3F7-75A779BDBE85}"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068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E0E9B1-540E-447A-B238-080A925A001A}"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D030B-4B4D-4824-B3F7-75A779BDBE8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4806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0E9B1-540E-447A-B238-080A925A001A}"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D030B-4B4D-4824-B3F7-75A779BDBE8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890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E0E9B1-540E-447A-B238-080A925A001A}"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D030B-4B4D-4824-B3F7-75A779BDBE85}"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0375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E0E9B1-540E-447A-B238-080A925A001A}"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D030B-4B4D-4824-B3F7-75A779BDBE85}"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1485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0E9B1-540E-447A-B238-080A925A001A}"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D030B-4B4D-4824-B3F7-75A779BDBE85}" type="slidenum">
              <a:rPr lang="en-IN" smtClean="0"/>
              <a:t>‹#›</a:t>
            </a:fld>
            <a:endParaRPr lang="en-IN"/>
          </a:p>
        </p:txBody>
      </p:sp>
    </p:spTree>
    <p:extLst>
      <p:ext uri="{BB962C8B-B14F-4D97-AF65-F5344CB8AC3E}">
        <p14:creationId xmlns:p14="http://schemas.microsoft.com/office/powerpoint/2010/main" val="339557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E0E9B1-540E-447A-B238-080A925A001A}"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D030B-4B4D-4824-B3F7-75A779BDBE85}"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1551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14E0E9B1-540E-447A-B238-080A925A001A}" type="datetimeFigureOut">
              <a:rPr lang="en-IN" smtClean="0"/>
              <a:t>14-01-2024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7F2D030B-4B4D-4824-B3F7-75A779BDBE85}"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15370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E0E9B1-540E-447A-B238-080A925A001A}" type="datetimeFigureOut">
              <a:rPr lang="en-IN" smtClean="0"/>
              <a:t>14-01-2024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F2D030B-4B4D-4824-B3F7-75A779BDBE85}" type="slidenum">
              <a:rPr lang="en-IN" smtClean="0"/>
              <a:t>‹#›</a:t>
            </a:fld>
            <a:endParaRPr lang="en-IN"/>
          </a:p>
        </p:txBody>
      </p:sp>
    </p:spTree>
    <p:extLst>
      <p:ext uri="{BB962C8B-B14F-4D97-AF65-F5344CB8AC3E}">
        <p14:creationId xmlns:p14="http://schemas.microsoft.com/office/powerpoint/2010/main" val="217277797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99FD-FD9D-5EE1-AA9C-F1E9306484EF}"/>
              </a:ext>
            </a:extLst>
          </p:cNvPr>
          <p:cNvSpPr>
            <a:spLocks noGrp="1"/>
          </p:cNvSpPr>
          <p:nvPr>
            <p:ph type="ctrTitle"/>
          </p:nvPr>
        </p:nvSpPr>
        <p:spPr>
          <a:xfrm>
            <a:off x="404326" y="891990"/>
            <a:ext cx="11383347" cy="2126463"/>
          </a:xfrm>
        </p:spPr>
        <p:txBody>
          <a:bodyPr>
            <a:noAutofit/>
          </a:bodyPr>
          <a:lstStyle/>
          <a:p>
            <a:pPr algn="ctr"/>
            <a:r>
              <a:rPr lang="en-US" sz="4500" dirty="0"/>
              <a:t>Land Use Land Cover Classification using Machine Learning Algorithms and Remote Sensing</a:t>
            </a:r>
            <a:endParaRPr lang="en-IN" sz="4500" dirty="0"/>
          </a:p>
        </p:txBody>
      </p:sp>
      <p:sp>
        <p:nvSpPr>
          <p:cNvPr id="3" name="Subtitle 2">
            <a:extLst>
              <a:ext uri="{FF2B5EF4-FFF2-40B4-BE49-F238E27FC236}">
                <a16:creationId xmlns:a16="http://schemas.microsoft.com/office/drawing/2014/main" id="{6A5D4BA0-7431-1001-F3E5-B94CE12EFD93}"/>
              </a:ext>
            </a:extLst>
          </p:cNvPr>
          <p:cNvSpPr>
            <a:spLocks noGrp="1"/>
          </p:cNvSpPr>
          <p:nvPr>
            <p:ph type="subTitle" idx="1"/>
          </p:nvPr>
        </p:nvSpPr>
        <p:spPr>
          <a:xfrm>
            <a:off x="8587273" y="3708002"/>
            <a:ext cx="3200400" cy="2258008"/>
          </a:xfrm>
        </p:spPr>
        <p:txBody>
          <a:bodyPr>
            <a:normAutofit/>
          </a:bodyPr>
          <a:lstStyle/>
          <a:p>
            <a:pPr algn="ctr"/>
            <a:r>
              <a:rPr lang="en-IN" dirty="0"/>
              <a:t>Mentor: Mr. Hemanth Singh </a:t>
            </a:r>
            <a:r>
              <a:rPr lang="en-IN" dirty="0" err="1"/>
              <a:t>Pokhariya</a:t>
            </a:r>
            <a:endParaRPr lang="en-IN" dirty="0"/>
          </a:p>
          <a:p>
            <a:pPr algn="ctr"/>
            <a:r>
              <a:rPr lang="en-IN" dirty="0"/>
              <a:t>Name: Kanuri Pranay</a:t>
            </a:r>
          </a:p>
          <a:p>
            <a:pPr algn="ctr"/>
            <a:r>
              <a:rPr lang="en-IN" dirty="0"/>
              <a:t>Section: AI&amp;DS</a:t>
            </a:r>
          </a:p>
          <a:p>
            <a:pPr algn="ctr"/>
            <a:r>
              <a:rPr lang="en-IN" dirty="0"/>
              <a:t>Uni Roll No:2019417</a:t>
            </a:r>
          </a:p>
        </p:txBody>
      </p:sp>
    </p:spTree>
    <p:extLst>
      <p:ext uri="{BB962C8B-B14F-4D97-AF65-F5344CB8AC3E}">
        <p14:creationId xmlns:p14="http://schemas.microsoft.com/office/powerpoint/2010/main" val="1951123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02DA-8F07-6CBE-1379-4D26716A28E9}"/>
              </a:ext>
            </a:extLst>
          </p:cNvPr>
          <p:cNvSpPr>
            <a:spLocks noGrp="1"/>
          </p:cNvSpPr>
          <p:nvPr>
            <p:ph type="title"/>
          </p:nvPr>
        </p:nvSpPr>
        <p:spPr/>
        <p:txBody>
          <a:bodyPr/>
          <a:lstStyle/>
          <a:p>
            <a:pPr algn="ctr"/>
            <a:r>
              <a:rPr lang="en-IN" sz="5000" b="1" dirty="0">
                <a:latin typeface="Californian FB" panose="0207040306080B030204" pitchFamily="18" charset="0"/>
              </a:rPr>
              <a:t>Discussion</a:t>
            </a:r>
          </a:p>
        </p:txBody>
      </p:sp>
      <p:sp>
        <p:nvSpPr>
          <p:cNvPr id="3" name="Content Placeholder 2">
            <a:extLst>
              <a:ext uri="{FF2B5EF4-FFF2-40B4-BE49-F238E27FC236}">
                <a16:creationId xmlns:a16="http://schemas.microsoft.com/office/drawing/2014/main" id="{A5CC7D33-4EAA-10D0-36B9-5A4EF36A8CD9}"/>
              </a:ext>
            </a:extLst>
          </p:cNvPr>
          <p:cNvSpPr>
            <a:spLocks noGrp="1"/>
          </p:cNvSpPr>
          <p:nvPr>
            <p:ph idx="1"/>
          </p:nvPr>
        </p:nvSpPr>
        <p:spPr/>
        <p:txBody>
          <a:bodyPr>
            <a:normAutofit/>
          </a:bodyPr>
          <a:lstStyle/>
          <a:p>
            <a:r>
              <a:rPr lang="en-IN" sz="2100" dirty="0"/>
              <a:t>In this project we used number of satellite data to gain insights on land surface temperature. Using smile Random Forest machine learning algorithm over India and parts surrounding countries and can be seen that results i.e. prediction are considerably good and there is more room to improve it.</a:t>
            </a:r>
          </a:p>
        </p:txBody>
      </p:sp>
    </p:spTree>
    <p:extLst>
      <p:ext uri="{BB962C8B-B14F-4D97-AF65-F5344CB8AC3E}">
        <p14:creationId xmlns:p14="http://schemas.microsoft.com/office/powerpoint/2010/main" val="82079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69BB-3812-30F2-5C56-B2F3B3B8C3B8}"/>
              </a:ext>
            </a:extLst>
          </p:cNvPr>
          <p:cNvSpPr>
            <a:spLocks noGrp="1"/>
          </p:cNvSpPr>
          <p:nvPr>
            <p:ph type="title"/>
          </p:nvPr>
        </p:nvSpPr>
        <p:spPr/>
        <p:txBody>
          <a:bodyPr/>
          <a:lstStyle/>
          <a:p>
            <a:r>
              <a:rPr lang="en-IN" dirty="0"/>
              <a:t>What is Land Use Land Cover ?</a:t>
            </a:r>
          </a:p>
        </p:txBody>
      </p:sp>
      <p:pic>
        <p:nvPicPr>
          <p:cNvPr id="5" name="Content Placeholder 4">
            <a:extLst>
              <a:ext uri="{FF2B5EF4-FFF2-40B4-BE49-F238E27FC236}">
                <a16:creationId xmlns:a16="http://schemas.microsoft.com/office/drawing/2014/main" id="{E7C6C38D-10EB-1EC2-4E20-FCA13653F6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5966" y="2226342"/>
            <a:ext cx="2754995" cy="3152072"/>
          </a:xfrm>
        </p:spPr>
      </p:pic>
      <p:pic>
        <p:nvPicPr>
          <p:cNvPr id="7" name="Picture 6">
            <a:extLst>
              <a:ext uri="{FF2B5EF4-FFF2-40B4-BE49-F238E27FC236}">
                <a16:creationId xmlns:a16="http://schemas.microsoft.com/office/drawing/2014/main" id="{B8313EEB-62C5-B688-F4B2-D028E5684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286" y="2226342"/>
            <a:ext cx="2678680" cy="3152072"/>
          </a:xfrm>
          <a:prstGeom prst="rect">
            <a:avLst/>
          </a:prstGeom>
        </p:spPr>
      </p:pic>
      <p:sp>
        <p:nvSpPr>
          <p:cNvPr id="9" name="TextBox 8">
            <a:extLst>
              <a:ext uri="{FF2B5EF4-FFF2-40B4-BE49-F238E27FC236}">
                <a16:creationId xmlns:a16="http://schemas.microsoft.com/office/drawing/2014/main" id="{DF4FE05A-4827-CE4F-4AFD-A1191D10EDCC}"/>
              </a:ext>
            </a:extLst>
          </p:cNvPr>
          <p:cNvSpPr txBox="1"/>
          <p:nvPr/>
        </p:nvSpPr>
        <p:spPr>
          <a:xfrm>
            <a:off x="776929" y="2309325"/>
            <a:ext cx="5319071" cy="2585323"/>
          </a:xfrm>
          <a:prstGeom prst="rect">
            <a:avLst/>
          </a:prstGeom>
          <a:noFill/>
        </p:spPr>
        <p:txBody>
          <a:bodyPr wrap="square" rtlCol="0">
            <a:spAutoFit/>
          </a:bodyPr>
          <a:lstStyle/>
          <a:p>
            <a:pPr algn="ctr"/>
            <a:r>
              <a:rPr lang="en-US" b="1" i="1" dirty="0">
                <a:solidFill>
                  <a:srgbClr val="000000"/>
                </a:solidFill>
                <a:effectLst/>
                <a:latin typeface="Gotham SSm A"/>
              </a:rPr>
              <a:t>Land use</a:t>
            </a:r>
            <a:r>
              <a:rPr lang="en-US" b="0" i="0" dirty="0">
                <a:solidFill>
                  <a:srgbClr val="000000"/>
                </a:solidFill>
                <a:effectLst/>
                <a:latin typeface="Gotham SSm A"/>
              </a:rPr>
              <a:t> is commonly defined as a series of operations on land, carried out by humans, with the intention to obtain products and/or benefits through using land resources.</a:t>
            </a:r>
          </a:p>
          <a:p>
            <a:pPr algn="ctr"/>
            <a:r>
              <a:rPr lang="en-US" b="1" i="1" dirty="0">
                <a:solidFill>
                  <a:srgbClr val="000000"/>
                </a:solidFill>
                <a:effectLst/>
                <a:latin typeface="Gotham SSm A"/>
              </a:rPr>
              <a:t>Land cover</a:t>
            </a:r>
            <a:r>
              <a:rPr lang="en-US" b="0" i="0" dirty="0">
                <a:solidFill>
                  <a:srgbClr val="000000"/>
                </a:solidFill>
                <a:effectLst/>
                <a:latin typeface="Gotham SSm A"/>
              </a:rPr>
              <a:t> is commonly defined as the vegetation (natural or planted) or man-made constructions (buildings, etc.) which occur on the earth surface. Water, ice, bare rock, sand and similar surfaces also count as land cover.</a:t>
            </a:r>
            <a:endParaRPr lang="en-IN" dirty="0"/>
          </a:p>
        </p:txBody>
      </p:sp>
    </p:spTree>
    <p:extLst>
      <p:ext uri="{BB962C8B-B14F-4D97-AF65-F5344CB8AC3E}">
        <p14:creationId xmlns:p14="http://schemas.microsoft.com/office/powerpoint/2010/main" val="31868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52AB-1BEC-D052-667E-306BF4A700DB}"/>
              </a:ext>
            </a:extLst>
          </p:cNvPr>
          <p:cNvSpPr>
            <a:spLocks noGrp="1"/>
          </p:cNvSpPr>
          <p:nvPr>
            <p:ph type="title"/>
          </p:nvPr>
        </p:nvSpPr>
        <p:spPr>
          <a:xfrm>
            <a:off x="1615462" y="781431"/>
            <a:ext cx="9603275" cy="1049235"/>
          </a:xfrm>
        </p:spPr>
        <p:txBody>
          <a:bodyPr>
            <a:normAutofit fontScale="90000"/>
          </a:bodyPr>
          <a:lstStyle/>
          <a:p>
            <a:r>
              <a:rPr lang="en-IN" sz="4000" dirty="0"/>
              <a:t>Four types of Datasets are used in preparation of this project.</a:t>
            </a:r>
          </a:p>
        </p:txBody>
      </p:sp>
      <p:pic>
        <p:nvPicPr>
          <p:cNvPr id="5" name="Content Placeholder 4">
            <a:extLst>
              <a:ext uri="{FF2B5EF4-FFF2-40B4-BE49-F238E27FC236}">
                <a16:creationId xmlns:a16="http://schemas.microsoft.com/office/drawing/2014/main" id="{FD38F646-F130-F013-F684-C682D7182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639" y="2377793"/>
            <a:ext cx="2575783" cy="2644369"/>
          </a:xfrm>
        </p:spPr>
      </p:pic>
      <p:pic>
        <p:nvPicPr>
          <p:cNvPr id="7" name="Picture 6">
            <a:extLst>
              <a:ext uri="{FF2B5EF4-FFF2-40B4-BE49-F238E27FC236}">
                <a16:creationId xmlns:a16="http://schemas.microsoft.com/office/drawing/2014/main" id="{39C2606C-CF86-4598-0907-3A14C4F84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287" y="2377793"/>
            <a:ext cx="2636748" cy="2606266"/>
          </a:xfrm>
          <a:prstGeom prst="rect">
            <a:avLst/>
          </a:prstGeom>
        </p:spPr>
      </p:pic>
      <p:sp>
        <p:nvSpPr>
          <p:cNvPr id="8" name="TextBox 7">
            <a:extLst>
              <a:ext uri="{FF2B5EF4-FFF2-40B4-BE49-F238E27FC236}">
                <a16:creationId xmlns:a16="http://schemas.microsoft.com/office/drawing/2014/main" id="{16C46C94-0CA1-0C50-189B-B264C2CA0E1D}"/>
              </a:ext>
            </a:extLst>
          </p:cNvPr>
          <p:cNvSpPr txBox="1"/>
          <p:nvPr/>
        </p:nvSpPr>
        <p:spPr>
          <a:xfrm>
            <a:off x="692952" y="1830666"/>
            <a:ext cx="5433527" cy="2185214"/>
          </a:xfrm>
          <a:prstGeom prst="rect">
            <a:avLst/>
          </a:prstGeom>
          <a:noFill/>
        </p:spPr>
        <p:txBody>
          <a:bodyPr wrap="square" rtlCol="0">
            <a:spAutoFit/>
          </a:bodyPr>
          <a:lstStyle/>
          <a:p>
            <a:r>
              <a:rPr lang="en-IN" sz="1700" b="0" i="0" dirty="0">
                <a:effectLst/>
                <a:latin typeface="Google Sans"/>
              </a:rPr>
              <a:t>* </a:t>
            </a:r>
            <a:r>
              <a:rPr lang="en-IN" sz="1700" b="0" i="0" dirty="0" err="1">
                <a:effectLst/>
                <a:latin typeface="Google Sans"/>
              </a:rPr>
              <a:t>OpenLandMap</a:t>
            </a:r>
            <a:r>
              <a:rPr lang="en-IN" sz="1700" b="0" i="0" dirty="0">
                <a:effectLst/>
                <a:latin typeface="Google Sans"/>
              </a:rPr>
              <a:t> Precipitation Monthly</a:t>
            </a:r>
          </a:p>
          <a:p>
            <a:endParaRPr lang="en-IN" sz="1700" dirty="0"/>
          </a:p>
          <a:p>
            <a:r>
              <a:rPr lang="en-IN" sz="1700" dirty="0" err="1"/>
              <a:t>ee.Image</a:t>
            </a:r>
            <a:r>
              <a:rPr lang="en-IN" sz="1700" dirty="0"/>
              <a:t>("</a:t>
            </a:r>
            <a:r>
              <a:rPr lang="en-IN" sz="1700" dirty="0" err="1"/>
              <a:t>OpenLandMap</a:t>
            </a:r>
            <a:r>
              <a:rPr lang="en-IN" sz="1700" dirty="0"/>
              <a:t>/CLM/CLM_PRECIPITATION_SM2RAIN_M/v01")</a:t>
            </a:r>
          </a:p>
          <a:p>
            <a:endParaRPr lang="en-IN" sz="1700" dirty="0"/>
          </a:p>
          <a:p>
            <a:r>
              <a:rPr lang="en-US" sz="1700" dirty="0"/>
              <a:t>Monthly precipitation in mm at 1 km resolution based on SM2RAIN-ASCAT 2007-2018, IMERG, CHELSA Climate, and </a:t>
            </a:r>
            <a:r>
              <a:rPr lang="en-US" sz="1700" dirty="0" err="1"/>
              <a:t>WorldClimate</a:t>
            </a:r>
            <a:r>
              <a:rPr lang="en-US" sz="1700" dirty="0"/>
              <a:t>.</a:t>
            </a:r>
            <a:endParaRPr lang="en-IN" sz="1700" dirty="0"/>
          </a:p>
        </p:txBody>
      </p:sp>
      <p:sp>
        <p:nvSpPr>
          <p:cNvPr id="9" name="TextBox 8">
            <a:extLst>
              <a:ext uri="{FF2B5EF4-FFF2-40B4-BE49-F238E27FC236}">
                <a16:creationId xmlns:a16="http://schemas.microsoft.com/office/drawing/2014/main" id="{8B4C2B9C-F4AD-32E1-1F74-9AA0160FA896}"/>
              </a:ext>
            </a:extLst>
          </p:cNvPr>
          <p:cNvSpPr txBox="1"/>
          <p:nvPr/>
        </p:nvSpPr>
        <p:spPr>
          <a:xfrm>
            <a:off x="624087" y="4015880"/>
            <a:ext cx="5433527" cy="2185214"/>
          </a:xfrm>
          <a:prstGeom prst="rect">
            <a:avLst/>
          </a:prstGeom>
          <a:noFill/>
        </p:spPr>
        <p:txBody>
          <a:bodyPr wrap="square" rtlCol="0">
            <a:spAutoFit/>
          </a:bodyPr>
          <a:lstStyle/>
          <a:p>
            <a:r>
              <a:rPr lang="en-US" sz="1700" dirty="0">
                <a:latin typeface="Google Sans"/>
              </a:rPr>
              <a:t>* </a:t>
            </a:r>
            <a:r>
              <a:rPr lang="en-US" sz="1700" dirty="0" err="1">
                <a:latin typeface="Google Sans"/>
              </a:rPr>
              <a:t>OpenLandMap</a:t>
            </a:r>
            <a:r>
              <a:rPr lang="en-US" sz="1700" dirty="0">
                <a:latin typeface="Google Sans"/>
              </a:rPr>
              <a:t> Long-term Land Surface Temperature Daytime Monthly Median</a:t>
            </a:r>
          </a:p>
          <a:p>
            <a:endParaRPr lang="en-IN" sz="1700" dirty="0"/>
          </a:p>
          <a:p>
            <a:r>
              <a:rPr lang="en-US" sz="1700" dirty="0" err="1"/>
              <a:t>ee.Image</a:t>
            </a:r>
            <a:r>
              <a:rPr lang="en-US" sz="1700" dirty="0"/>
              <a:t>("</a:t>
            </a:r>
            <a:r>
              <a:rPr lang="en-US" sz="1700" dirty="0" err="1"/>
              <a:t>OpenLandMap</a:t>
            </a:r>
            <a:r>
              <a:rPr lang="en-US" sz="1700" dirty="0"/>
              <a:t>/CLM/CLM_LST_MOD11A2-DAY_M/v01")</a:t>
            </a:r>
          </a:p>
          <a:p>
            <a:endParaRPr lang="en-US" sz="1700" dirty="0"/>
          </a:p>
          <a:p>
            <a:r>
              <a:rPr lang="en-US" sz="1700" dirty="0"/>
              <a:t>Land Surface Temperature daytime monthly mean value</a:t>
            </a:r>
            <a:endParaRPr lang="en-IN" sz="1700" dirty="0"/>
          </a:p>
        </p:txBody>
      </p:sp>
    </p:spTree>
    <p:extLst>
      <p:ext uri="{BB962C8B-B14F-4D97-AF65-F5344CB8AC3E}">
        <p14:creationId xmlns:p14="http://schemas.microsoft.com/office/powerpoint/2010/main" val="187737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BCF7-D5FF-37BC-8F79-39CFA0568258}"/>
              </a:ext>
            </a:extLst>
          </p:cNvPr>
          <p:cNvSpPr>
            <a:spLocks noGrp="1"/>
          </p:cNvSpPr>
          <p:nvPr>
            <p:ph type="title"/>
          </p:nvPr>
        </p:nvSpPr>
        <p:spPr>
          <a:xfrm>
            <a:off x="643811" y="886408"/>
            <a:ext cx="10030409" cy="998376"/>
          </a:xfrm>
        </p:spPr>
        <p:txBody>
          <a:bodyPr>
            <a:normAutofit/>
          </a:bodyPr>
          <a:lstStyle/>
          <a:p>
            <a:r>
              <a:rPr lang="en-US" b="0" i="0" dirty="0" err="1">
                <a:solidFill>
                  <a:srgbClr val="202124"/>
                </a:solidFill>
                <a:effectLst/>
                <a:latin typeface="Google Sans"/>
              </a:rPr>
              <a:t>WorldPop</a:t>
            </a:r>
            <a:r>
              <a:rPr lang="en-US" b="0" i="0" dirty="0">
                <a:solidFill>
                  <a:srgbClr val="202124"/>
                </a:solidFill>
                <a:effectLst/>
                <a:latin typeface="Google Sans"/>
              </a:rPr>
              <a:t> Global Project Population Data: Estimated Residential Population per 100x100m Grid Square</a:t>
            </a:r>
            <a:endParaRPr lang="en-IN" dirty="0"/>
          </a:p>
        </p:txBody>
      </p:sp>
      <p:pic>
        <p:nvPicPr>
          <p:cNvPr id="6" name="Content Placeholder 5">
            <a:extLst>
              <a:ext uri="{FF2B5EF4-FFF2-40B4-BE49-F238E27FC236}">
                <a16:creationId xmlns:a16="http://schemas.microsoft.com/office/drawing/2014/main" id="{2844AFB6-9940-BBAD-30AD-7429F9DE11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48" y="2273097"/>
            <a:ext cx="3200400" cy="3181095"/>
          </a:xfrm>
        </p:spPr>
      </p:pic>
      <p:sp>
        <p:nvSpPr>
          <p:cNvPr id="4" name="Text Placeholder 3">
            <a:extLst>
              <a:ext uri="{FF2B5EF4-FFF2-40B4-BE49-F238E27FC236}">
                <a16:creationId xmlns:a16="http://schemas.microsoft.com/office/drawing/2014/main" id="{43C1575B-C5CE-9217-EFBC-4B50D80274E9}"/>
              </a:ext>
            </a:extLst>
          </p:cNvPr>
          <p:cNvSpPr>
            <a:spLocks noGrp="1"/>
          </p:cNvSpPr>
          <p:nvPr>
            <p:ph type="body" sz="half" idx="2"/>
          </p:nvPr>
        </p:nvSpPr>
        <p:spPr>
          <a:xfrm>
            <a:off x="4086808" y="2138211"/>
            <a:ext cx="7763070" cy="4435613"/>
          </a:xfrm>
        </p:spPr>
        <p:txBody>
          <a:bodyPr/>
          <a:lstStyle/>
          <a:p>
            <a:r>
              <a:rPr lang="en-US" b="0" i="0" dirty="0" err="1">
                <a:solidFill>
                  <a:srgbClr val="37474F"/>
                </a:solidFill>
                <a:effectLst/>
                <a:latin typeface="Roboto Mono" panose="00000009000000000000" pitchFamily="49" charset="0"/>
              </a:rPr>
              <a:t>ee.ImageCollection</a:t>
            </a:r>
            <a:r>
              <a:rPr lang="en-US" b="0" i="0" dirty="0">
                <a:solidFill>
                  <a:srgbClr val="37474F"/>
                </a:solidFill>
                <a:effectLst/>
                <a:latin typeface="Roboto Mono" panose="00000009000000000000" pitchFamily="49" charset="0"/>
              </a:rPr>
              <a:t>("</a:t>
            </a:r>
            <a:r>
              <a:rPr lang="en-US" b="0" i="0" dirty="0" err="1">
                <a:solidFill>
                  <a:srgbClr val="37474F"/>
                </a:solidFill>
                <a:effectLst/>
                <a:latin typeface="Roboto Mono" panose="00000009000000000000" pitchFamily="49" charset="0"/>
              </a:rPr>
              <a:t>WorldPop</a:t>
            </a:r>
            <a:r>
              <a:rPr lang="en-US" b="0" i="0" dirty="0">
                <a:solidFill>
                  <a:srgbClr val="37474F"/>
                </a:solidFill>
                <a:effectLst/>
                <a:latin typeface="Roboto Mono" panose="00000009000000000000" pitchFamily="49" charset="0"/>
              </a:rPr>
              <a:t>/GP/100m/pop")</a:t>
            </a:r>
          </a:p>
          <a:p>
            <a:endParaRPr lang="en-US" dirty="0">
              <a:solidFill>
                <a:srgbClr val="37474F"/>
              </a:solidFill>
              <a:latin typeface="Roboto Mono" panose="00000009000000000000" pitchFamily="49" charset="0"/>
            </a:endParaRPr>
          </a:p>
          <a:p>
            <a:r>
              <a:rPr lang="en-US" b="0" i="0" dirty="0">
                <a:solidFill>
                  <a:srgbClr val="202124"/>
                </a:solidFill>
                <a:effectLst/>
                <a:latin typeface="Roboto" panose="02000000000000000000" pitchFamily="2" charset="0"/>
              </a:rPr>
              <a:t>Global high-resolution, contemporary data on human population distributions are a prerequisite for the accurate measurement of the impacts of population growth, for monitoring changes, and for planning interventions. The </a:t>
            </a:r>
            <a:r>
              <a:rPr lang="en-US" b="0" i="0" dirty="0" err="1">
                <a:solidFill>
                  <a:srgbClr val="202124"/>
                </a:solidFill>
                <a:effectLst/>
                <a:latin typeface="Roboto" panose="02000000000000000000" pitchFamily="2" charset="0"/>
              </a:rPr>
              <a:t>WorldPop</a:t>
            </a:r>
            <a:r>
              <a:rPr lang="en-US" b="0" i="0" dirty="0">
                <a:solidFill>
                  <a:srgbClr val="202124"/>
                </a:solidFill>
                <a:effectLst/>
                <a:latin typeface="Roboto" panose="02000000000000000000" pitchFamily="2" charset="0"/>
              </a:rPr>
              <a:t> project aims to meet these needs through the provision of detailed and open access population distribution datasets built using transparent and peer-reviewed approaches.</a:t>
            </a:r>
            <a:endParaRPr lang="en-IN" dirty="0"/>
          </a:p>
        </p:txBody>
      </p:sp>
    </p:spTree>
    <p:extLst>
      <p:ext uri="{BB962C8B-B14F-4D97-AF65-F5344CB8AC3E}">
        <p14:creationId xmlns:p14="http://schemas.microsoft.com/office/powerpoint/2010/main" val="305463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7C35-F668-256B-C403-150CE92456CE}"/>
              </a:ext>
            </a:extLst>
          </p:cNvPr>
          <p:cNvSpPr>
            <a:spLocks noGrp="1"/>
          </p:cNvSpPr>
          <p:nvPr>
            <p:ph type="title"/>
          </p:nvPr>
        </p:nvSpPr>
        <p:spPr>
          <a:xfrm>
            <a:off x="1124291" y="952578"/>
            <a:ext cx="6362359" cy="1200072"/>
          </a:xfrm>
        </p:spPr>
        <p:txBody>
          <a:bodyPr/>
          <a:lstStyle/>
          <a:p>
            <a:r>
              <a:rPr lang="en-IN" b="0" i="0" dirty="0">
                <a:solidFill>
                  <a:srgbClr val="202124"/>
                </a:solidFill>
                <a:effectLst/>
                <a:latin typeface="Google Sans"/>
              </a:rPr>
              <a:t>NASADEM: NASA NASADEM Digital Elevation 30m</a:t>
            </a:r>
            <a:endParaRPr lang="en-IN" dirty="0"/>
          </a:p>
        </p:txBody>
      </p:sp>
      <p:pic>
        <p:nvPicPr>
          <p:cNvPr id="6" name="Content Placeholder 5">
            <a:extLst>
              <a:ext uri="{FF2B5EF4-FFF2-40B4-BE49-F238E27FC236}">
                <a16:creationId xmlns:a16="http://schemas.microsoft.com/office/drawing/2014/main" id="{7833C4C3-4768-CA12-0E41-D53ED1951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2698" y="1291454"/>
            <a:ext cx="4113960" cy="4162218"/>
          </a:xfrm>
        </p:spPr>
      </p:pic>
      <p:sp>
        <p:nvSpPr>
          <p:cNvPr id="4" name="Text Placeholder 3">
            <a:extLst>
              <a:ext uri="{FF2B5EF4-FFF2-40B4-BE49-F238E27FC236}">
                <a16:creationId xmlns:a16="http://schemas.microsoft.com/office/drawing/2014/main" id="{1DDEFC22-C45A-F2FA-F89B-31ED82A5A1AD}"/>
              </a:ext>
            </a:extLst>
          </p:cNvPr>
          <p:cNvSpPr>
            <a:spLocks noGrp="1"/>
          </p:cNvSpPr>
          <p:nvPr>
            <p:ph type="body" sz="half" idx="2"/>
          </p:nvPr>
        </p:nvSpPr>
        <p:spPr>
          <a:xfrm>
            <a:off x="1124291" y="2333625"/>
            <a:ext cx="6362359" cy="3120047"/>
          </a:xfrm>
        </p:spPr>
        <p:txBody>
          <a:bodyPr/>
          <a:lstStyle/>
          <a:p>
            <a:r>
              <a:rPr lang="en-IN" b="0" i="0" dirty="0" err="1">
                <a:solidFill>
                  <a:srgbClr val="37474F"/>
                </a:solidFill>
                <a:effectLst/>
                <a:latin typeface="Roboto Mono" panose="00000009000000000000" pitchFamily="49" charset="0"/>
              </a:rPr>
              <a:t>ee.Image</a:t>
            </a:r>
            <a:r>
              <a:rPr lang="en-IN" b="0" i="0" dirty="0">
                <a:solidFill>
                  <a:srgbClr val="37474F"/>
                </a:solidFill>
                <a:effectLst/>
                <a:latin typeface="Roboto Mono" panose="00000009000000000000" pitchFamily="49" charset="0"/>
              </a:rPr>
              <a:t>("NASA/NASADEM_HGT/001")</a:t>
            </a:r>
          </a:p>
          <a:p>
            <a:endParaRPr lang="en-IN" dirty="0">
              <a:solidFill>
                <a:srgbClr val="37474F"/>
              </a:solidFill>
              <a:latin typeface="Roboto Mono" panose="00000009000000000000" pitchFamily="49" charset="0"/>
            </a:endParaRPr>
          </a:p>
          <a:p>
            <a:pPr algn="l"/>
            <a:r>
              <a:rPr lang="en-IN" b="0" i="0" dirty="0">
                <a:solidFill>
                  <a:srgbClr val="202124"/>
                </a:solidFill>
                <a:effectLst/>
                <a:latin typeface="Roboto" panose="02000000000000000000" pitchFamily="2" charset="0"/>
              </a:rPr>
              <a:t>NASADEM is a reprocessing of SRTM data, with improved accuracy by incorporating auxiliary data from ASTER GDEM, </a:t>
            </a:r>
            <a:r>
              <a:rPr lang="en-IN" b="0" i="0" dirty="0" err="1">
                <a:solidFill>
                  <a:srgbClr val="202124"/>
                </a:solidFill>
                <a:effectLst/>
                <a:latin typeface="Roboto" panose="02000000000000000000" pitchFamily="2" charset="0"/>
              </a:rPr>
              <a:t>ICESat</a:t>
            </a:r>
            <a:r>
              <a:rPr lang="en-IN" b="0" i="0" dirty="0">
                <a:solidFill>
                  <a:srgbClr val="202124"/>
                </a:solidFill>
                <a:effectLst/>
                <a:latin typeface="Roboto" panose="02000000000000000000" pitchFamily="2" charset="0"/>
              </a:rPr>
              <a:t> GLAS, and PRISM datasets.</a:t>
            </a:r>
          </a:p>
          <a:p>
            <a:pPr algn="l"/>
            <a:r>
              <a:rPr lang="en-IN" b="0" i="0" dirty="0">
                <a:solidFill>
                  <a:srgbClr val="202124"/>
                </a:solidFill>
                <a:effectLst/>
                <a:latin typeface="Roboto" panose="02000000000000000000" pitchFamily="2" charset="0"/>
              </a:rPr>
              <a:t>The most significant processing improvements involve void reduction through improved phase unwrapping and using </a:t>
            </a:r>
            <a:r>
              <a:rPr lang="en-IN" b="0" i="0" dirty="0" err="1">
                <a:solidFill>
                  <a:srgbClr val="202124"/>
                </a:solidFill>
                <a:effectLst/>
                <a:latin typeface="Roboto" panose="02000000000000000000" pitchFamily="2" charset="0"/>
              </a:rPr>
              <a:t>ICESat</a:t>
            </a:r>
            <a:r>
              <a:rPr lang="en-IN" b="0" i="0" dirty="0">
                <a:solidFill>
                  <a:srgbClr val="202124"/>
                </a:solidFill>
                <a:effectLst/>
                <a:latin typeface="Roboto" panose="02000000000000000000" pitchFamily="2" charset="0"/>
              </a:rPr>
              <a:t> GLAS data for control.</a:t>
            </a:r>
          </a:p>
          <a:p>
            <a:endParaRPr lang="en-IN" dirty="0"/>
          </a:p>
        </p:txBody>
      </p:sp>
    </p:spTree>
    <p:extLst>
      <p:ext uri="{BB962C8B-B14F-4D97-AF65-F5344CB8AC3E}">
        <p14:creationId xmlns:p14="http://schemas.microsoft.com/office/powerpoint/2010/main" val="187461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D4A1-64D1-7EA7-4BBE-FEBE04BDDBCB}"/>
              </a:ext>
            </a:extLst>
          </p:cNvPr>
          <p:cNvSpPr>
            <a:spLocks noGrp="1"/>
          </p:cNvSpPr>
          <p:nvPr>
            <p:ph type="title"/>
          </p:nvPr>
        </p:nvSpPr>
        <p:spPr>
          <a:xfrm>
            <a:off x="1130270" y="858416"/>
            <a:ext cx="9603275" cy="671805"/>
          </a:xfrm>
        </p:spPr>
        <p:txBody>
          <a:bodyPr>
            <a:normAutofit/>
          </a:bodyPr>
          <a:lstStyle/>
          <a:p>
            <a:pPr algn="ctr"/>
            <a:r>
              <a:rPr lang="en-IN" sz="3300" dirty="0"/>
              <a:t>Methodology</a:t>
            </a:r>
          </a:p>
        </p:txBody>
      </p:sp>
      <p:sp>
        <p:nvSpPr>
          <p:cNvPr id="3" name="Content Placeholder 2">
            <a:extLst>
              <a:ext uri="{FF2B5EF4-FFF2-40B4-BE49-F238E27FC236}">
                <a16:creationId xmlns:a16="http://schemas.microsoft.com/office/drawing/2014/main" id="{A73DACC4-3563-BC0A-1887-E00CE1AA5CDE}"/>
              </a:ext>
            </a:extLst>
          </p:cNvPr>
          <p:cNvSpPr>
            <a:spLocks noGrp="1"/>
          </p:cNvSpPr>
          <p:nvPr>
            <p:ph idx="1"/>
          </p:nvPr>
        </p:nvSpPr>
        <p:spPr>
          <a:xfrm>
            <a:off x="1130270" y="1427584"/>
            <a:ext cx="9603275" cy="4572000"/>
          </a:xfrm>
        </p:spPr>
        <p:txBody>
          <a:bodyPr>
            <a:normAutofit fontScale="92500" lnSpcReduction="20000"/>
          </a:bodyPr>
          <a:lstStyle/>
          <a:p>
            <a:pPr algn="l">
              <a:buFont typeface="+mj-lt"/>
              <a:buAutoNum type="arabicPeriod"/>
            </a:pPr>
            <a:r>
              <a:rPr lang="en-US" sz="2100" b="1" i="0" dirty="0">
                <a:solidFill>
                  <a:schemeClr val="accent4">
                    <a:lumMod val="75000"/>
                  </a:schemeClr>
                </a:solidFill>
                <a:effectLst/>
              </a:rPr>
              <a:t>Precipitation Data Processing:</a:t>
            </a:r>
            <a:r>
              <a:rPr lang="en-US" sz="2100" b="0" i="0" dirty="0">
                <a:solidFill>
                  <a:schemeClr val="accent4">
                    <a:lumMod val="75000"/>
                  </a:schemeClr>
                </a:solidFill>
                <a:effectLst/>
              </a:rPr>
              <a:t> Sum precipitation data and visualize it on the map as a 'Rain' layer with a specified color palette.</a:t>
            </a:r>
          </a:p>
          <a:p>
            <a:pPr algn="l">
              <a:buFont typeface="+mj-lt"/>
              <a:buAutoNum type="arabicPeriod"/>
            </a:pPr>
            <a:r>
              <a:rPr lang="en-US" sz="2100" b="1" i="0" dirty="0">
                <a:solidFill>
                  <a:schemeClr val="accent4">
                    <a:lumMod val="75000"/>
                  </a:schemeClr>
                </a:solidFill>
                <a:effectLst/>
              </a:rPr>
              <a:t>LST Label Preparation:</a:t>
            </a:r>
            <a:r>
              <a:rPr lang="en-US" sz="2100" b="0" i="0" dirty="0">
                <a:solidFill>
                  <a:schemeClr val="accent4">
                    <a:lumMod val="75000"/>
                  </a:schemeClr>
                </a:solidFill>
                <a:effectLst/>
              </a:rPr>
              <a:t> Calculate the mean of Land Surface Temperature (LST), convert it to Celsius, and visualize it on the map as an 'LST' layer with a specified color palette.</a:t>
            </a:r>
          </a:p>
          <a:p>
            <a:pPr algn="l">
              <a:buFont typeface="+mj-lt"/>
              <a:buAutoNum type="arabicPeriod"/>
            </a:pPr>
            <a:r>
              <a:rPr lang="en-US" sz="2100" b="1" i="0" dirty="0">
                <a:solidFill>
                  <a:schemeClr val="accent4">
                    <a:lumMod val="75000"/>
                  </a:schemeClr>
                </a:solidFill>
                <a:effectLst/>
              </a:rPr>
              <a:t>Population Data Processing:</a:t>
            </a:r>
            <a:r>
              <a:rPr lang="en-US" sz="2100" b="0" i="0" dirty="0">
                <a:solidFill>
                  <a:schemeClr val="accent4">
                    <a:lumMod val="75000"/>
                  </a:schemeClr>
                </a:solidFill>
                <a:effectLst/>
              </a:rPr>
              <a:t> Filter and sort population data, selecting the first image within a specified geometry, and visualize it on the map as a 'Population' layer with a specified color palette.</a:t>
            </a:r>
          </a:p>
          <a:p>
            <a:pPr algn="l">
              <a:buFont typeface="+mj-lt"/>
              <a:buAutoNum type="arabicPeriod"/>
            </a:pPr>
            <a:r>
              <a:rPr lang="en-US" sz="2100" b="1" i="0" dirty="0">
                <a:solidFill>
                  <a:schemeClr val="accent4">
                    <a:lumMod val="75000"/>
                  </a:schemeClr>
                </a:solidFill>
                <a:effectLst/>
              </a:rPr>
              <a:t>Elevation Data Visualization:</a:t>
            </a:r>
            <a:r>
              <a:rPr lang="en-US" sz="2100" b="0" i="0" dirty="0">
                <a:solidFill>
                  <a:schemeClr val="accent4">
                    <a:lumMod val="75000"/>
                  </a:schemeClr>
                </a:solidFill>
                <a:effectLst/>
              </a:rPr>
              <a:t> Select elevation data and visualize it on the map as an 'Elevation' layer with a specified color palette.</a:t>
            </a:r>
          </a:p>
          <a:p>
            <a:pPr>
              <a:buFont typeface="+mj-lt"/>
              <a:buAutoNum type="arabicPeriod"/>
            </a:pPr>
            <a:r>
              <a:rPr lang="en-US" sz="2100" b="1" i="0" dirty="0">
                <a:solidFill>
                  <a:schemeClr val="accent4">
                    <a:lumMod val="75000"/>
                  </a:schemeClr>
                </a:solidFill>
                <a:effectLst/>
              </a:rPr>
              <a:t>Combine Data:</a:t>
            </a:r>
            <a:r>
              <a:rPr lang="en-US" sz="2100" b="0" i="0" dirty="0">
                <a:solidFill>
                  <a:schemeClr val="accent4">
                    <a:lumMod val="75000"/>
                  </a:schemeClr>
                </a:solidFill>
                <a:effectLst/>
              </a:rPr>
              <a:t> Create a composite image by combining precipitation, LST, population, and elevation images, and update the mask based on population data.</a:t>
            </a:r>
          </a:p>
          <a:p>
            <a:pPr algn="l">
              <a:buFont typeface="+mj-lt"/>
              <a:buAutoNum type="arabicPeriod"/>
            </a:pPr>
            <a:endParaRPr lang="en-US" sz="2100" dirty="0">
              <a:solidFill>
                <a:schemeClr val="accent4">
                  <a:lumMod val="75000"/>
                </a:schemeClr>
              </a:solidFill>
            </a:endParaRPr>
          </a:p>
          <a:p>
            <a:endParaRPr lang="en-IN" sz="2100" dirty="0"/>
          </a:p>
        </p:txBody>
      </p:sp>
    </p:spTree>
    <p:extLst>
      <p:ext uri="{BB962C8B-B14F-4D97-AF65-F5344CB8AC3E}">
        <p14:creationId xmlns:p14="http://schemas.microsoft.com/office/powerpoint/2010/main" val="54442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940B-92A5-43A6-B1E0-FED80BEE99C4}"/>
              </a:ext>
            </a:extLst>
          </p:cNvPr>
          <p:cNvSpPr>
            <a:spLocks noGrp="1"/>
          </p:cNvSpPr>
          <p:nvPr>
            <p:ph type="title"/>
          </p:nvPr>
        </p:nvSpPr>
        <p:spPr>
          <a:xfrm>
            <a:off x="581192" y="711486"/>
            <a:ext cx="11029616" cy="1051999"/>
          </a:xfrm>
        </p:spPr>
        <p:txBody>
          <a:bodyPr>
            <a:normAutofit/>
          </a:bodyPr>
          <a:lstStyle/>
          <a:p>
            <a:endParaRPr lang="en-IN" dirty="0"/>
          </a:p>
        </p:txBody>
      </p:sp>
      <p:sp>
        <p:nvSpPr>
          <p:cNvPr id="3" name="Content Placeholder 2">
            <a:extLst>
              <a:ext uri="{FF2B5EF4-FFF2-40B4-BE49-F238E27FC236}">
                <a16:creationId xmlns:a16="http://schemas.microsoft.com/office/drawing/2014/main" id="{BE8196E7-98AF-2536-BE13-B43E7B6E4C62}"/>
              </a:ext>
            </a:extLst>
          </p:cNvPr>
          <p:cNvSpPr>
            <a:spLocks noGrp="1"/>
          </p:cNvSpPr>
          <p:nvPr>
            <p:ph idx="1"/>
          </p:nvPr>
        </p:nvSpPr>
        <p:spPr>
          <a:xfrm>
            <a:off x="254621" y="1084712"/>
            <a:ext cx="11029615" cy="2561253"/>
          </a:xfrm>
        </p:spPr>
        <p:txBody>
          <a:bodyPr>
            <a:noAutofit/>
          </a:bodyPr>
          <a:lstStyle/>
          <a:p>
            <a:pPr marL="0" indent="0">
              <a:buNone/>
            </a:pPr>
            <a:r>
              <a:rPr lang="en-US" b="1" dirty="0">
                <a:solidFill>
                  <a:schemeClr val="accent4">
                    <a:lumMod val="75000"/>
                  </a:schemeClr>
                </a:solidFill>
              </a:rPr>
              <a:t>6</a:t>
            </a:r>
            <a:r>
              <a:rPr lang="en-US" sz="2000" b="1" i="0" dirty="0">
                <a:solidFill>
                  <a:schemeClr val="accent4">
                    <a:lumMod val="75000"/>
                  </a:schemeClr>
                </a:solidFill>
                <a:effectLst/>
              </a:rPr>
              <a:t>) Data Sampling:</a:t>
            </a:r>
            <a:r>
              <a:rPr lang="en-US" sz="2000" b="0" i="0" dirty="0">
                <a:solidFill>
                  <a:schemeClr val="accent4">
                    <a:lumMod val="75000"/>
                  </a:schemeClr>
                </a:solidFill>
                <a:effectLst/>
              </a:rPr>
              <a:t> Randomly sample the combined data, add a random column, and visualize it on the map as a 'Sample' layer.</a:t>
            </a:r>
          </a:p>
          <a:p>
            <a:pPr marL="0" indent="0">
              <a:buNone/>
            </a:pPr>
            <a:r>
              <a:rPr lang="en-US" sz="2000" b="1" i="0" dirty="0">
                <a:solidFill>
                  <a:schemeClr val="accent4">
                    <a:lumMod val="75000"/>
                  </a:schemeClr>
                </a:solidFill>
                <a:effectLst/>
              </a:rPr>
              <a:t>7) Train-Test Split:</a:t>
            </a:r>
            <a:r>
              <a:rPr lang="en-US" sz="2000" b="0" i="0" dirty="0">
                <a:solidFill>
                  <a:schemeClr val="accent4">
                    <a:lumMod val="75000"/>
                  </a:schemeClr>
                </a:solidFill>
                <a:effectLst/>
              </a:rPr>
              <a:t> Split the sampled data into training and testing sets based on a random column.</a:t>
            </a:r>
          </a:p>
          <a:p>
            <a:pPr marL="0" indent="0">
              <a:buNone/>
            </a:pPr>
            <a:r>
              <a:rPr lang="en-US" sz="2000" b="1" i="0" dirty="0">
                <a:solidFill>
                  <a:schemeClr val="accent4">
                    <a:lumMod val="75000"/>
                  </a:schemeClr>
                </a:solidFill>
                <a:effectLst/>
              </a:rPr>
              <a:t>8) Random Forest Regression:</a:t>
            </a:r>
            <a:r>
              <a:rPr lang="en-US" sz="2000" b="0" i="0" dirty="0">
                <a:solidFill>
                  <a:schemeClr val="accent4">
                    <a:lumMod val="75000"/>
                  </a:schemeClr>
                </a:solidFill>
                <a:effectLst/>
              </a:rPr>
              <a:t> Perform Random Forest Regression using training data, with LST as the target variable and precipitation, elevation, and population as predictors.</a:t>
            </a:r>
          </a:p>
          <a:p>
            <a:pPr marL="0" indent="0">
              <a:buNone/>
            </a:pPr>
            <a:r>
              <a:rPr lang="en-US" sz="2000" b="1" i="0" dirty="0">
                <a:solidFill>
                  <a:schemeClr val="accent4">
                    <a:lumMod val="75000"/>
                  </a:schemeClr>
                </a:solidFill>
                <a:effectLst/>
              </a:rPr>
              <a:t>9) Prediction:</a:t>
            </a:r>
            <a:r>
              <a:rPr lang="en-US" sz="2000" b="0" i="0" dirty="0">
                <a:solidFill>
                  <a:schemeClr val="accent4">
                    <a:lumMod val="75000"/>
                  </a:schemeClr>
                </a:solidFill>
                <a:effectLst/>
              </a:rPr>
              <a:t> Make LST predictions for the entire dataset and visualize the results on the map as an 'LST Prediction' layer.</a:t>
            </a:r>
          </a:p>
          <a:p>
            <a:pPr marL="0" indent="0">
              <a:buNone/>
            </a:pPr>
            <a:r>
              <a:rPr lang="en-US" sz="2000" b="1" i="0" dirty="0">
                <a:solidFill>
                  <a:schemeClr val="accent4">
                    <a:lumMod val="75000"/>
                  </a:schemeClr>
                </a:solidFill>
                <a:effectLst/>
              </a:rPr>
              <a:t>10) Accuracy Assessment:</a:t>
            </a:r>
            <a:r>
              <a:rPr lang="en-US" sz="2000" b="0" i="0" dirty="0">
                <a:solidFill>
                  <a:schemeClr val="accent4">
                    <a:lumMod val="75000"/>
                  </a:schemeClr>
                </a:solidFill>
                <a:effectLst/>
              </a:rPr>
              <a:t> Classify the test data using the trained model and visualize the accuracy through a scatter chart comparing actual and predicted LST values.</a:t>
            </a:r>
            <a:endParaRPr lang="en-US" sz="2000" dirty="0">
              <a:solidFill>
                <a:schemeClr val="accent4">
                  <a:lumMod val="75000"/>
                </a:schemeClr>
              </a:solidFill>
            </a:endParaRPr>
          </a:p>
          <a:p>
            <a:endParaRPr lang="en-IN" sz="2000" dirty="0"/>
          </a:p>
        </p:txBody>
      </p:sp>
    </p:spTree>
    <p:extLst>
      <p:ext uri="{BB962C8B-B14F-4D97-AF65-F5344CB8AC3E}">
        <p14:creationId xmlns:p14="http://schemas.microsoft.com/office/powerpoint/2010/main" val="202869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C4FA-0BB0-2586-AACD-3AD70ED84DAC}"/>
              </a:ext>
            </a:extLst>
          </p:cNvPr>
          <p:cNvSpPr>
            <a:spLocks noGrp="1"/>
          </p:cNvSpPr>
          <p:nvPr>
            <p:ph type="title"/>
          </p:nvPr>
        </p:nvSpPr>
        <p:spPr>
          <a:xfrm>
            <a:off x="1294362" y="776042"/>
            <a:ext cx="9603275" cy="586227"/>
          </a:xfrm>
        </p:spPr>
        <p:txBody>
          <a:bodyPr/>
          <a:lstStyle/>
          <a:p>
            <a:r>
              <a:rPr lang="en-IN" b="1" dirty="0"/>
              <a:t>Smile Random Forest Regression is used</a:t>
            </a:r>
          </a:p>
        </p:txBody>
      </p:sp>
      <p:sp>
        <p:nvSpPr>
          <p:cNvPr id="3" name="Content Placeholder 2">
            <a:extLst>
              <a:ext uri="{FF2B5EF4-FFF2-40B4-BE49-F238E27FC236}">
                <a16:creationId xmlns:a16="http://schemas.microsoft.com/office/drawing/2014/main" id="{AFFDBCB8-5818-5C61-F73F-0D82D63A69BF}"/>
              </a:ext>
            </a:extLst>
          </p:cNvPr>
          <p:cNvSpPr>
            <a:spLocks noGrp="1"/>
          </p:cNvSpPr>
          <p:nvPr>
            <p:ph idx="1"/>
          </p:nvPr>
        </p:nvSpPr>
        <p:spPr>
          <a:xfrm>
            <a:off x="1161629" y="1268963"/>
            <a:ext cx="8915400" cy="5038725"/>
          </a:xfrm>
        </p:spPr>
        <p:txBody>
          <a:bodyPr>
            <a:noAutofit/>
          </a:bodyPr>
          <a:lstStyle/>
          <a:p>
            <a:r>
              <a:rPr lang="en-IN" sz="1100" dirty="0" err="1"/>
              <a:t>ee.Classifier.smileRandomForest</a:t>
            </a:r>
            <a:r>
              <a:rPr lang="en-IN" sz="1100" dirty="0"/>
              <a:t>(</a:t>
            </a:r>
            <a:r>
              <a:rPr lang="en-IN" sz="1100" dirty="0" err="1"/>
              <a:t>numberOfTrees</a:t>
            </a:r>
            <a:r>
              <a:rPr lang="en-IN" sz="1100" dirty="0"/>
              <a:t>, </a:t>
            </a:r>
            <a:r>
              <a:rPr lang="en-IN" sz="1100" dirty="0" err="1"/>
              <a:t>variablesPerSplit</a:t>
            </a:r>
            <a:r>
              <a:rPr lang="en-IN" sz="1100" dirty="0"/>
              <a:t>, </a:t>
            </a:r>
            <a:r>
              <a:rPr lang="en-IN" sz="1100" dirty="0" err="1"/>
              <a:t>minLeafPopulation</a:t>
            </a:r>
            <a:r>
              <a:rPr lang="en-IN" sz="1100" dirty="0"/>
              <a:t>, </a:t>
            </a:r>
            <a:r>
              <a:rPr lang="en-IN" sz="1100" dirty="0" err="1"/>
              <a:t>bagFraction</a:t>
            </a:r>
            <a:r>
              <a:rPr lang="en-IN" sz="1100" dirty="0"/>
              <a:t>, </a:t>
            </a:r>
            <a:r>
              <a:rPr lang="en-IN" sz="1100" dirty="0" err="1"/>
              <a:t>maxNodes</a:t>
            </a:r>
            <a:r>
              <a:rPr lang="en-IN" sz="1100" dirty="0"/>
              <a:t>, seed)</a:t>
            </a:r>
          </a:p>
          <a:p>
            <a:r>
              <a:rPr lang="en-US" sz="1100" dirty="0"/>
              <a:t>Arguments:</a:t>
            </a:r>
          </a:p>
          <a:p>
            <a:r>
              <a:rPr lang="en-US" sz="1100" dirty="0" err="1"/>
              <a:t>numberOfTrees</a:t>
            </a:r>
            <a:r>
              <a:rPr lang="en-US" sz="1100" dirty="0"/>
              <a:t> (Integer):</a:t>
            </a:r>
          </a:p>
          <a:p>
            <a:r>
              <a:rPr lang="en-US" sz="1100" dirty="0"/>
              <a:t>The number of decision trees to create.</a:t>
            </a:r>
          </a:p>
          <a:p>
            <a:r>
              <a:rPr lang="en-US" sz="1100" dirty="0" err="1"/>
              <a:t>variablesPerSplit</a:t>
            </a:r>
            <a:r>
              <a:rPr lang="en-US" sz="1100" dirty="0"/>
              <a:t> (Integer, default: null):</a:t>
            </a:r>
          </a:p>
          <a:p>
            <a:r>
              <a:rPr lang="en-US" sz="1100" dirty="0"/>
              <a:t>The number of variables per split. If unspecified, uses the square root of the number of variables.</a:t>
            </a:r>
          </a:p>
          <a:p>
            <a:r>
              <a:rPr lang="en-US" sz="1100" dirty="0" err="1"/>
              <a:t>minLeafPopulation</a:t>
            </a:r>
            <a:r>
              <a:rPr lang="en-US" sz="1100" dirty="0"/>
              <a:t> (Integer, default: 1):</a:t>
            </a:r>
          </a:p>
          <a:p>
            <a:r>
              <a:rPr lang="en-US" sz="1100" dirty="0"/>
              <a:t>Only create nodes whose training set contains at least this many points.</a:t>
            </a:r>
          </a:p>
          <a:p>
            <a:r>
              <a:rPr lang="en-US" sz="1100" dirty="0" err="1"/>
              <a:t>bagFraction</a:t>
            </a:r>
            <a:r>
              <a:rPr lang="en-US" sz="1100" dirty="0"/>
              <a:t> (Float, default: 0.5):</a:t>
            </a:r>
          </a:p>
          <a:p>
            <a:r>
              <a:rPr lang="en-US" sz="1100" dirty="0"/>
              <a:t>The fraction of input to bag per tree.</a:t>
            </a:r>
          </a:p>
          <a:p>
            <a:r>
              <a:rPr lang="en-US" sz="1100" dirty="0" err="1"/>
              <a:t>maxNodes</a:t>
            </a:r>
            <a:r>
              <a:rPr lang="en-US" sz="1100" dirty="0"/>
              <a:t> (Integer, default: null):</a:t>
            </a:r>
          </a:p>
          <a:p>
            <a:r>
              <a:rPr lang="en-US" sz="1100" dirty="0"/>
              <a:t>The maximum number of leaf nodes in each tree. If unspecified, defaults to no limit.</a:t>
            </a:r>
          </a:p>
          <a:p>
            <a:r>
              <a:rPr lang="en-US" sz="1100" dirty="0"/>
              <a:t>seed (Integer, default: 0):</a:t>
            </a:r>
          </a:p>
          <a:p>
            <a:r>
              <a:rPr lang="en-US" sz="1100" dirty="0"/>
              <a:t>The randomization seed.</a:t>
            </a:r>
          </a:p>
          <a:p>
            <a:r>
              <a:rPr lang="en-US" sz="1100" dirty="0"/>
              <a:t>Returns: Classifier</a:t>
            </a:r>
            <a:endParaRPr lang="en-IN" sz="1100" dirty="0"/>
          </a:p>
        </p:txBody>
      </p:sp>
    </p:spTree>
    <p:extLst>
      <p:ext uri="{BB962C8B-B14F-4D97-AF65-F5344CB8AC3E}">
        <p14:creationId xmlns:p14="http://schemas.microsoft.com/office/powerpoint/2010/main" val="417800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B369-B5B5-4D80-744C-5CD251A21D60}"/>
              </a:ext>
            </a:extLst>
          </p:cNvPr>
          <p:cNvSpPr>
            <a:spLocks noGrp="1"/>
          </p:cNvSpPr>
          <p:nvPr>
            <p:ph type="title"/>
          </p:nvPr>
        </p:nvSpPr>
        <p:spPr/>
        <p:txBody>
          <a:bodyPr/>
          <a:lstStyle/>
          <a:p>
            <a:r>
              <a:rPr lang="en-IN" dirty="0"/>
              <a:t>Regression Results And Scatterplot</a:t>
            </a:r>
          </a:p>
        </p:txBody>
      </p:sp>
      <p:sp>
        <p:nvSpPr>
          <p:cNvPr id="3" name="Content Placeholder 2">
            <a:extLst>
              <a:ext uri="{FF2B5EF4-FFF2-40B4-BE49-F238E27FC236}">
                <a16:creationId xmlns:a16="http://schemas.microsoft.com/office/drawing/2014/main" id="{44FAF06C-73C9-B296-96BF-90E9B9C4CF22}"/>
              </a:ext>
            </a:extLst>
          </p:cNvPr>
          <p:cNvSpPr>
            <a:spLocks noGrp="1"/>
          </p:cNvSpPr>
          <p:nvPr>
            <p:ph sz="half" idx="1"/>
          </p:nvPr>
        </p:nvSpPr>
        <p:spPr/>
        <p:txBody>
          <a:bodyPr/>
          <a:lstStyle/>
          <a:p>
            <a:r>
              <a:rPr lang="en-IN" dirty="0"/>
              <a:t>Number of tress taken 50</a:t>
            </a:r>
          </a:p>
          <a:p>
            <a:r>
              <a:rPr lang="en-IN" dirty="0"/>
              <a:t>elevation: 2528593.634869188</a:t>
            </a:r>
          </a:p>
          <a:p>
            <a:r>
              <a:rPr lang="en-IN" dirty="0"/>
              <a:t>pop: 2667599.693796736</a:t>
            </a:r>
          </a:p>
          <a:p>
            <a:r>
              <a:rPr lang="en-IN" dirty="0"/>
              <a:t>rain: 2812500.773086691</a:t>
            </a:r>
          </a:p>
        </p:txBody>
      </p:sp>
      <p:pic>
        <p:nvPicPr>
          <p:cNvPr id="8" name="Content Placeholder 7">
            <a:extLst>
              <a:ext uri="{FF2B5EF4-FFF2-40B4-BE49-F238E27FC236}">
                <a16:creationId xmlns:a16="http://schemas.microsoft.com/office/drawing/2014/main" id="{64624A7F-7CF6-4320-FAA1-3985AAD569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412" y="2006637"/>
            <a:ext cx="4310743" cy="3144721"/>
          </a:xfrm>
        </p:spPr>
      </p:pic>
    </p:spTree>
    <p:extLst>
      <p:ext uri="{BB962C8B-B14F-4D97-AF65-F5344CB8AC3E}">
        <p14:creationId xmlns:p14="http://schemas.microsoft.com/office/powerpoint/2010/main" val="36139149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
  <TotalTime>240</TotalTime>
  <Words>852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Californian FB</vt:lpstr>
      <vt:lpstr>Century Gothic</vt:lpstr>
      <vt:lpstr>Google Sans</vt:lpstr>
      <vt:lpstr>Gotham SSm A</vt:lpstr>
      <vt:lpstr>Roboto</vt:lpstr>
      <vt:lpstr>Roboto Mono</vt:lpstr>
      <vt:lpstr>Gallery</vt:lpstr>
      <vt:lpstr>Land Use Land Cover Classification using Machine Learning Algorithms and Remote Sensing</vt:lpstr>
      <vt:lpstr>What is Land Use Land Cover ?</vt:lpstr>
      <vt:lpstr>Four types of Datasets are used in preparation of this project.</vt:lpstr>
      <vt:lpstr>WorldPop Global Project Population Data: Estimated Residential Population per 100x100m Grid Square</vt:lpstr>
      <vt:lpstr>NASADEM: NASA NASADEM Digital Elevation 30m</vt:lpstr>
      <vt:lpstr>Methodology</vt:lpstr>
      <vt:lpstr>PowerPoint Presentation</vt:lpstr>
      <vt:lpstr>Smile Random Forest Regression is used</vt:lpstr>
      <vt:lpstr>Regression Results And Scatterplot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use land cover classification using machine learning algorithms and remote sensing</dc:title>
  <dc:creator>Pranay Kanuri</dc:creator>
  <cp:lastModifiedBy>Pranay Kanuri</cp:lastModifiedBy>
  <cp:revision>7</cp:revision>
  <dcterms:created xsi:type="dcterms:W3CDTF">2023-11-28T03:24:10Z</dcterms:created>
  <dcterms:modified xsi:type="dcterms:W3CDTF">2024-01-14T03:46:13Z</dcterms:modified>
</cp:coreProperties>
</file>