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144000" y="0"/>
            <a:ext cx="9144000" cy="10287000"/>
          </a:xfrm>
          <a:custGeom>
            <a:avLst/>
            <a:gdLst/>
            <a:ahLst/>
            <a:cxnLst/>
            <a:rect l="l" t="t" r="r" b="b"/>
            <a:pathLst>
              <a:path w="9144000" h="10287000">
                <a:moveTo>
                  <a:pt x="9144000" y="0"/>
                </a:moveTo>
                <a:lnTo>
                  <a:pt x="0" y="0"/>
                </a:lnTo>
                <a:lnTo>
                  <a:pt x="0" y="10287000"/>
                </a:lnTo>
                <a:lnTo>
                  <a:pt x="9144000" y="10287000"/>
                </a:lnTo>
                <a:lnTo>
                  <a:pt x="9144000" y="0"/>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6000" b="1" i="0">
                <a:solidFill>
                  <a:schemeClr val="tx1"/>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chemeClr val="tx1"/>
                </a:solidFill>
                <a:latin typeface="Cambria"/>
                <a:cs typeface="Cambri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chemeClr val="tx1"/>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800594" y="0"/>
            <a:ext cx="10488295" cy="10287000"/>
          </a:xfrm>
          <a:custGeom>
            <a:avLst/>
            <a:gdLst/>
            <a:ahLst/>
            <a:cxnLst/>
            <a:rect l="l" t="t" r="r" b="b"/>
            <a:pathLst>
              <a:path w="10488294" h="10287000">
                <a:moveTo>
                  <a:pt x="10487914" y="0"/>
                </a:moveTo>
                <a:lnTo>
                  <a:pt x="0" y="0"/>
                </a:lnTo>
                <a:lnTo>
                  <a:pt x="0" y="10287000"/>
                </a:lnTo>
                <a:lnTo>
                  <a:pt x="10487914" y="10287000"/>
                </a:lnTo>
                <a:lnTo>
                  <a:pt x="10487914" y="0"/>
                </a:lnTo>
                <a:close/>
              </a:path>
            </a:pathLst>
          </a:custGeom>
          <a:solidFill>
            <a:srgbClr val="000000"/>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716269" y="1494193"/>
            <a:ext cx="14868160" cy="939800"/>
          </a:xfrm>
          <a:prstGeom prst="rect">
            <a:avLst/>
          </a:prstGeom>
        </p:spPr>
        <p:txBody>
          <a:bodyPr wrap="square" lIns="0" tIns="0" rIns="0" bIns="0">
            <a:spAutoFit/>
          </a:bodyPr>
          <a:lstStyle>
            <a:lvl1pPr>
              <a:defRPr sz="6000" b="1" i="0">
                <a:solidFill>
                  <a:schemeClr val="tx1"/>
                </a:solidFill>
                <a:latin typeface="Cambria"/>
                <a:cs typeface="Cambria"/>
              </a:defRPr>
            </a:lvl1pPr>
          </a:lstStyle>
          <a:p>
            <a:endParaRPr/>
          </a:p>
        </p:txBody>
      </p:sp>
      <p:sp>
        <p:nvSpPr>
          <p:cNvPr id="3" name="Holder 3"/>
          <p:cNvSpPr>
            <a:spLocks noGrp="1"/>
          </p:cNvSpPr>
          <p:nvPr>
            <p:ph type="body" idx="1"/>
          </p:nvPr>
        </p:nvSpPr>
        <p:spPr>
          <a:xfrm>
            <a:off x="915035" y="2368931"/>
            <a:ext cx="16470630"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7/3/2024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67552" y="1253090"/>
            <a:ext cx="9611995" cy="8569654"/>
          </a:xfrm>
          <a:prstGeom prst="rect">
            <a:avLst/>
          </a:prstGeom>
        </p:spPr>
        <p:txBody>
          <a:bodyPr vert="horz" wrap="square" lIns="0" tIns="15875" rIns="0" bIns="0" rtlCol="0">
            <a:spAutoFit/>
          </a:bodyPr>
          <a:lstStyle/>
          <a:p>
            <a:pPr marL="12700" marR="5080" algn="ctr">
              <a:lnSpc>
                <a:spcPct val="100099"/>
              </a:lnSpc>
              <a:spcBef>
                <a:spcPts val="125"/>
              </a:spcBef>
            </a:pPr>
            <a:r>
              <a:rPr sz="7000" b="1" spc="345" dirty="0">
                <a:solidFill>
                  <a:srgbClr val="FFFFFF"/>
                </a:solidFill>
                <a:latin typeface="Times New Roman"/>
                <a:cs typeface="Times New Roman"/>
              </a:rPr>
              <a:t>Music</a:t>
            </a:r>
            <a:r>
              <a:rPr lang="en-IN" sz="7000" b="1" spc="345" dirty="0">
                <a:solidFill>
                  <a:srgbClr val="FFFFFF"/>
                </a:solidFill>
                <a:latin typeface="Times New Roman"/>
                <a:cs typeface="Times New Roman"/>
              </a:rPr>
              <a:t> and</a:t>
            </a:r>
            <a:r>
              <a:rPr sz="7000" b="1" spc="350" dirty="0">
                <a:solidFill>
                  <a:srgbClr val="FFFFFF"/>
                </a:solidFill>
                <a:latin typeface="Times New Roman"/>
                <a:cs typeface="Times New Roman"/>
              </a:rPr>
              <a:t> </a:t>
            </a:r>
            <a:r>
              <a:rPr sz="7000" b="1" spc="265" dirty="0">
                <a:solidFill>
                  <a:srgbClr val="FFFFFF"/>
                </a:solidFill>
                <a:latin typeface="Times New Roman"/>
                <a:cs typeface="Times New Roman"/>
              </a:rPr>
              <a:t>Genre </a:t>
            </a:r>
            <a:r>
              <a:rPr sz="7000" b="1" spc="270" dirty="0">
                <a:solidFill>
                  <a:srgbClr val="FFFFFF"/>
                </a:solidFill>
                <a:latin typeface="Times New Roman"/>
                <a:cs typeface="Times New Roman"/>
              </a:rPr>
              <a:t> </a:t>
            </a:r>
            <a:r>
              <a:rPr sz="7000" b="1" spc="405" dirty="0">
                <a:solidFill>
                  <a:srgbClr val="FFFFFF"/>
                </a:solidFill>
                <a:latin typeface="Times New Roman"/>
                <a:cs typeface="Times New Roman"/>
              </a:rPr>
              <a:t>Classiﬁcation</a:t>
            </a:r>
            <a:r>
              <a:rPr lang="en-IN" sz="7000" b="1" spc="405" dirty="0">
                <a:solidFill>
                  <a:srgbClr val="FFFFFF"/>
                </a:solidFill>
                <a:latin typeface="Times New Roman"/>
                <a:cs typeface="Times New Roman"/>
              </a:rPr>
              <a:t> </a:t>
            </a:r>
            <a:r>
              <a:rPr sz="7000" b="1" spc="484" dirty="0">
                <a:solidFill>
                  <a:srgbClr val="FFFFFF"/>
                </a:solidFill>
                <a:latin typeface="Times New Roman"/>
                <a:cs typeface="Times New Roman"/>
              </a:rPr>
              <a:t>using </a:t>
            </a:r>
            <a:endParaRPr lang="en-IN" sz="7000" b="1" spc="484" dirty="0">
              <a:solidFill>
                <a:srgbClr val="FFFFFF"/>
              </a:solidFill>
              <a:latin typeface="Times New Roman"/>
              <a:cs typeface="Times New Roman"/>
            </a:endParaRPr>
          </a:p>
          <a:p>
            <a:pPr marL="12700" marR="5080" algn="ctr">
              <a:lnSpc>
                <a:spcPct val="100099"/>
              </a:lnSpc>
              <a:spcBef>
                <a:spcPts val="125"/>
              </a:spcBef>
            </a:pPr>
            <a:r>
              <a:rPr sz="7000" b="1" spc="-380" dirty="0">
                <a:solidFill>
                  <a:srgbClr val="FFFFFF"/>
                </a:solidFill>
                <a:latin typeface="Times New Roman"/>
                <a:cs typeface="Times New Roman"/>
              </a:rPr>
              <a:t>AI </a:t>
            </a:r>
            <a:r>
              <a:rPr sz="7000" b="1" spc="615" dirty="0">
                <a:solidFill>
                  <a:srgbClr val="FFFFFF"/>
                </a:solidFill>
                <a:latin typeface="Times New Roman"/>
                <a:cs typeface="Times New Roman"/>
              </a:rPr>
              <a:t>&amp;</a:t>
            </a:r>
            <a:r>
              <a:rPr sz="7000" b="1" spc="340" dirty="0">
                <a:solidFill>
                  <a:srgbClr val="FFFFFF"/>
                </a:solidFill>
                <a:latin typeface="Times New Roman"/>
                <a:cs typeface="Times New Roman"/>
              </a:rPr>
              <a:t>M</a:t>
            </a:r>
            <a:r>
              <a:rPr sz="7000" b="1" spc="285" dirty="0">
                <a:solidFill>
                  <a:srgbClr val="FFFFFF"/>
                </a:solidFill>
                <a:latin typeface="Times New Roman"/>
                <a:cs typeface="Times New Roman"/>
              </a:rPr>
              <a:t>L </a:t>
            </a:r>
            <a:r>
              <a:rPr sz="7000" b="1" spc="-2225" dirty="0">
                <a:solidFill>
                  <a:srgbClr val="FFFFFF"/>
                </a:solidFill>
                <a:latin typeface="Times New Roman"/>
                <a:cs typeface="Times New Roman"/>
              </a:rPr>
              <a:t> </a:t>
            </a:r>
            <a:r>
              <a:rPr sz="7000" b="1" spc="370" dirty="0">
                <a:solidFill>
                  <a:srgbClr val="FFFFFF"/>
                </a:solidFill>
                <a:latin typeface="Times New Roman"/>
                <a:cs typeface="Times New Roman"/>
              </a:rPr>
              <a:t>Models</a:t>
            </a:r>
            <a:endParaRPr lang="en-IN" sz="7000" b="1" spc="370" dirty="0">
              <a:solidFill>
                <a:srgbClr val="FFFFFF"/>
              </a:solidFill>
              <a:latin typeface="Times New Roman"/>
              <a:cs typeface="Times New Roman"/>
            </a:endParaRPr>
          </a:p>
          <a:p>
            <a:pPr marL="12700" marR="5080" algn="ctr">
              <a:lnSpc>
                <a:spcPct val="100099"/>
              </a:lnSpc>
              <a:spcBef>
                <a:spcPts val="125"/>
              </a:spcBef>
            </a:pPr>
            <a:endParaRPr lang="en-IN" sz="7000" b="1" spc="370" dirty="0">
              <a:solidFill>
                <a:srgbClr val="FFFFFF"/>
              </a:solidFill>
              <a:latin typeface="Times New Roman"/>
              <a:cs typeface="Times New Roman"/>
            </a:endParaRPr>
          </a:p>
          <a:p>
            <a:pPr marL="12700" marR="5080" algn="ctr">
              <a:lnSpc>
                <a:spcPct val="100099"/>
              </a:lnSpc>
              <a:spcBef>
                <a:spcPts val="125"/>
              </a:spcBef>
            </a:pPr>
            <a:endParaRPr lang="en-IN" sz="7000" b="1" spc="370" dirty="0">
              <a:solidFill>
                <a:srgbClr val="FFFFFF"/>
              </a:solidFill>
              <a:latin typeface="Times New Roman"/>
              <a:cs typeface="Times New Roman"/>
            </a:endParaRPr>
          </a:p>
          <a:p>
            <a:pPr marL="12700" marR="5080" algn="ctr">
              <a:lnSpc>
                <a:spcPct val="100099"/>
              </a:lnSpc>
              <a:spcBef>
                <a:spcPts val="125"/>
              </a:spcBef>
            </a:pPr>
            <a:r>
              <a:rPr lang="en-IN" sz="4000" b="1" spc="370" dirty="0">
                <a:solidFill>
                  <a:srgbClr val="FFFFFF"/>
                </a:solidFill>
                <a:latin typeface="Times New Roman"/>
                <a:cs typeface="Times New Roman"/>
              </a:rPr>
              <a:t>Mentor: </a:t>
            </a:r>
            <a:r>
              <a:rPr lang="en-IN" sz="4000" b="1" spc="370" dirty="0" err="1">
                <a:solidFill>
                  <a:srgbClr val="FFFFFF"/>
                </a:solidFill>
                <a:latin typeface="Times New Roman"/>
                <a:cs typeface="Times New Roman"/>
              </a:rPr>
              <a:t>Dr.Tanupriya</a:t>
            </a:r>
            <a:r>
              <a:rPr lang="en-IN" sz="4000" b="1" spc="370" dirty="0">
                <a:solidFill>
                  <a:srgbClr val="FFFFFF"/>
                </a:solidFill>
                <a:latin typeface="Times New Roman"/>
                <a:cs typeface="Times New Roman"/>
              </a:rPr>
              <a:t> Choudhury</a:t>
            </a:r>
          </a:p>
          <a:p>
            <a:pPr marL="12700" marR="5080" algn="ctr">
              <a:lnSpc>
                <a:spcPct val="100099"/>
              </a:lnSpc>
              <a:spcBef>
                <a:spcPts val="125"/>
              </a:spcBef>
            </a:pPr>
            <a:endParaRPr lang="en-IN" sz="4000" b="1" spc="370" dirty="0">
              <a:solidFill>
                <a:srgbClr val="FFFFFF"/>
              </a:solidFill>
              <a:latin typeface="Times New Roman"/>
              <a:cs typeface="Times New Roman"/>
            </a:endParaRPr>
          </a:p>
          <a:p>
            <a:pPr marL="12700" marR="5080" algn="ctr">
              <a:lnSpc>
                <a:spcPct val="100099"/>
              </a:lnSpc>
              <a:spcBef>
                <a:spcPts val="125"/>
              </a:spcBef>
            </a:pPr>
            <a:r>
              <a:rPr lang="en-IN" sz="4000" b="1" spc="370" dirty="0">
                <a:solidFill>
                  <a:srgbClr val="FFFFFF"/>
                </a:solidFill>
                <a:latin typeface="Times New Roman"/>
                <a:cs typeface="Times New Roman"/>
              </a:rPr>
              <a:t>Name: Kanuri Pranay</a:t>
            </a:r>
          </a:p>
          <a:p>
            <a:pPr marL="12700" marR="5080" algn="ctr">
              <a:lnSpc>
                <a:spcPct val="100099"/>
              </a:lnSpc>
              <a:spcBef>
                <a:spcPts val="125"/>
              </a:spcBef>
            </a:pPr>
            <a:r>
              <a:rPr lang="en-IN" sz="4000" b="1" spc="370" dirty="0">
                <a:solidFill>
                  <a:srgbClr val="FFFFFF"/>
                </a:solidFill>
                <a:latin typeface="Times New Roman"/>
                <a:cs typeface="Times New Roman"/>
              </a:rPr>
              <a:t>Section: AI&amp;DS</a:t>
            </a:r>
          </a:p>
          <a:p>
            <a:pPr marL="12700" marR="5080" algn="ctr">
              <a:lnSpc>
                <a:spcPct val="100099"/>
              </a:lnSpc>
              <a:spcBef>
                <a:spcPts val="125"/>
              </a:spcBef>
            </a:pPr>
            <a:r>
              <a:rPr lang="en-IN" sz="4000" b="1" spc="370" dirty="0">
                <a:solidFill>
                  <a:srgbClr val="FFFFFF"/>
                </a:solidFill>
                <a:latin typeface="Times New Roman"/>
                <a:cs typeface="Times New Roman"/>
              </a:rPr>
              <a:t>Uni Roll No:2019417</a:t>
            </a:r>
            <a:endParaRPr lang="en-IN" sz="4000" dirty="0">
              <a:latin typeface="Times New Roman"/>
              <a:cs typeface="Times New Roman"/>
            </a:endParaRPr>
          </a:p>
        </p:txBody>
      </p:sp>
      <p:pic>
        <p:nvPicPr>
          <p:cNvPr id="3" name="object 3"/>
          <p:cNvPicPr/>
          <p:nvPr/>
        </p:nvPicPr>
        <p:blipFill>
          <a:blip r:embed="rId2" cstate="print"/>
          <a:stretch>
            <a:fillRect/>
          </a:stretch>
        </p:blipFill>
        <p:spPr>
          <a:xfrm>
            <a:off x="1334998" y="1143000"/>
            <a:ext cx="5122075" cy="800099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0"/>
                </a:moveTo>
                <a:lnTo>
                  <a:pt x="17061942" y="0"/>
                </a:lnTo>
                <a:lnTo>
                  <a:pt x="17061942" y="1225550"/>
                </a:lnTo>
                <a:lnTo>
                  <a:pt x="17061942" y="9061450"/>
                </a:lnTo>
                <a:lnTo>
                  <a:pt x="12092534" y="9061450"/>
                </a:lnTo>
                <a:lnTo>
                  <a:pt x="12092534" y="9057615"/>
                </a:lnTo>
                <a:lnTo>
                  <a:pt x="6195504" y="9057615"/>
                </a:lnTo>
                <a:lnTo>
                  <a:pt x="6195504" y="9061450"/>
                </a:lnTo>
                <a:lnTo>
                  <a:pt x="1225994" y="9061450"/>
                </a:lnTo>
                <a:lnTo>
                  <a:pt x="1225994" y="1225550"/>
                </a:lnTo>
                <a:lnTo>
                  <a:pt x="6195504" y="1225550"/>
                </a:lnTo>
                <a:lnTo>
                  <a:pt x="6195504" y="1230045"/>
                </a:lnTo>
                <a:lnTo>
                  <a:pt x="12092534" y="1230045"/>
                </a:lnTo>
                <a:lnTo>
                  <a:pt x="12092534" y="1225550"/>
                </a:lnTo>
                <a:lnTo>
                  <a:pt x="17061942" y="1225550"/>
                </a:lnTo>
                <a:lnTo>
                  <a:pt x="17061942" y="0"/>
                </a:lnTo>
                <a:lnTo>
                  <a:pt x="11815737" y="0"/>
                </a:lnTo>
                <a:lnTo>
                  <a:pt x="11815737" y="1828"/>
                </a:lnTo>
                <a:lnTo>
                  <a:pt x="6472263" y="1828"/>
                </a:lnTo>
                <a:lnTo>
                  <a:pt x="6472263" y="0"/>
                </a:lnTo>
                <a:lnTo>
                  <a:pt x="0" y="0"/>
                </a:lnTo>
                <a:lnTo>
                  <a:pt x="0" y="1225550"/>
                </a:lnTo>
                <a:lnTo>
                  <a:pt x="0" y="9061450"/>
                </a:lnTo>
                <a:lnTo>
                  <a:pt x="0" y="10287000"/>
                </a:lnTo>
                <a:lnTo>
                  <a:pt x="6472263" y="10287000"/>
                </a:lnTo>
                <a:lnTo>
                  <a:pt x="6472263" y="10285832"/>
                </a:lnTo>
                <a:lnTo>
                  <a:pt x="11815737" y="10285832"/>
                </a:lnTo>
                <a:lnTo>
                  <a:pt x="11815737" y="10287000"/>
                </a:lnTo>
                <a:lnTo>
                  <a:pt x="18288000" y="10287000"/>
                </a:lnTo>
                <a:lnTo>
                  <a:pt x="18288000" y="9061450"/>
                </a:lnTo>
                <a:lnTo>
                  <a:pt x="18288000" y="1225550"/>
                </a:lnTo>
                <a:lnTo>
                  <a:pt x="18288000"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2749550" y="1644650"/>
            <a:ext cx="12496800" cy="1017586"/>
          </a:xfrm>
          <a:prstGeom prst="rect">
            <a:avLst/>
          </a:prstGeom>
        </p:spPr>
        <p:txBody>
          <a:bodyPr vert="horz" wrap="square" lIns="0" tIns="17145" rIns="0" bIns="0" rtlCol="0">
            <a:spAutoFit/>
          </a:bodyPr>
          <a:lstStyle/>
          <a:p>
            <a:pPr marL="12700">
              <a:lnSpc>
                <a:spcPct val="100000"/>
              </a:lnSpc>
              <a:spcBef>
                <a:spcPts val="135"/>
              </a:spcBef>
            </a:pPr>
            <a:r>
              <a:rPr sz="6500" spc="200" dirty="0">
                <a:latin typeface="Times New Roman" panose="02020603050405020304" pitchFamily="18" charset="0"/>
                <a:cs typeface="Times New Roman" panose="02020603050405020304" pitchFamily="18" charset="0"/>
              </a:rPr>
              <a:t>Conclusion</a:t>
            </a:r>
            <a:r>
              <a:rPr lang="en-IN" sz="6500" spc="200" dirty="0">
                <a:latin typeface="Times New Roman" panose="02020603050405020304" pitchFamily="18" charset="0"/>
                <a:cs typeface="Times New Roman" panose="02020603050405020304" pitchFamily="18" charset="0"/>
              </a:rPr>
              <a:t> and Future Work</a:t>
            </a:r>
            <a:endParaRPr sz="65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1149350" y="3244850"/>
            <a:ext cx="15849600" cy="5495672"/>
          </a:xfrm>
          <a:prstGeom prst="rect">
            <a:avLst/>
          </a:prstGeom>
        </p:spPr>
        <p:txBody>
          <a:bodyPr vert="horz" wrap="square" lIns="0" tIns="8255" rIns="0" bIns="0" rtlCol="0">
            <a:spAutoFit/>
          </a:bodyPr>
          <a:lstStyle/>
          <a:p>
            <a:pPr marL="12065" marR="5080" indent="-635" algn="ctr">
              <a:lnSpc>
                <a:spcPct val="102000"/>
              </a:lnSpc>
              <a:spcBef>
                <a:spcPts val="65"/>
              </a:spcBef>
            </a:pPr>
            <a:r>
              <a:rPr lang="en-US" sz="3500" spc="-85" dirty="0">
                <a:latin typeface="Times New Roman" panose="02020603050405020304" pitchFamily="18" charset="0"/>
                <a:cs typeface="Times New Roman" panose="02020603050405020304" pitchFamily="18" charset="0"/>
              </a:rPr>
              <a:t>The Cat Boost Classifier achieved the highest accuracy at 83.33%, followed by XG Boost (78.33%) and Random Forest (78%). The Neural Network showed promising results with 76.67% accuracy, indicating potential for further improvement. Simpler models like K-Nearest Neighbors and Logistic Regression had moderate accuracies around 67%, while the Decision Tree Classifier had the lowest at 60.67%.</a:t>
            </a:r>
          </a:p>
          <a:p>
            <a:pPr marL="12065" marR="5080" indent="-635" algn="ctr">
              <a:lnSpc>
                <a:spcPct val="102000"/>
              </a:lnSpc>
              <a:spcBef>
                <a:spcPts val="65"/>
              </a:spcBef>
            </a:pPr>
            <a:endParaRPr lang="en-US" sz="3500" spc="-85" dirty="0">
              <a:latin typeface="Times New Roman" panose="02020603050405020304" pitchFamily="18" charset="0"/>
              <a:cs typeface="Times New Roman" panose="02020603050405020304" pitchFamily="18" charset="0"/>
            </a:endParaRPr>
          </a:p>
          <a:p>
            <a:pPr marL="12065" marR="5080" indent="-635" algn="ctr">
              <a:lnSpc>
                <a:spcPct val="102000"/>
              </a:lnSpc>
              <a:spcBef>
                <a:spcPts val="65"/>
              </a:spcBef>
            </a:pPr>
            <a:r>
              <a:rPr lang="en-US" sz="3500" spc="-85" dirty="0">
                <a:latin typeface="Times New Roman" panose="02020603050405020304" pitchFamily="18" charset="0"/>
                <a:cs typeface="Times New Roman" panose="02020603050405020304" pitchFamily="18" charset="0"/>
              </a:rPr>
              <a:t>Future efforts should focus on hyperparameter optimization, advanced feature extraction, and exploring more sophisticated deep learning architectures. Additionally, combining models through ensemble techniques could further enhance classification accuracy, leveraging the strengths of each approach.</a:t>
            </a:r>
            <a:endParaRPr sz="3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453192" y="1142997"/>
            <a:ext cx="6496049" cy="7962900"/>
          </a:xfrm>
          <a:prstGeom prst="rect">
            <a:avLst/>
          </a:prstGeom>
        </p:spPr>
      </p:pic>
      <p:sp>
        <p:nvSpPr>
          <p:cNvPr id="3" name="object 3"/>
          <p:cNvSpPr txBox="1">
            <a:spLocks noGrp="1"/>
          </p:cNvSpPr>
          <p:nvPr>
            <p:ph type="title"/>
          </p:nvPr>
        </p:nvSpPr>
        <p:spPr>
          <a:xfrm>
            <a:off x="1758950" y="806450"/>
            <a:ext cx="4694555" cy="974090"/>
          </a:xfrm>
          <a:prstGeom prst="rect">
            <a:avLst/>
          </a:prstGeom>
        </p:spPr>
        <p:txBody>
          <a:bodyPr vert="horz" wrap="square" lIns="0" tIns="15875" rIns="0" bIns="0" rtlCol="0">
            <a:spAutoFit/>
          </a:bodyPr>
          <a:lstStyle/>
          <a:p>
            <a:pPr marL="12700">
              <a:lnSpc>
                <a:spcPct val="100000"/>
              </a:lnSpc>
              <a:spcBef>
                <a:spcPts val="125"/>
              </a:spcBef>
            </a:pPr>
            <a:r>
              <a:rPr sz="6200" spc="140" dirty="0">
                <a:latin typeface="Times New Roman"/>
                <a:cs typeface="Times New Roman"/>
              </a:rPr>
              <a:t>Int</a:t>
            </a:r>
            <a:r>
              <a:rPr sz="6200" spc="60" dirty="0">
                <a:latin typeface="Times New Roman"/>
                <a:cs typeface="Times New Roman"/>
              </a:rPr>
              <a:t>r</a:t>
            </a:r>
            <a:r>
              <a:rPr sz="6200" spc="310" dirty="0">
                <a:latin typeface="Times New Roman"/>
                <a:cs typeface="Times New Roman"/>
              </a:rPr>
              <a:t>oduction</a:t>
            </a:r>
            <a:endParaRPr sz="6200" dirty="0">
              <a:latin typeface="Times New Roman"/>
              <a:cs typeface="Times New Roman"/>
            </a:endParaRPr>
          </a:p>
        </p:txBody>
      </p:sp>
      <p:sp>
        <p:nvSpPr>
          <p:cNvPr id="6" name="object 6"/>
          <p:cNvSpPr txBox="1"/>
          <p:nvPr/>
        </p:nvSpPr>
        <p:spPr>
          <a:xfrm>
            <a:off x="772175" y="2406650"/>
            <a:ext cx="7086600" cy="7399846"/>
          </a:xfrm>
          <a:prstGeom prst="rect">
            <a:avLst/>
          </a:prstGeom>
        </p:spPr>
        <p:txBody>
          <a:bodyPr vert="horz" wrap="square" lIns="0" tIns="9525" rIns="0" bIns="0" rtlCol="0">
            <a:spAutoFit/>
          </a:bodyPr>
          <a:lstStyle/>
          <a:p>
            <a:pPr marL="12700" marR="66675">
              <a:lnSpc>
                <a:spcPct val="114999"/>
              </a:lnSpc>
              <a:spcBef>
                <a:spcPts val="75"/>
              </a:spcBef>
            </a:pPr>
            <a:r>
              <a:rPr lang="en-US" sz="3000" spc="185" dirty="0">
                <a:latin typeface="Times New Roman" panose="02020603050405020304" pitchFamily="18" charset="0"/>
                <a:cs typeface="Times New Roman" panose="02020603050405020304" pitchFamily="18" charset="0"/>
              </a:rPr>
              <a:t>Classifying music by genre involves analyzing audio characteristics to identify types like jazz, classical, or rock. This complex task requires extracting acoustic representations through signal processing techniques from the audio content, which are then used by machine learning models. These models learn and improve from data, enabling accurate genre prediction. Automated genre classification benefits users seeking new music and providers needing to tag and organize tracks efficiently.</a:t>
            </a:r>
            <a:endParaRPr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10287000"/>
            <a:chOff x="0" y="0"/>
            <a:chExt cx="9144000" cy="10287000"/>
          </a:xfrm>
        </p:grpSpPr>
        <p:sp>
          <p:nvSpPr>
            <p:cNvPr id="3" name="object 3"/>
            <p:cNvSpPr/>
            <p:nvPr/>
          </p:nvSpPr>
          <p:spPr>
            <a:xfrm>
              <a:off x="0" y="0"/>
              <a:ext cx="9144000" cy="10287000"/>
            </a:xfrm>
            <a:custGeom>
              <a:avLst/>
              <a:gdLst/>
              <a:ahLst/>
              <a:cxnLst/>
              <a:rect l="l" t="t" r="r" b="b"/>
              <a:pathLst>
                <a:path w="9144000" h="10287000">
                  <a:moveTo>
                    <a:pt x="0" y="10286997"/>
                  </a:moveTo>
                  <a:lnTo>
                    <a:pt x="9143999" y="10286997"/>
                  </a:lnTo>
                  <a:lnTo>
                    <a:pt x="9143999" y="0"/>
                  </a:lnTo>
                  <a:lnTo>
                    <a:pt x="0" y="0"/>
                  </a:lnTo>
                  <a:lnTo>
                    <a:pt x="0" y="10286997"/>
                  </a:lnTo>
                  <a:close/>
                </a:path>
              </a:pathLst>
            </a:custGeom>
            <a:solidFill>
              <a:srgbClr val="000000"/>
            </a:solidFill>
          </p:spPr>
          <p:txBody>
            <a:bodyPr wrap="square" lIns="0" tIns="0" rIns="0" bIns="0" rtlCol="0"/>
            <a:lstStyle/>
            <a:p>
              <a:endParaRPr/>
            </a:p>
          </p:txBody>
        </p:sp>
        <p:pic>
          <p:nvPicPr>
            <p:cNvPr id="4" name="object 4"/>
            <p:cNvPicPr/>
            <p:nvPr/>
          </p:nvPicPr>
          <p:blipFill>
            <a:blip r:embed="rId2" cstate="print"/>
            <a:stretch>
              <a:fillRect/>
            </a:stretch>
          </p:blipFill>
          <p:spPr>
            <a:xfrm>
              <a:off x="1334998" y="1142997"/>
              <a:ext cx="6467474" cy="8001000"/>
            </a:xfrm>
            <a:prstGeom prst="rect">
              <a:avLst/>
            </a:prstGeom>
          </p:spPr>
        </p:pic>
      </p:grpSp>
      <p:sp>
        <p:nvSpPr>
          <p:cNvPr id="5" name="object 5"/>
          <p:cNvSpPr txBox="1">
            <a:spLocks noGrp="1"/>
          </p:cNvSpPr>
          <p:nvPr>
            <p:ph type="title"/>
          </p:nvPr>
        </p:nvSpPr>
        <p:spPr>
          <a:xfrm>
            <a:off x="10569368" y="788733"/>
            <a:ext cx="6263640" cy="708527"/>
          </a:xfrm>
          <a:prstGeom prst="rect">
            <a:avLst/>
          </a:prstGeom>
        </p:spPr>
        <p:txBody>
          <a:bodyPr vert="horz" wrap="square" lIns="0" tIns="15875" rIns="0" bIns="0" rtlCol="0">
            <a:spAutoFit/>
          </a:bodyPr>
          <a:lstStyle/>
          <a:p>
            <a:pPr marL="12700">
              <a:lnSpc>
                <a:spcPct val="100000"/>
              </a:lnSpc>
              <a:spcBef>
                <a:spcPts val="125"/>
              </a:spcBef>
            </a:pPr>
            <a:r>
              <a:rPr lang="en-IN" sz="4500" dirty="0">
                <a:latin typeface="Times New Roman"/>
                <a:cs typeface="Times New Roman"/>
              </a:rPr>
              <a:t>Problem Statement</a:t>
            </a:r>
            <a:endParaRPr sz="4500" dirty="0">
              <a:latin typeface="Times New Roman"/>
              <a:cs typeface="Times New Roman"/>
            </a:endParaRPr>
          </a:p>
        </p:txBody>
      </p:sp>
      <p:sp>
        <p:nvSpPr>
          <p:cNvPr id="8" name="object 8"/>
          <p:cNvSpPr txBox="1"/>
          <p:nvPr/>
        </p:nvSpPr>
        <p:spPr>
          <a:xfrm>
            <a:off x="10064750" y="1797050"/>
            <a:ext cx="6900952" cy="6572953"/>
          </a:xfrm>
          <a:prstGeom prst="rect">
            <a:avLst/>
          </a:prstGeom>
        </p:spPr>
        <p:txBody>
          <a:bodyPr vert="horz" wrap="square" lIns="0" tIns="8255" rIns="0" bIns="0" rtlCol="0">
            <a:spAutoFit/>
          </a:bodyPr>
          <a:lstStyle/>
          <a:p>
            <a:pPr marL="12700" marR="5080">
              <a:lnSpc>
                <a:spcPct val="102000"/>
              </a:lnSpc>
              <a:spcBef>
                <a:spcPts val="65"/>
              </a:spcBef>
            </a:pPr>
            <a:r>
              <a:rPr lang="en-US" sz="2800" spc="155" dirty="0">
                <a:latin typeface="Times New Roman"/>
                <a:cs typeface="Times New Roman"/>
              </a:rPr>
              <a:t>The goal of this project is to develop a robust music genre classification system using various machine learning and deep learning algorithms. By extracting features from audio files and evaluating models such as K-Nearest Neighbors, Decision Trees, Random Forest, Logistic Regression, Cat Boost, XG Boost, and Neural Networks, we aim to identify the best-performing model for accurately classifying music genres. The results will inform future improvements through hyperparameter tuning, feature engineering, and advanced model architectures.</a:t>
            </a:r>
            <a:endParaRPr sz="2450" dirty="0">
              <a:latin typeface="Verdana"/>
              <a:cs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10287000"/>
          </a:xfrm>
          <a:custGeom>
            <a:avLst/>
            <a:gdLst/>
            <a:ahLst/>
            <a:cxnLst/>
            <a:rect l="l" t="t" r="r" b="b"/>
            <a:pathLst>
              <a:path w="9144000" h="10287000">
                <a:moveTo>
                  <a:pt x="0" y="10286997"/>
                </a:moveTo>
                <a:lnTo>
                  <a:pt x="9143999" y="10286997"/>
                </a:lnTo>
                <a:lnTo>
                  <a:pt x="9143999" y="0"/>
                </a:lnTo>
                <a:lnTo>
                  <a:pt x="0" y="0"/>
                </a:lnTo>
                <a:lnTo>
                  <a:pt x="0" y="10286997"/>
                </a:lnTo>
                <a:close/>
              </a:path>
            </a:pathLst>
          </a:custGeom>
          <a:solidFill>
            <a:srgbClr val="000000"/>
          </a:solidFill>
        </p:spPr>
        <p:txBody>
          <a:bodyPr wrap="square" lIns="0" tIns="0" rIns="0" bIns="0" rtlCol="0"/>
          <a:lstStyle/>
          <a:p>
            <a:endParaRPr/>
          </a:p>
        </p:txBody>
      </p:sp>
      <p:sp>
        <p:nvSpPr>
          <p:cNvPr id="6" name="object 6"/>
          <p:cNvSpPr txBox="1">
            <a:spLocks noGrp="1"/>
          </p:cNvSpPr>
          <p:nvPr>
            <p:ph type="title"/>
          </p:nvPr>
        </p:nvSpPr>
        <p:spPr>
          <a:xfrm>
            <a:off x="10217150" y="392292"/>
            <a:ext cx="6241415" cy="894080"/>
          </a:xfrm>
          <a:prstGeom prst="rect">
            <a:avLst/>
          </a:prstGeom>
        </p:spPr>
        <p:txBody>
          <a:bodyPr vert="horz" wrap="square" lIns="0" tIns="12700" rIns="0" bIns="0" rtlCol="0">
            <a:spAutoFit/>
          </a:bodyPr>
          <a:lstStyle/>
          <a:p>
            <a:pPr marL="12700">
              <a:lnSpc>
                <a:spcPct val="100000"/>
              </a:lnSpc>
              <a:spcBef>
                <a:spcPts val="100"/>
              </a:spcBef>
              <a:tabLst>
                <a:tab pos="3564254" algn="l"/>
              </a:tabLst>
            </a:pPr>
            <a:r>
              <a:rPr lang="en-IN" sz="5700" dirty="0">
                <a:latin typeface="Times New Roman"/>
                <a:cs typeface="Times New Roman"/>
              </a:rPr>
              <a:t>Methodology</a:t>
            </a:r>
            <a:endParaRPr sz="5700" dirty="0">
              <a:latin typeface="Times New Roman"/>
              <a:cs typeface="Times New Roman"/>
            </a:endParaRPr>
          </a:p>
        </p:txBody>
      </p:sp>
      <p:sp>
        <p:nvSpPr>
          <p:cNvPr id="8" name="object 8"/>
          <p:cNvSpPr txBox="1"/>
          <p:nvPr/>
        </p:nvSpPr>
        <p:spPr>
          <a:xfrm>
            <a:off x="9836150" y="1568450"/>
            <a:ext cx="7924800" cy="6471643"/>
          </a:xfrm>
          <a:prstGeom prst="rect">
            <a:avLst/>
          </a:prstGeom>
        </p:spPr>
        <p:txBody>
          <a:bodyPr vert="horz" wrap="square" lIns="0" tIns="8255" rIns="0" bIns="0" rtlCol="0">
            <a:spAutoFit/>
          </a:bodyPr>
          <a:lstStyle/>
          <a:p>
            <a:r>
              <a:rPr lang="en-US" sz="2800" dirty="0">
                <a:latin typeface="Times New Roman" panose="02020603050405020304" pitchFamily="18" charset="0"/>
                <a:cs typeface="Times New Roman" panose="02020603050405020304" pitchFamily="18" charset="0"/>
              </a:rPr>
              <a:t>To classify music by genre, the methodology involves several key steps:</a:t>
            </a:r>
          </a:p>
          <a:p>
            <a:pPr>
              <a:buFont typeface="+mj-lt"/>
              <a:buAutoNum type="arabicPeriod"/>
            </a:pPr>
            <a:r>
              <a:rPr lang="en-US" sz="2800" b="1" dirty="0">
                <a:latin typeface="Times New Roman" panose="02020603050405020304" pitchFamily="18" charset="0"/>
                <a:cs typeface="Times New Roman" panose="02020603050405020304" pitchFamily="18" charset="0"/>
              </a:rPr>
              <a:t>Audio Collection</a:t>
            </a:r>
            <a:r>
              <a:rPr lang="en-US" sz="2800" dirty="0">
                <a:latin typeface="Times New Roman" panose="02020603050405020304" pitchFamily="18" charset="0"/>
                <a:cs typeface="Times New Roman" panose="02020603050405020304" pitchFamily="18" charset="0"/>
              </a:rPr>
              <a:t>: Gather a diverse dataset of music tracks, ensuring a range of genres is represented.</a:t>
            </a:r>
          </a:p>
          <a:p>
            <a:pPr>
              <a:buFont typeface="+mj-lt"/>
              <a:buAutoNum type="arabicPeriod"/>
            </a:pPr>
            <a:r>
              <a:rPr lang="en-US" sz="2800" b="1" dirty="0">
                <a:latin typeface="Times New Roman" panose="02020603050405020304" pitchFamily="18" charset="0"/>
                <a:cs typeface="Times New Roman" panose="02020603050405020304" pitchFamily="18" charset="0"/>
              </a:rPr>
              <a:t>Preprocessing</a:t>
            </a:r>
            <a:r>
              <a:rPr lang="en-US" sz="2800" dirty="0">
                <a:latin typeface="Times New Roman" panose="02020603050405020304" pitchFamily="18" charset="0"/>
                <a:cs typeface="Times New Roman" panose="02020603050405020304" pitchFamily="18" charset="0"/>
              </a:rPr>
              <a:t>: Convert the raw audio signals into a consistent format, normalizing factors like sample rate and bit depth.</a:t>
            </a:r>
          </a:p>
          <a:p>
            <a:pPr>
              <a:buFont typeface="+mj-lt"/>
              <a:buAutoNum type="arabicPeriod"/>
            </a:pPr>
            <a:r>
              <a:rPr lang="en-US" sz="2800" b="1" dirty="0">
                <a:latin typeface="Times New Roman" panose="02020603050405020304" pitchFamily="18" charset="0"/>
                <a:cs typeface="Times New Roman" panose="02020603050405020304" pitchFamily="18" charset="0"/>
              </a:rPr>
              <a:t>Feature Extraction</a:t>
            </a:r>
            <a:r>
              <a:rPr lang="en-US" sz="2800" dirty="0">
                <a:latin typeface="Times New Roman" panose="02020603050405020304" pitchFamily="18" charset="0"/>
                <a:cs typeface="Times New Roman" panose="02020603050405020304" pitchFamily="18" charset="0"/>
              </a:rPr>
              <a:t>: Use signal processing techniques to extract relevant audio features from the time and frequency domains. Common features include Mel-Frequency Cepstral Coefficients (MFCCs), chroma features, spectral contrast, and tempo.</a:t>
            </a:r>
          </a:p>
          <a:p>
            <a:pPr>
              <a:buFont typeface="+mj-lt"/>
              <a:buAutoNum type="arabicPeriod"/>
            </a:pPr>
            <a:r>
              <a:rPr lang="en-US" sz="2800" b="1" dirty="0">
                <a:latin typeface="Times New Roman" panose="02020603050405020304" pitchFamily="18" charset="0"/>
                <a:cs typeface="Times New Roman" panose="02020603050405020304" pitchFamily="18" charset="0"/>
              </a:rPr>
              <a:t>Feature Selection</a:t>
            </a:r>
            <a:r>
              <a:rPr lang="en-US" sz="2800" dirty="0">
                <a:latin typeface="Times New Roman" panose="02020603050405020304" pitchFamily="18" charset="0"/>
                <a:cs typeface="Times New Roman" panose="02020603050405020304" pitchFamily="18" charset="0"/>
              </a:rPr>
              <a:t>: Identify and select the most relevant features that effectively distinguish between genres.</a:t>
            </a:r>
          </a:p>
        </p:txBody>
      </p:sp>
      <p:pic>
        <p:nvPicPr>
          <p:cNvPr id="9" name="object 9"/>
          <p:cNvPicPr/>
          <p:nvPr/>
        </p:nvPicPr>
        <p:blipFill>
          <a:blip r:embed="rId2" cstate="print"/>
          <a:stretch>
            <a:fillRect/>
          </a:stretch>
        </p:blipFill>
        <p:spPr>
          <a:xfrm>
            <a:off x="1334998" y="1142997"/>
            <a:ext cx="6467474" cy="8001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453192" y="1142997"/>
            <a:ext cx="6496049" cy="7962900"/>
          </a:xfrm>
          <a:prstGeom prst="rect">
            <a:avLst/>
          </a:prstGeom>
        </p:spPr>
      </p:pic>
      <p:sp>
        <p:nvSpPr>
          <p:cNvPr id="3" name="object 3"/>
          <p:cNvSpPr txBox="1">
            <a:spLocks noGrp="1"/>
          </p:cNvSpPr>
          <p:nvPr>
            <p:ph type="title"/>
          </p:nvPr>
        </p:nvSpPr>
        <p:spPr>
          <a:xfrm>
            <a:off x="768351" y="1929117"/>
            <a:ext cx="6970854" cy="6479338"/>
          </a:xfrm>
          <a:prstGeom prst="rect">
            <a:avLst/>
          </a:prstGeom>
        </p:spPr>
        <p:txBody>
          <a:bodyPr vert="horz" wrap="square" lIns="0" tIns="15875" rIns="0" bIns="0" rtlCol="0">
            <a:spAutoFit/>
          </a:bodyPr>
          <a:lstStyle/>
          <a:p>
            <a:pPr marL="12700">
              <a:lnSpc>
                <a:spcPct val="100000"/>
              </a:lnSpc>
              <a:spcBef>
                <a:spcPts val="125"/>
              </a:spcBef>
            </a:pPr>
            <a:r>
              <a:rPr lang="en-US" sz="2800" dirty="0">
                <a:latin typeface="Times New Roman"/>
                <a:cs typeface="Times New Roman"/>
              </a:rPr>
              <a:t>5.Data Splitting</a:t>
            </a:r>
            <a:r>
              <a:rPr lang="en-US" sz="2800" b="0" dirty="0">
                <a:latin typeface="Times New Roman"/>
                <a:cs typeface="Times New Roman"/>
              </a:rPr>
              <a:t>: Divide the dataset into training, validation, and test sets to ensure the model is evaluated on unseen data.</a:t>
            </a:r>
            <a:br>
              <a:rPr lang="en-US" sz="2800" b="0" dirty="0">
                <a:latin typeface="Times New Roman"/>
                <a:cs typeface="Times New Roman"/>
              </a:rPr>
            </a:br>
            <a:r>
              <a:rPr lang="en-US" sz="2800" dirty="0">
                <a:latin typeface="Times New Roman"/>
                <a:cs typeface="Times New Roman"/>
              </a:rPr>
              <a:t>6.Model Selection</a:t>
            </a:r>
            <a:r>
              <a:rPr lang="en-US" sz="2800" b="0" dirty="0">
                <a:latin typeface="Times New Roman"/>
                <a:cs typeface="Times New Roman"/>
              </a:rPr>
              <a:t>: Choose an appropriate machine learning model for the task. Common models include Support Vector Machines (SVM), k-Nearest Neighbors (k-NN), Random Forests, and neural networks, particularly Convolutional Neural Networks (CNNs).</a:t>
            </a:r>
            <a:br>
              <a:rPr lang="en-US" sz="2800" b="0" dirty="0">
                <a:latin typeface="Times New Roman"/>
                <a:cs typeface="Times New Roman"/>
              </a:rPr>
            </a:br>
            <a:r>
              <a:rPr lang="en-US" sz="2800" dirty="0">
                <a:latin typeface="Times New Roman"/>
                <a:cs typeface="Times New Roman"/>
              </a:rPr>
              <a:t>7.Model Training</a:t>
            </a:r>
            <a:r>
              <a:rPr lang="en-US" sz="2800" b="0" dirty="0">
                <a:latin typeface="Times New Roman"/>
                <a:cs typeface="Times New Roman"/>
              </a:rPr>
              <a:t>: Train the selected model on the training dataset, adjusting parameters to optimize performance.</a:t>
            </a:r>
            <a:br>
              <a:rPr lang="en-US" sz="2800" b="0" dirty="0">
                <a:latin typeface="Times New Roman"/>
                <a:cs typeface="Times New Roman"/>
              </a:rPr>
            </a:br>
            <a:r>
              <a:rPr lang="en-US" sz="2800" dirty="0">
                <a:latin typeface="Times New Roman"/>
                <a:cs typeface="Times New Roman"/>
              </a:rPr>
              <a:t>8.Model Validation</a:t>
            </a:r>
            <a:r>
              <a:rPr lang="en-US" sz="2800" b="0" dirty="0">
                <a:latin typeface="Times New Roman"/>
                <a:cs typeface="Times New Roman"/>
              </a:rPr>
              <a:t>: Validate the model using the validation set to tune hyperparameters and prevent overfitting.</a:t>
            </a:r>
            <a:endParaRPr sz="2800" b="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453192" y="1142997"/>
            <a:ext cx="6496049" cy="7962900"/>
          </a:xfrm>
          <a:prstGeom prst="rect">
            <a:avLst/>
          </a:prstGeom>
        </p:spPr>
      </p:pic>
      <p:sp>
        <p:nvSpPr>
          <p:cNvPr id="3" name="object 3"/>
          <p:cNvSpPr txBox="1">
            <a:spLocks noGrp="1"/>
          </p:cNvSpPr>
          <p:nvPr>
            <p:ph type="title"/>
          </p:nvPr>
        </p:nvSpPr>
        <p:spPr>
          <a:xfrm>
            <a:off x="1351459" y="654050"/>
            <a:ext cx="6290310" cy="8630568"/>
          </a:xfrm>
          <a:prstGeom prst="rect">
            <a:avLst/>
          </a:prstGeom>
        </p:spPr>
        <p:txBody>
          <a:bodyPr vert="horz" wrap="square" lIns="0" tIns="12700" rIns="0" bIns="0" rtlCol="0">
            <a:spAutoFit/>
          </a:bodyPr>
          <a:lstStyle/>
          <a:p>
            <a:pPr marL="12700">
              <a:lnSpc>
                <a:spcPct val="100000"/>
              </a:lnSpc>
              <a:spcBef>
                <a:spcPts val="100"/>
              </a:spcBef>
            </a:pPr>
            <a:r>
              <a:rPr lang="en-US" sz="3500" spc="35" dirty="0">
                <a:latin typeface="Times New Roman" panose="02020603050405020304" pitchFamily="18" charset="0"/>
                <a:cs typeface="Times New Roman" panose="02020603050405020304" pitchFamily="18" charset="0"/>
              </a:rPr>
              <a:t>9.Model Evaluation</a:t>
            </a:r>
            <a:r>
              <a:rPr lang="en-US" sz="3500" b="0" spc="35" dirty="0">
                <a:latin typeface="Times New Roman" panose="02020603050405020304" pitchFamily="18" charset="0"/>
                <a:cs typeface="Times New Roman" panose="02020603050405020304" pitchFamily="18" charset="0"/>
              </a:rPr>
              <a:t>: Evaluate the final model on the test set to assess its accuracy and generalization capabilities.</a:t>
            </a:r>
            <a:br>
              <a:rPr lang="en-US" sz="3500" b="0" spc="35" dirty="0">
                <a:latin typeface="Times New Roman" panose="02020603050405020304" pitchFamily="18" charset="0"/>
                <a:cs typeface="Times New Roman" panose="02020603050405020304" pitchFamily="18" charset="0"/>
              </a:rPr>
            </a:br>
            <a:r>
              <a:rPr lang="en-US" sz="3500" spc="35" dirty="0">
                <a:latin typeface="Times New Roman" panose="02020603050405020304" pitchFamily="18" charset="0"/>
                <a:cs typeface="Times New Roman" panose="02020603050405020304" pitchFamily="18" charset="0"/>
              </a:rPr>
              <a:t>10.Deployment</a:t>
            </a:r>
            <a:r>
              <a:rPr lang="en-US" sz="3500" b="0" spc="35" dirty="0">
                <a:latin typeface="Times New Roman" panose="02020603050405020304" pitchFamily="18" charset="0"/>
                <a:cs typeface="Times New Roman" panose="02020603050405020304" pitchFamily="18" charset="0"/>
              </a:rPr>
              <a:t>: Deploy the trained model into a production environment where it can classify new music tracks.</a:t>
            </a:r>
            <a:br>
              <a:rPr lang="en-US" sz="3500" b="0" spc="35" dirty="0">
                <a:latin typeface="Times New Roman" panose="02020603050405020304" pitchFamily="18" charset="0"/>
                <a:cs typeface="Times New Roman" panose="02020603050405020304" pitchFamily="18" charset="0"/>
              </a:rPr>
            </a:br>
            <a:r>
              <a:rPr lang="en-US" sz="3500" spc="35" dirty="0">
                <a:latin typeface="Times New Roman" panose="02020603050405020304" pitchFamily="18" charset="0"/>
                <a:cs typeface="Times New Roman" panose="02020603050405020304" pitchFamily="18" charset="0"/>
              </a:rPr>
              <a:t>11.Continuous Improvement</a:t>
            </a:r>
            <a:r>
              <a:rPr lang="en-US" sz="3500" b="0" spc="35" dirty="0">
                <a:latin typeface="Times New Roman" panose="02020603050405020304" pitchFamily="18" charset="0"/>
                <a:cs typeface="Times New Roman" panose="02020603050405020304" pitchFamily="18" charset="0"/>
              </a:rPr>
              <a:t>: Continuously monitor the model’s performance and retrain it with new data to improve accuracy and adapt to new genres and trends.</a:t>
            </a:r>
            <a:br>
              <a:rPr lang="en-US" sz="3500" b="0" spc="35" dirty="0">
                <a:latin typeface="Times New Roman" panose="02020603050405020304" pitchFamily="18" charset="0"/>
                <a:cs typeface="Times New Roman" panose="02020603050405020304" pitchFamily="18" charset="0"/>
              </a:rPr>
            </a:br>
            <a:r>
              <a:rPr lang="en-US" sz="3500" b="0" spc="35" dirty="0">
                <a:latin typeface="Times New Roman" panose="02020603050405020304" pitchFamily="18" charset="0"/>
                <a:cs typeface="Times New Roman" panose="02020603050405020304" pitchFamily="18" charset="0"/>
              </a:rPr>
              <a:t>This structured approach ensures a robust and accurate music genre classification system.</a:t>
            </a:r>
            <a:endParaRPr lang="en-IN" sz="3500" b="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453192" y="1142997"/>
            <a:ext cx="6496049" cy="7962900"/>
          </a:xfrm>
          <a:prstGeom prst="rect">
            <a:avLst/>
          </a:prstGeom>
        </p:spPr>
      </p:pic>
      <p:sp>
        <p:nvSpPr>
          <p:cNvPr id="3" name="object 3"/>
          <p:cNvSpPr txBox="1">
            <a:spLocks noGrp="1"/>
          </p:cNvSpPr>
          <p:nvPr>
            <p:ph type="title"/>
          </p:nvPr>
        </p:nvSpPr>
        <p:spPr>
          <a:xfrm>
            <a:off x="683996" y="711789"/>
            <a:ext cx="7467599" cy="862416"/>
          </a:xfrm>
          <a:prstGeom prst="rect">
            <a:avLst/>
          </a:prstGeom>
        </p:spPr>
        <p:txBody>
          <a:bodyPr vert="horz" wrap="square" lIns="0" tIns="15875" rIns="0" bIns="0" rtlCol="0">
            <a:spAutoFit/>
          </a:bodyPr>
          <a:lstStyle/>
          <a:p>
            <a:pPr marL="12700">
              <a:lnSpc>
                <a:spcPct val="100000"/>
              </a:lnSpc>
              <a:spcBef>
                <a:spcPts val="125"/>
              </a:spcBef>
            </a:pPr>
            <a:r>
              <a:rPr lang="en-IN" sz="5500" spc="25" dirty="0">
                <a:latin typeface="Times New Roman" panose="02020603050405020304" pitchFamily="18" charset="0"/>
                <a:cs typeface="Times New Roman" panose="02020603050405020304" pitchFamily="18" charset="0"/>
              </a:rPr>
              <a:t>Results and Discussion</a:t>
            </a:r>
            <a:endParaRPr sz="55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746949" y="2559050"/>
            <a:ext cx="7341691" cy="5956631"/>
          </a:xfrm>
          <a:prstGeom prst="rect">
            <a:avLst/>
          </a:prstGeom>
        </p:spPr>
        <p:txBody>
          <a:bodyPr vert="horz" wrap="square" lIns="0" tIns="10160" rIns="0" bIns="0" rtlCol="0">
            <a:spAutoFit/>
          </a:bodyPr>
          <a:lstStyle/>
          <a:p>
            <a:pPr marL="12700" marR="5080">
              <a:lnSpc>
                <a:spcPct val="117800"/>
              </a:lnSpc>
              <a:spcBef>
                <a:spcPts val="80"/>
              </a:spcBef>
            </a:pPr>
            <a:r>
              <a:rPr lang="en-US" sz="3000" dirty="0">
                <a:latin typeface="Times New Roman" panose="02020603050405020304" pitchFamily="18" charset="0"/>
                <a:cs typeface="Times New Roman" panose="02020603050405020304" pitchFamily="18" charset="0"/>
              </a:rPr>
              <a:t>The music genre classification project evaluated various machine learning and deep learning models on their ability to classify audio files accurately. Results showed the </a:t>
            </a:r>
            <a:r>
              <a:rPr lang="en-US" sz="3000" dirty="0" err="1">
                <a:latin typeface="Times New Roman" panose="02020603050405020304" pitchFamily="18" charset="0"/>
                <a:cs typeface="Times New Roman" panose="02020603050405020304" pitchFamily="18" charset="0"/>
              </a:rPr>
              <a:t>CatBoost</a:t>
            </a:r>
            <a:r>
              <a:rPr lang="en-US" sz="3000" dirty="0">
                <a:latin typeface="Times New Roman" panose="02020603050405020304" pitchFamily="18" charset="0"/>
                <a:cs typeface="Times New Roman" panose="02020603050405020304" pitchFamily="18" charset="0"/>
              </a:rPr>
              <a:t> Classifier as the top performer with 83.33% accuracy, highlighting its effectiveness in handling complex data relationships. Following closely were the </a:t>
            </a:r>
            <a:r>
              <a:rPr lang="en-US" sz="3000" dirty="0" err="1">
                <a:latin typeface="Times New Roman" panose="02020603050405020304" pitchFamily="18" charset="0"/>
                <a:cs typeface="Times New Roman" panose="02020603050405020304" pitchFamily="18" charset="0"/>
              </a:rPr>
              <a:t>XGBoost</a:t>
            </a:r>
            <a:r>
              <a:rPr lang="en-US" sz="3000" dirty="0">
                <a:latin typeface="Times New Roman" panose="02020603050405020304" pitchFamily="18" charset="0"/>
                <a:cs typeface="Times New Roman" panose="02020603050405020304" pitchFamily="18" charset="0"/>
              </a:rPr>
              <a:t> and Random Forest classifiers, achieving accuracies of 78.33% and 78%, respectively, leveraging ensemble methods to mitigate overfitting.</a:t>
            </a:r>
            <a:endParaRPr lang="en-IN"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10287000"/>
            <a:chOff x="0" y="0"/>
            <a:chExt cx="9144000" cy="10287000"/>
          </a:xfrm>
        </p:grpSpPr>
        <p:sp>
          <p:nvSpPr>
            <p:cNvPr id="3" name="object 3"/>
            <p:cNvSpPr/>
            <p:nvPr/>
          </p:nvSpPr>
          <p:spPr>
            <a:xfrm>
              <a:off x="0" y="0"/>
              <a:ext cx="9144000" cy="10287000"/>
            </a:xfrm>
            <a:custGeom>
              <a:avLst/>
              <a:gdLst/>
              <a:ahLst/>
              <a:cxnLst/>
              <a:rect l="l" t="t" r="r" b="b"/>
              <a:pathLst>
                <a:path w="9144000" h="10287000">
                  <a:moveTo>
                    <a:pt x="0" y="10286997"/>
                  </a:moveTo>
                  <a:lnTo>
                    <a:pt x="9143999" y="10286997"/>
                  </a:lnTo>
                  <a:lnTo>
                    <a:pt x="9143999" y="0"/>
                  </a:lnTo>
                  <a:lnTo>
                    <a:pt x="0" y="0"/>
                  </a:lnTo>
                  <a:lnTo>
                    <a:pt x="0" y="10286997"/>
                  </a:lnTo>
                  <a:close/>
                </a:path>
              </a:pathLst>
            </a:custGeom>
            <a:solidFill>
              <a:srgbClr val="000000"/>
            </a:solidFill>
          </p:spPr>
          <p:txBody>
            <a:bodyPr wrap="square" lIns="0" tIns="0" rIns="0" bIns="0" rtlCol="0"/>
            <a:lstStyle/>
            <a:p>
              <a:endParaRPr/>
            </a:p>
          </p:txBody>
        </p:sp>
        <p:pic>
          <p:nvPicPr>
            <p:cNvPr id="4" name="object 4"/>
            <p:cNvPicPr/>
            <p:nvPr/>
          </p:nvPicPr>
          <p:blipFill>
            <a:blip r:embed="rId2" cstate="print"/>
            <a:stretch>
              <a:fillRect/>
            </a:stretch>
          </p:blipFill>
          <p:spPr>
            <a:xfrm>
              <a:off x="1334998" y="1142997"/>
              <a:ext cx="6467474" cy="8001000"/>
            </a:xfrm>
            <a:prstGeom prst="rect">
              <a:avLst/>
            </a:prstGeom>
          </p:spPr>
        </p:pic>
      </p:grpSp>
      <p:sp>
        <p:nvSpPr>
          <p:cNvPr id="5" name="object 5"/>
          <p:cNvSpPr txBox="1">
            <a:spLocks noGrp="1"/>
          </p:cNvSpPr>
          <p:nvPr>
            <p:ph type="title"/>
          </p:nvPr>
        </p:nvSpPr>
        <p:spPr>
          <a:prstGeom prst="rect">
            <a:avLst/>
          </a:prstGeom>
        </p:spPr>
        <p:txBody>
          <a:bodyPr vert="horz" wrap="square" lIns="0" tIns="12700" rIns="0" bIns="0" rtlCol="0">
            <a:spAutoFit/>
          </a:bodyPr>
          <a:lstStyle/>
          <a:p>
            <a:pPr marL="8849360">
              <a:lnSpc>
                <a:spcPct val="100000"/>
              </a:lnSpc>
              <a:spcBef>
                <a:spcPts val="100"/>
              </a:spcBef>
            </a:pPr>
            <a:endParaRPr spc="5" dirty="0"/>
          </a:p>
        </p:txBody>
      </p:sp>
      <p:sp>
        <p:nvSpPr>
          <p:cNvPr id="7" name="object 7"/>
          <p:cNvSpPr txBox="1"/>
          <p:nvPr/>
        </p:nvSpPr>
        <p:spPr>
          <a:xfrm>
            <a:off x="10293350" y="2433993"/>
            <a:ext cx="6850357" cy="6568786"/>
          </a:xfrm>
          <a:prstGeom prst="rect">
            <a:avLst/>
          </a:prstGeom>
        </p:spPr>
        <p:txBody>
          <a:bodyPr vert="horz" wrap="square" lIns="0" tIns="8255" rIns="0" bIns="0" rtlCol="0">
            <a:spAutoFit/>
          </a:bodyPr>
          <a:lstStyle/>
          <a:p>
            <a:pPr marL="12700" marR="5080">
              <a:lnSpc>
                <a:spcPct val="102000"/>
              </a:lnSpc>
              <a:spcBef>
                <a:spcPts val="65"/>
              </a:spcBef>
            </a:pPr>
            <a:r>
              <a:rPr lang="en-US" sz="3500" dirty="0">
                <a:latin typeface="Times New Roman" panose="02020603050405020304" pitchFamily="18" charset="0"/>
                <a:cs typeface="Times New Roman" panose="02020603050405020304" pitchFamily="18" charset="0"/>
              </a:rPr>
              <a:t>The Neural Network also performed well at 76.67% accuracy, indicating its potential for improvement with further data and hyperparameter tuning, suitable for capturing intricate audio patterns. Simpler models like K-Nearest Neighbors and Logistic Regression achieved moderate accuracies around 67%, emphasizing their ease of interpretation but limited capacity in complex feature extraction.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DA0B9-BA76-4060-C619-6A98B4B8C9E1}"/>
              </a:ext>
            </a:extLst>
          </p:cNvPr>
          <p:cNvSpPr>
            <a:spLocks noGrp="1"/>
          </p:cNvSpPr>
          <p:nvPr>
            <p:ph type="title"/>
          </p:nvPr>
        </p:nvSpPr>
        <p:spPr>
          <a:xfrm>
            <a:off x="10140950" y="1718417"/>
            <a:ext cx="7357881" cy="7448315"/>
          </a:xfrm>
        </p:spPr>
        <p:txBody>
          <a:bodyPr/>
          <a:lstStyle/>
          <a:p>
            <a:endParaRPr lang="en-IN" dirty="0"/>
          </a:p>
        </p:txBody>
      </p:sp>
      <p:sp>
        <p:nvSpPr>
          <p:cNvPr id="3" name="Text Placeholder 2">
            <a:extLst>
              <a:ext uri="{FF2B5EF4-FFF2-40B4-BE49-F238E27FC236}">
                <a16:creationId xmlns:a16="http://schemas.microsoft.com/office/drawing/2014/main" id="{A1E34F69-6B80-07E8-F5BE-308CCA4795AE}"/>
              </a:ext>
            </a:extLst>
          </p:cNvPr>
          <p:cNvSpPr>
            <a:spLocks noGrp="1"/>
          </p:cNvSpPr>
          <p:nvPr>
            <p:ph type="body" idx="1"/>
          </p:nvPr>
        </p:nvSpPr>
        <p:spPr>
          <a:xfrm>
            <a:off x="920750" y="654050"/>
            <a:ext cx="7086600" cy="8617744"/>
          </a:xfrm>
        </p:spPr>
        <p:txBody>
          <a:bodyPr/>
          <a:lstStyle/>
          <a:p>
            <a:r>
              <a:rPr lang="en-US" sz="4000" dirty="0">
                <a:latin typeface="Times New Roman" panose="02020603050405020304" pitchFamily="18" charset="0"/>
                <a:cs typeface="Times New Roman" panose="02020603050405020304" pitchFamily="18" charset="0"/>
              </a:rPr>
              <a:t>Conversely, the Decision Tree Classifier lagged with 60.67% accuracy, highlighting challenges in generalization and susceptibility to overfitting. Overall, ensemble methods and advanced deep learning architectures appear most promising for enhancing music genre classification accuracy, suggesting avenues for future research in optimization and feature engineering to refine model performance.</a:t>
            </a:r>
            <a:endParaRPr lang="en-IN" sz="4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FD27F8B-9527-02CA-D8AC-822A4D20C066}"/>
              </a:ext>
            </a:extLst>
          </p:cNvPr>
          <p:cNvPicPr>
            <a:picLocks noChangeAspect="1"/>
          </p:cNvPicPr>
          <p:nvPr/>
        </p:nvPicPr>
        <p:blipFill>
          <a:blip r:embed="rId2"/>
          <a:stretch>
            <a:fillRect/>
          </a:stretch>
        </p:blipFill>
        <p:spPr>
          <a:xfrm>
            <a:off x="11512550" y="1718417"/>
            <a:ext cx="5986281" cy="7448315"/>
          </a:xfrm>
          <a:prstGeom prst="rect">
            <a:avLst/>
          </a:prstGeom>
        </p:spPr>
      </p:pic>
    </p:spTree>
    <p:extLst>
      <p:ext uri="{BB962C8B-B14F-4D97-AF65-F5344CB8AC3E}">
        <p14:creationId xmlns:p14="http://schemas.microsoft.com/office/powerpoint/2010/main" val="2443787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TotalTime>
  <Words>793</Words>
  <Application>Microsoft Office PowerPoint</Application>
  <PresentationFormat>Custom</PresentationFormat>
  <Paragraphs>29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Cambria</vt:lpstr>
      <vt:lpstr>Times New Roman</vt:lpstr>
      <vt:lpstr>Verdana</vt:lpstr>
      <vt:lpstr>Office Theme</vt:lpstr>
      <vt:lpstr>PowerPoint Presentation</vt:lpstr>
      <vt:lpstr>Introduction</vt:lpstr>
      <vt:lpstr>Problem Statement</vt:lpstr>
      <vt:lpstr>Methodology</vt:lpstr>
      <vt:lpstr>5.Data Splitting: Divide the dataset into training, validation, and test sets to ensure the model is evaluated on unseen data. 6.Model Selection: Choose an appropriate machine learning model for the task. Common models include Support Vector Machines (SVM), k-Nearest Neighbors (k-NN), Random Forests, and neural networks, particularly Convolutional Neural Networks (CNNs). 7.Model Training: Train the selected model on the training dataset, adjusting parameters to optimize performance. 8.Model Validation: Validate the model using the validation set to tune hyperparameters and prevent overfitting.</vt:lpstr>
      <vt:lpstr>9.Model Evaluation: Evaluate the final model on the test set to assess its accuracy and generalization capabilities. 10.Deployment: Deploy the trained model into a production environment where it can classify new music tracks. 11.Continuous Improvement: Continuously monitor the model’s performance and retrain it with new data to improve accuracy and adapt to new genres and trends. This structured approach ensures a robust and accurate music genre classification system.</vt:lpstr>
      <vt:lpstr>Results and Discussion</vt:lpstr>
      <vt:lpstr>PowerPoint Presentation</vt:lpstr>
      <vt:lpstr>PowerPoint Presentation</vt:lpstr>
      <vt:lpstr>Conclusion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Pranay Kanuri</cp:lastModifiedBy>
  <cp:revision>2</cp:revision>
  <dcterms:created xsi:type="dcterms:W3CDTF">2024-07-03T10:22:06Z</dcterms:created>
  <dcterms:modified xsi:type="dcterms:W3CDTF">2024-07-03T11:34:49Z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2024-07-03T00:00:00Z</vt:filetime>
  </property>
  <property fmtid="{D5CDD505-2E9C-101B-9397-08002B2CF9AE}" pid="3" name="Creator">
    <vt:lpwstr>Chromium</vt:lpwstr>
  </property>
  <property fmtid="{D5CDD505-2E9C-101B-9397-08002B2CF9AE}" pid="4" name="LastSaved">
    <vt:filetime>2024-07-03T00:00:00Z</vt:filetime>
  </property>
</Properties>
</file>