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0"/>
    <p:restoredTop sz="87069"/>
  </p:normalViewPr>
  <p:slideViewPr>
    <p:cSldViewPr snapToGrid="0" snapToObjects="1">
      <p:cViewPr varScale="1">
        <p:scale>
          <a:sx n="105" d="100"/>
          <a:sy n="105" d="100"/>
        </p:scale>
        <p:origin x="208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yuri/Works/MLDA/06%20Projects/2%20Churn/week0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precision(top</a:t>
            </a:r>
            <a:r>
              <a:rPr lang="en-US" dirty="0"/>
              <a:t>%)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Sheet3!$K$31:$K$51</c:f>
              <c:numCache>
                <c:formatCode>General</c:formatCode>
                <c:ptCount val="2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</c:numCache>
            </c:numRef>
          </c:cat>
          <c:val>
            <c:numRef>
              <c:f>Sheet3!$M$31:$M$51</c:f>
              <c:numCache>
                <c:formatCode>0</c:formatCode>
                <c:ptCount val="21"/>
                <c:pt idx="0">
                  <c:v>101.9008212940073</c:v>
                </c:pt>
                <c:pt idx="1">
                  <c:v>93.92919464702907</c:v>
                </c:pt>
                <c:pt idx="2">
                  <c:v>86.98754956801697</c:v>
                </c:pt>
                <c:pt idx="3">
                  <c:v>80.9370142231737</c:v>
                </c:pt>
                <c:pt idx="4">
                  <c:v>75.66078541503511</c:v>
                </c:pt>
                <c:pt idx="5">
                  <c:v>71.06047321904553</c:v>
                </c:pt>
                <c:pt idx="6">
                  <c:v>67.0531105399074</c:v>
                </c:pt>
                <c:pt idx="7">
                  <c:v>63.5687024892572</c:v>
                </c:pt>
                <c:pt idx="8">
                  <c:v>60.54821561784742</c:v>
                </c:pt>
                <c:pt idx="9">
                  <c:v>57.94192698079387</c:v>
                </c:pt>
                <c:pt idx="10">
                  <c:v>55.70806890020694</c:v>
                </c:pt>
                <c:pt idx="11">
                  <c:v>53.81171799231809</c:v>
                </c:pt>
                <c:pt idx="12">
                  <c:v>52.22388723066381</c:v>
                </c:pt>
                <c:pt idx="13">
                  <c:v>50.92078805984372</c:v>
                </c:pt>
                <c:pt idx="14">
                  <c:v>49.88323627888806</c:v>
                </c:pt>
                <c:pt idx="15">
                  <c:v>49.096180914832</c:v>
                </c:pt>
                <c:pt idx="16">
                  <c:v>48.54833987388638</c:v>
                </c:pt>
                <c:pt idx="17">
                  <c:v>48.23193000639436</c:v>
                </c:pt>
                <c:pt idx="18">
                  <c:v>48.1424825304424</c:v>
                </c:pt>
                <c:pt idx="19">
                  <c:v>48.27873767655046</c:v>
                </c:pt>
                <c:pt idx="20">
                  <c:v>48.6426150706147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8626880"/>
        <c:axId val="2108067904"/>
      </c:lineChart>
      <c:catAx>
        <c:axId val="210862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067904"/>
        <c:crosses val="autoZero"/>
        <c:auto val="1"/>
        <c:lblAlgn val="ctr"/>
        <c:lblOffset val="100"/>
        <c:noMultiLvlLbl val="0"/>
      </c:catAx>
      <c:valAx>
        <c:axId val="2108067904"/>
        <c:scaling>
          <c:orientation val="minMax"/>
          <c:max val="110.0"/>
          <c:min val="4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62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09A75-8354-134C-A05B-63E3CFE44D40}" type="datetimeFigureOut">
              <a:rPr lang="en-US" smtClean="0"/>
              <a:t>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10F67-164A-2E4B-8463-1EF17567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10F67-164A-2E4B-8463-1EF1756793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10F67-164A-2E4B-8463-1EF1756793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83A8-677C-DC40-91D8-700B9815AE39}" type="datetime1">
              <a:rPr lang="ru-RU" smtClean="0"/>
              <a:t>14.01.17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75FB-4CF5-894D-B868-0A5C56D9658F}" type="datetime1">
              <a:rPr lang="ru-RU" smtClean="0"/>
              <a:t>14.01.17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31D4-8207-AD49-A082-4DEB7C37AB18}" type="datetime1">
              <a:rPr lang="ru-RU" smtClean="0"/>
              <a:t>14.01.17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3C9-828C-C140-B444-82FC5C1F5ED8}" type="datetime1">
              <a:rPr lang="ru-RU" smtClean="0"/>
              <a:t>14.01.17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26D5-0587-C34E-97B8-E161FDF2EA8D}" type="datetime1">
              <a:rPr lang="ru-RU" smtClean="0"/>
              <a:t>14.01.17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F10D-B543-5541-933A-058C4C5894B3}" type="datetime1">
              <a:rPr lang="ru-RU" smtClean="0"/>
              <a:t>14.01.17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C379-C629-0B41-8319-A901E8BA11AC}" type="datetime1">
              <a:rPr lang="ru-RU" smtClean="0"/>
              <a:t>14.01.17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E684-F102-1F4C-8694-1036BBCA7D36}" type="datetime1">
              <a:rPr lang="ru-RU" smtClean="0"/>
              <a:t>14.01.17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3112-14E1-D24A-9531-49C2A62F397D}" type="datetime1">
              <a:rPr lang="ru-RU" smtClean="0"/>
              <a:t>14.01.17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A8762E-CD2F-4F40-9223-DBDC2C570525}" type="datetime1">
              <a:rPr lang="ru-RU" smtClean="0"/>
              <a:t>14.01.17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E409-B871-5C4A-BE9C-F4308605DFC6}" type="datetime1">
              <a:rPr lang="ru-RU" smtClean="0"/>
              <a:t>14.01.17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F3F7BB-1499-6A42-9856-9ED37E0B0195}" type="datetime1">
              <a:rPr lang="ru-RU" smtClean="0"/>
              <a:t>14.01.17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/>
              <a:t>Прогнозирование</a:t>
            </a:r>
            <a:r>
              <a:rPr lang="bg-BG" dirty="0"/>
              <a:t> оттока </a:t>
            </a:r>
            <a:r>
              <a:rPr lang="bg-BG" dirty="0" err="1"/>
              <a:t>клиентов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Неделя5: Оценка эффективности от внедрения решения</a:t>
            </a:r>
          </a:p>
          <a:p>
            <a:pPr>
              <a:lnSpc>
                <a:spcPct val="200000"/>
              </a:lnSpc>
            </a:pPr>
            <a:r>
              <a:rPr lang="ru-RU" sz="1600" dirty="0" smtClean="0">
                <a:solidFill>
                  <a:schemeClr val="tx1"/>
                </a:solidFill>
              </a:rPr>
              <a:t>Выполнил Юрий Исаков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07424" y="5023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ru-RU" dirty="0" smtClean="0"/>
              <a:t>. Оценка изменения эффекта от увеличения качества модели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Воспользуемся прежними данными и посчитаем выгодно ли увеличивать качество модели. Предположим, увеличение точности (</a:t>
            </a:r>
            <a:r>
              <a:rPr lang="en-US" dirty="0" smtClean="0"/>
              <a:t>precision</a:t>
            </a:r>
            <a:r>
              <a:rPr lang="ru-RU" dirty="0" smtClean="0"/>
              <a:t>) на 3</a:t>
            </a:r>
            <a:r>
              <a:rPr lang="en-US" dirty="0" smtClean="0"/>
              <a:t>% </a:t>
            </a:r>
            <a:r>
              <a:rPr lang="ru-RU" dirty="0" smtClean="0"/>
              <a:t>обошлось в 5 000₽. Тогда: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Эффект уменьшился на 500₽, по сравнению со старой моделью.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33692"/>
              </p:ext>
            </p:extLst>
          </p:nvPr>
        </p:nvGraphicFramePr>
        <p:xfrm>
          <a:off x="2938780" y="2536614"/>
          <a:ext cx="6375399" cy="2641600"/>
        </p:xfrm>
        <a:graphic>
          <a:graphicData uri="http://schemas.openxmlformats.org/drawingml/2006/table">
            <a:tbl>
              <a:tblPr/>
              <a:tblGrid>
                <a:gridCol w="3339948"/>
                <a:gridCol w="1265564"/>
                <a:gridCol w="827850"/>
                <a:gridCol w="942037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nb-NO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Количество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Руб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Абонентская база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1 000 000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Ежемесячный отток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10 000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bg-B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Средний платеж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300₽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Top%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1 000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Цена удержания (за одного)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Стоимость удержания (за всех)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100 000₽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Вероятность остаться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Точность (precision) модели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Увеличение точности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Цена за повышение точности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5 000₽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Оставшиеся пользователи, кол-во и доход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465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139 500₽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bg-B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Доход-расход за удержание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34 500₽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ru-RU" dirty="0" smtClean="0"/>
              <a:t>.1 </a:t>
            </a:r>
            <a:r>
              <a:rPr lang="ru-RU" dirty="0"/>
              <a:t>Оценка изменения эффекта от увеличения качества </a:t>
            </a:r>
            <a:r>
              <a:rPr lang="ru-RU" dirty="0" smtClean="0"/>
              <a:t>модели на 1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Рассмотрим вариант, когда </a:t>
            </a:r>
            <a:r>
              <a:rPr lang="en-US" dirty="0" smtClean="0"/>
              <a:t>top</a:t>
            </a:r>
            <a:r>
              <a:rPr lang="ru-RU" dirty="0" smtClean="0"/>
              <a:t>% = 25</a:t>
            </a:r>
            <a:r>
              <a:rPr lang="en-US" dirty="0" smtClean="0"/>
              <a:t>%</a:t>
            </a:r>
            <a:r>
              <a:rPr lang="ru-RU" dirty="0"/>
              <a:t> </a:t>
            </a:r>
            <a:r>
              <a:rPr lang="ru-RU" dirty="0" smtClean="0"/>
              <a:t>(п.3.1). Тогда выгода от использования модели составила 12 500₽. Пусть 1</a:t>
            </a:r>
            <a:r>
              <a:rPr lang="en-US" dirty="0" smtClean="0"/>
              <a:t>%</a:t>
            </a:r>
            <a:r>
              <a:rPr lang="ru-RU" dirty="0" smtClean="0"/>
              <a:t> точности</a:t>
            </a:r>
            <a:r>
              <a:rPr lang="en-US" dirty="0" smtClean="0"/>
              <a:t> </a:t>
            </a:r>
            <a:r>
              <a:rPr lang="ru-RU" dirty="0" smtClean="0"/>
              <a:t>обошелся в 2 000₽: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Затраты на увеличение качества модели принесли больше выгоды.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698145"/>
              </p:ext>
            </p:extLst>
          </p:nvPr>
        </p:nvGraphicFramePr>
        <p:xfrm>
          <a:off x="2938780" y="2536614"/>
          <a:ext cx="6375399" cy="2641600"/>
        </p:xfrm>
        <a:graphic>
          <a:graphicData uri="http://schemas.openxmlformats.org/drawingml/2006/table">
            <a:tbl>
              <a:tblPr/>
              <a:tblGrid>
                <a:gridCol w="3339948"/>
                <a:gridCol w="1265564"/>
                <a:gridCol w="827850"/>
                <a:gridCol w="942037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nb-NO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Количество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Руб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Абонентская база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1 000 000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Ежемесячный отток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10 000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bg-B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Средний платеж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300₽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Top%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2 500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Цена удержания (за одного)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Стоимость удержания (за всех)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250 000₽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Вероятность остаться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Точность (precision) модели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Увеличение точности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Цена за повышение точности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2 000₽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Оставшиеся пользователи, кол-во и доход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888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266 250₽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bg-B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Доход-расход за удержание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14 250₽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ru-RU" dirty="0" smtClean="0"/>
              <a:t>.2 </a:t>
            </a:r>
            <a:r>
              <a:rPr lang="ru-RU" dirty="0"/>
              <a:t>Оценка изменения эффекта от увеличения качества модели на </a:t>
            </a:r>
            <a:r>
              <a:rPr lang="ru-RU" dirty="0" smtClean="0"/>
              <a:t>3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в этот раз 3</a:t>
            </a:r>
            <a:r>
              <a:rPr lang="en-US" dirty="0" smtClean="0"/>
              <a:t>%</a:t>
            </a:r>
            <a:r>
              <a:rPr lang="ru-RU" dirty="0" smtClean="0"/>
              <a:t> точности (</a:t>
            </a:r>
            <a:r>
              <a:rPr lang="en-US" dirty="0" smtClean="0"/>
              <a:t>precision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/>
              <a:t>обошелся в </a:t>
            </a:r>
            <a:r>
              <a:rPr lang="en-US" dirty="0" smtClean="0"/>
              <a:t>5</a:t>
            </a:r>
            <a:r>
              <a:rPr lang="ru-RU" dirty="0" smtClean="0"/>
              <a:t> 000₽</a:t>
            </a:r>
            <a:r>
              <a:rPr lang="en-US" dirty="0" smtClean="0"/>
              <a:t>. </a:t>
            </a:r>
            <a:r>
              <a:rPr lang="ru-RU" dirty="0" smtClean="0"/>
              <a:t>Вот как это скажется на результатах: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Увеличение качества модели еще сильнее увеличило выгоду.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742084"/>
              </p:ext>
            </p:extLst>
          </p:nvPr>
        </p:nvGraphicFramePr>
        <p:xfrm>
          <a:off x="2938780" y="2536614"/>
          <a:ext cx="6375399" cy="2641600"/>
        </p:xfrm>
        <a:graphic>
          <a:graphicData uri="http://schemas.openxmlformats.org/drawingml/2006/table">
            <a:tbl>
              <a:tblPr/>
              <a:tblGrid>
                <a:gridCol w="3339948"/>
                <a:gridCol w="1265564"/>
                <a:gridCol w="827850"/>
                <a:gridCol w="942037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nb-NO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Количество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Руб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Абонентская база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1 000 000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Ежемесячный отток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10 000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bg-B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Средний платеж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300₽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Top%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2 500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Цена удержания (за одного)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Стоимость удержания (за всех)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250 000₽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Вероятность остаться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Точность (precision) модели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Увеличение точности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Цена за повышение точности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5 000₽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Оставшиеся пользователи, кол-во и доход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913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273 750₽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bg-B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Доход-расход за удержание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18 750₽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7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6. </a:t>
            </a:r>
            <a:r>
              <a:rPr lang="ru-RU" dirty="0"/>
              <a:t>Я</a:t>
            </a:r>
            <a:r>
              <a:rPr lang="ru-RU" dirty="0" smtClean="0"/>
              <a:t>вляется </a:t>
            </a:r>
            <a:r>
              <a:rPr lang="ru-RU" dirty="0"/>
              <a:t>ли экономически оправданным вложение средств в улучшение </a:t>
            </a:r>
            <a:r>
              <a:rPr lang="ru-RU" dirty="0" smtClean="0"/>
              <a:t>модели?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видно из приведенных расчетов п.5 – и да, и нет. Для </a:t>
            </a:r>
            <a:r>
              <a:rPr lang="en-US" dirty="0" smtClean="0"/>
              <a:t>top%10 </a:t>
            </a:r>
            <a:r>
              <a:rPr lang="ru-RU" dirty="0" smtClean="0"/>
              <a:t>и соответствующей ей точности увеличение качества экономически нецелесообразно. Для </a:t>
            </a:r>
            <a:r>
              <a:rPr lang="en-US" dirty="0" smtClean="0"/>
              <a:t>top25% </a:t>
            </a:r>
            <a:r>
              <a:rPr lang="ru-RU" dirty="0" smtClean="0"/>
              <a:t>ситуация обратная.</a:t>
            </a:r>
          </a:p>
          <a:p>
            <a:r>
              <a:rPr lang="ru-RU" dirty="0" smtClean="0"/>
              <a:t>Для того, чтобы выгода существенно возр</a:t>
            </a:r>
            <a:r>
              <a:rPr lang="ru-RU" dirty="0"/>
              <a:t>о</a:t>
            </a:r>
            <a:r>
              <a:rPr lang="ru-RU" dirty="0" smtClean="0"/>
              <a:t>сла, необходимо, чтобы модель была точной для большого количества пользователей, т.е. чтобы качество сильно не падало с</a:t>
            </a:r>
            <a:r>
              <a:rPr lang="en-US" dirty="0" smtClean="0"/>
              <a:t> </a:t>
            </a:r>
            <a:r>
              <a:rPr lang="ru-RU" dirty="0" smtClean="0"/>
              <a:t>увеличением </a:t>
            </a:r>
            <a:r>
              <a:rPr lang="en-US" dirty="0" smtClean="0"/>
              <a:t>top%</a:t>
            </a:r>
            <a:r>
              <a:rPr lang="ru-RU" dirty="0" smtClean="0"/>
              <a:t>. Очевидно, качество нельзя увеличивать бесконечно и со временем даже небольшое его улучшение может оказаться дорогим или невозможным.</a:t>
            </a:r>
          </a:p>
          <a:p>
            <a:r>
              <a:rPr lang="ru-RU" dirty="0" smtClean="0"/>
              <a:t>Все попытки увеличения качества модели могут быть легко сведены на нет, если предложение абоненту не выгодно (он будет оставаться с низкой вероятностью).</a:t>
            </a:r>
          </a:p>
          <a:p>
            <a:r>
              <a:rPr lang="ru-RU" dirty="0" smtClean="0"/>
              <a:t>По моему мнению, даже экономически отрицательный результат может оказаться полезным, потому как это дает информацию о поведении пользователей, которая может оказаться очень полезной, если знать, что с ней делать.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6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Оценка экономического </a:t>
            </a:r>
            <a:r>
              <a:rPr lang="ru-RU" dirty="0"/>
              <a:t>эффекта от внедрения полученного </a:t>
            </a:r>
            <a:r>
              <a:rPr lang="ru-RU" dirty="0" smtClean="0"/>
              <a:t>решения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Постройте </a:t>
            </a:r>
            <a:r>
              <a:rPr lang="ru-RU" dirty="0"/>
              <a:t>простую экономическую модель для оценки эффекта от внедрения полученного решения на практике.</a:t>
            </a:r>
          </a:p>
          <a:p>
            <a:r>
              <a:rPr lang="ru-RU" dirty="0"/>
              <a:t>Например, введите следующие параметры:</a:t>
            </a:r>
          </a:p>
          <a:p>
            <a:pPr marL="733933" lvl="1" indent="-342900"/>
            <a:r>
              <a:rPr lang="ru-RU" dirty="0"/>
              <a:t>сколько денег в среднем приносит один пользователь в </a:t>
            </a:r>
            <a:r>
              <a:rPr lang="ru-RU" dirty="0" smtClean="0"/>
              <a:t>месяц</a:t>
            </a:r>
            <a:r>
              <a:rPr lang="en-US" dirty="0" smtClean="0"/>
              <a:t>,</a:t>
            </a:r>
            <a:endParaRPr lang="ru-RU" dirty="0"/>
          </a:p>
          <a:p>
            <a:pPr marL="733933" lvl="1" indent="-342900"/>
            <a:r>
              <a:rPr lang="ru-RU" dirty="0"/>
              <a:t>сколько денег в среднем вы будете вкладывать в удержание одного </a:t>
            </a:r>
            <a:r>
              <a:rPr lang="ru-RU" dirty="0" smtClean="0"/>
              <a:t>пользователя</a:t>
            </a:r>
            <a:r>
              <a:rPr lang="en-US" dirty="0" smtClean="0"/>
              <a:t>,</a:t>
            </a:r>
            <a:endParaRPr lang="ru-RU" dirty="0"/>
          </a:p>
          <a:p>
            <a:pPr marL="733933" lvl="1" indent="-342900"/>
            <a:r>
              <a:rPr lang="ru-RU" dirty="0"/>
              <a:t>с какой вероятностью пользователь примет ваше </a:t>
            </a:r>
            <a:r>
              <a:rPr lang="ru-RU" dirty="0" smtClean="0"/>
              <a:t>предложение</a:t>
            </a:r>
            <a:r>
              <a:rPr lang="en-US" dirty="0" smtClean="0"/>
              <a:t>,</a:t>
            </a:r>
            <a:endParaRPr lang="ru-RU" dirty="0"/>
          </a:p>
          <a:p>
            <a:pPr marL="733933" lvl="1" indent="-342900"/>
            <a:r>
              <a:rPr lang="ru-RU" dirty="0"/>
              <a:t>сколько пользователей (например, топ 1% или топ 25% согласно ранжированию по вашей модели) будет участвовать в кампании.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Пользоваться исходными данными проекта (компании </a:t>
            </a:r>
            <a:r>
              <a:rPr lang="en-US" dirty="0" smtClean="0"/>
              <a:t>Orange</a:t>
            </a:r>
            <a:r>
              <a:rPr lang="ru-RU" dirty="0" smtClean="0"/>
              <a:t>) затруднительно: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лишком маленький объем</a:t>
            </a:r>
          </a:p>
          <a:p>
            <a:pPr lvl="1"/>
            <a:r>
              <a:rPr lang="ru-RU" dirty="0" smtClean="0"/>
              <a:t>Неизвестны признаки</a:t>
            </a:r>
          </a:p>
          <a:p>
            <a:pPr marL="0">
              <a:buNone/>
            </a:pPr>
            <a:r>
              <a:rPr lang="ru-RU" dirty="0" smtClean="0"/>
              <a:t>Найдем какие-нибудь данные в интернете. Например, сводка по доходам</a:t>
            </a:r>
            <a:r>
              <a:rPr lang="ru-RU" baseline="30000" dirty="0" smtClean="0"/>
              <a:t>1</a:t>
            </a:r>
            <a:r>
              <a:rPr lang="ru-RU" dirty="0" smtClean="0"/>
              <a:t> операторов мобильной связи за 2015 год. Если их усреднить и примерить на «обычный» регион России, то остановимся на таких значениях:</a:t>
            </a:r>
          </a:p>
          <a:p>
            <a:pPr marL="544068" lvl="1" indent="-342900"/>
            <a:r>
              <a:rPr lang="ru-RU" dirty="0" smtClean="0"/>
              <a:t>Количество абонентов – 1 000 000</a:t>
            </a:r>
            <a:r>
              <a:rPr lang="en-US" dirty="0" smtClean="0"/>
              <a:t>,</a:t>
            </a:r>
            <a:endParaRPr lang="ru-RU" dirty="0" smtClean="0"/>
          </a:p>
          <a:p>
            <a:pPr marL="544068" lvl="1" indent="-342900"/>
            <a:r>
              <a:rPr lang="ru-RU" dirty="0" smtClean="0"/>
              <a:t>Средний отток в месяц – 1</a:t>
            </a:r>
            <a:r>
              <a:rPr lang="en-US" dirty="0" smtClean="0"/>
              <a:t>%,</a:t>
            </a:r>
          </a:p>
          <a:p>
            <a:pPr marL="544068" lvl="1" indent="-342900"/>
            <a:r>
              <a:rPr lang="en-US" dirty="0" smtClean="0"/>
              <a:t>ARPU, </a:t>
            </a:r>
            <a:r>
              <a:rPr lang="ru-RU" dirty="0" smtClean="0"/>
              <a:t>доход с одного абонента в месяц – 300₽</a:t>
            </a:r>
            <a:r>
              <a:rPr lang="en-US" dirty="0" smtClean="0"/>
              <a:t>.</a:t>
            </a:r>
            <a:endParaRPr lang="ru-RU" dirty="0" smtClean="0"/>
          </a:p>
          <a:p>
            <a:pPr marL="0">
              <a:buNone/>
            </a:pPr>
            <a:r>
              <a:rPr lang="ru-RU" dirty="0" smtClean="0"/>
              <a:t>Так же, будем пользоваться гипотетической моделью (модель проекта здесь не подходит)</a:t>
            </a:r>
            <a:r>
              <a:rPr lang="en-US" dirty="0" smtClean="0"/>
              <a:t>.</a:t>
            </a:r>
            <a:endParaRPr lang="ru-RU" dirty="0" smtClean="0"/>
          </a:p>
          <a:p>
            <a:pPr marL="0">
              <a:buNone/>
            </a:pPr>
            <a:r>
              <a:rPr lang="ru-RU" baseline="30000" dirty="0" smtClean="0"/>
              <a:t>1</a:t>
            </a:r>
            <a:r>
              <a:rPr lang="ru-RU" dirty="0" smtClean="0"/>
              <a:t> </a:t>
            </a:r>
            <a:r>
              <a:rPr lang="en-US" sz="1000" u="sng" dirty="0" smtClean="0"/>
              <a:t>http</a:t>
            </a:r>
            <a:r>
              <a:rPr lang="en-US" sz="1000" u="sng" dirty="0"/>
              <a:t>://</a:t>
            </a:r>
            <a:r>
              <a:rPr lang="en-US" sz="1000" u="sng" dirty="0" err="1"/>
              <a:t>www.cnews.ru</a:t>
            </a:r>
            <a:r>
              <a:rPr lang="en-US" sz="1000" u="sng" dirty="0"/>
              <a:t>/news/top/2016-03-22_kto_bolshe_zarabotal_v_2015_g_mtsbilajn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Рассчитайте </a:t>
            </a:r>
            <a:r>
              <a:rPr lang="ru-RU" dirty="0"/>
              <a:t>экономический эффект от проведения кампании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Оценим экономический эффект по формуле: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charset="0"/>
                        </a:rPr>
                        <m:t>Эффект</m:t>
                      </m:r>
                      <m:r>
                        <a:rPr lang="el-GR" i="1" smtClean="0">
                          <a:latin typeface="Cambria Math" charset="0"/>
                        </a:rPr>
                        <m:t>=</m:t>
                      </m:r>
                      <m:r>
                        <a:rPr lang="ru-RU" b="0" i="1" smtClean="0">
                          <a:latin typeface="Cambria Math" charset="0"/>
                        </a:rPr>
                        <m:t>Доход с удержанных пользователей −Стоимость удержания  </m:t>
                      </m:r>
                    </m:oMath>
                  </m:oMathPara>
                </a14:m>
                <a:endParaRPr lang="ru-RU" b="0" dirty="0" smtClean="0"/>
              </a:p>
              <a:p>
                <a:pPr algn="just"/>
                <a:r>
                  <a:rPr lang="ru-RU" dirty="0" smtClean="0"/>
                  <a:t>Для оценки эффекта составим таблицу и получим точное значение = </a:t>
                </a:r>
                <a:r>
                  <a:rPr lang="cs-CZ" dirty="0"/>
                  <a:t> 125 000</a:t>
                </a:r>
                <a:r>
                  <a:rPr lang="cs-CZ" dirty="0" smtClean="0"/>
                  <a:t>₽</a:t>
                </a:r>
                <a:r>
                  <a:rPr lang="ru-RU" dirty="0" smtClean="0"/>
                  <a:t>:</a:t>
                </a:r>
                <a:endParaRPr lang="cs-CZ" dirty="0"/>
              </a:p>
              <a:p>
                <a:pPr algn="just"/>
                <a:endParaRPr lang="ru-RU" dirty="0" smtClean="0"/>
              </a:p>
              <a:p>
                <a:pPr algn="just"/>
                <a:endParaRPr lang="ru-RU" dirty="0" smtClean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 t="-3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5850"/>
              </p:ext>
            </p:extLst>
          </p:nvPr>
        </p:nvGraphicFramePr>
        <p:xfrm>
          <a:off x="2938780" y="3386138"/>
          <a:ext cx="6375399" cy="2032000"/>
        </p:xfrm>
        <a:graphic>
          <a:graphicData uri="http://schemas.openxmlformats.org/drawingml/2006/table">
            <a:tbl>
              <a:tblPr/>
              <a:tblGrid>
                <a:gridCol w="3339948"/>
                <a:gridCol w="1265564"/>
                <a:gridCol w="827850"/>
                <a:gridCol w="942037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Количество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Руб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Абонентская база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1 000 000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Ежемесячный отток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10 000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bg-B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Средний платеж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300₽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Top%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2 500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Цена удержания (за одного)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Стоимость удержания (за всех)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250 000₽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Вероятность остаться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Удержанные пользователи и доход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1 250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375 000₽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bg-BG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Доход-расход за удержание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125 000₽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2.</a:t>
            </a:r>
            <a:r>
              <a:rPr lang="ru-RU" dirty="0"/>
              <a:t> </a:t>
            </a:r>
            <a:r>
              <a:rPr lang="ru-RU" dirty="0" smtClean="0"/>
              <a:t>Какой </a:t>
            </a:r>
            <a:r>
              <a:rPr lang="en-US" dirty="0" smtClean="0"/>
              <a:t>% </a:t>
            </a:r>
            <a:r>
              <a:rPr lang="ru-RU" dirty="0" smtClean="0"/>
              <a:t>пользователей</a:t>
            </a:r>
            <a:r>
              <a:rPr lang="en-US" dirty="0" smtClean="0"/>
              <a:t> </a:t>
            </a:r>
            <a:r>
              <a:rPr lang="ru-RU" dirty="0" smtClean="0"/>
              <a:t>оптимально </a:t>
            </a:r>
            <a:r>
              <a:rPr lang="ru-RU" dirty="0"/>
              <a:t>выбрать для </a:t>
            </a:r>
            <a:r>
              <a:rPr lang="ru-RU" dirty="0" smtClean="0"/>
              <a:t>кампании </a:t>
            </a:r>
            <a:r>
              <a:rPr lang="ru-RU" dirty="0"/>
              <a:t>по удержанию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Согласно формуле, эффект прямо пропорционален количеству пользователей, поэтому чем больше пользователей мы вовлечем в компанию, тем больше прибыли получим, у нас очень простая модель:</a:t>
                </a:r>
                <a:endParaRPr lang="en-US" dirty="0" smtClean="0"/>
              </a:p>
              <a:p>
                <a:endParaRPr lang="ru-RU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charset="0"/>
                        </a:rPr>
                        <m:t>Эффект=</m:t>
                      </m:r>
                      <m:r>
                        <a:rPr lang="en-US" b="0" i="1" smtClean="0"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latin typeface="Cambria Math" charset="0"/>
                        </a:rPr>
                        <m:t>∗%уд ∗</m:t>
                      </m:r>
                      <m:r>
                        <a:rPr lang="en-US" b="0" i="1" smtClean="0">
                          <a:latin typeface="Cambria Math" charset="0"/>
                        </a:rPr>
                        <m:t>𝐴𝑅𝑃𝑈</m:t>
                      </m:r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r>
                        <a:rPr lang="en-US" b="0" i="1" smtClean="0"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latin typeface="Cambria Math" charset="0"/>
                        </a:rPr>
                        <m:t> ∗Цена удержания</m:t>
                      </m:r>
                    </m:oMath>
                  </m:oMathPara>
                </a14:m>
                <a:endParaRPr lang="en-US" b="0" dirty="0" smtClean="0"/>
              </a:p>
              <a:p>
                <a:pPr marL="292608" lvl="1" indent="0">
                  <a:buNone/>
                </a:pPr>
                <a:endParaRPr lang="ru-RU" dirty="0"/>
              </a:p>
              <a:p>
                <a:pPr marL="292608" lvl="1" indent="0">
                  <a:buNone/>
                </a:pPr>
                <a:r>
                  <a:rPr lang="en-US" i="1" dirty="0" smtClean="0"/>
                  <a:t>n – </a:t>
                </a:r>
                <a:r>
                  <a:rPr lang="ru-RU" i="1" dirty="0" smtClean="0"/>
                  <a:t>количество удерживаемых пользователей</a:t>
                </a:r>
                <a:r>
                  <a:rPr lang="en-US" i="1" dirty="0" smtClean="0"/>
                  <a:t>,</a:t>
                </a:r>
                <a:r>
                  <a:rPr lang="ru-RU" i="1" dirty="0" smtClean="0"/>
                  <a:t/>
                </a:r>
                <a:br>
                  <a:rPr lang="ru-RU" i="1" dirty="0" smtClean="0"/>
                </a:br>
                <a:r>
                  <a:rPr lang="en-US" i="1" dirty="0" smtClean="0"/>
                  <a:t>%</a:t>
                </a:r>
                <a:r>
                  <a:rPr lang="ru-RU" i="1" dirty="0" smtClean="0"/>
                  <a:t>уд – вероятность удержания пользователя,</a:t>
                </a:r>
                <a:br>
                  <a:rPr lang="ru-RU" i="1" dirty="0" smtClean="0"/>
                </a:br>
                <a:r>
                  <a:rPr lang="en-US" i="1" dirty="0" smtClean="0"/>
                  <a:t>ARPU – </a:t>
                </a:r>
                <a:r>
                  <a:rPr lang="ru-RU" i="1" dirty="0" smtClean="0"/>
                  <a:t>средний доход с пользователя.</a:t>
                </a:r>
                <a:endParaRPr lang="ru-RU" dirty="0" smtClean="0"/>
              </a:p>
              <a:p>
                <a:pPr marL="292608" lvl="1" indent="0">
                  <a:buNone/>
                </a:pPr>
                <a:r>
                  <a:rPr lang="ru-RU" dirty="0" smtClean="0"/>
                  <a:t>В более сложной модели надо учитывать, что полнота и точность будут варьироваться </a:t>
                </a:r>
                <a:br>
                  <a:rPr lang="ru-RU" dirty="0" smtClean="0"/>
                </a:br>
                <a:r>
                  <a:rPr lang="ru-RU" dirty="0" smtClean="0"/>
                  <a:t>для </a:t>
                </a:r>
                <a:r>
                  <a:rPr lang="en-US" dirty="0" smtClean="0"/>
                  <a:t>top 1% </a:t>
                </a:r>
                <a:r>
                  <a:rPr lang="ru-RU" dirty="0" smtClean="0"/>
                  <a:t>и для </a:t>
                </a:r>
                <a:r>
                  <a:rPr lang="en-US" dirty="0" smtClean="0"/>
                  <a:t>top 25%. </a:t>
                </a:r>
                <a:r>
                  <a:rPr lang="ru-RU" dirty="0" smtClean="0"/>
                  <a:t>В этом случае зависимость будет сложнее. Нам придется учитывать, что </a:t>
                </a:r>
                <a:br>
                  <a:rPr lang="ru-RU" dirty="0" smtClean="0"/>
                </a:br>
                <a:r>
                  <a:rPr lang="ru-RU" dirty="0" smtClean="0"/>
                  <a:t>в </a:t>
                </a:r>
                <a:r>
                  <a:rPr lang="en-US" dirty="0" smtClean="0"/>
                  <a:t>top% </a:t>
                </a:r>
                <a:r>
                  <a:rPr lang="ru-RU" dirty="0" smtClean="0"/>
                  <a:t>пользователей попадут не только желающие покинуть оператора, но и обычные пользователи, поэтому их надо будет исключить из расчетов (взять только долю </a:t>
                </a:r>
                <a:r>
                  <a:rPr lang="en-US" dirty="0" smtClean="0"/>
                  <a:t>precision).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 r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 Усложнение модели. Зависимость точности от </a:t>
            </a:r>
            <a:r>
              <a:rPr lang="en-US" dirty="0" smtClean="0"/>
              <a:t>top%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2831784" cy="4023360"/>
          </a:xfrm>
        </p:spPr>
        <p:txBody>
          <a:bodyPr/>
          <a:lstStyle/>
          <a:p>
            <a:r>
              <a:rPr lang="ru-RU" dirty="0"/>
              <a:t>Так как нам неизвестно, как зависит точность (</a:t>
            </a:r>
            <a:r>
              <a:rPr lang="en-US" dirty="0"/>
              <a:t>precision) </a:t>
            </a:r>
            <a:r>
              <a:rPr lang="ru-RU" dirty="0"/>
              <a:t>от количества пользователей, вовлеченных в </a:t>
            </a:r>
            <a:r>
              <a:rPr lang="ru-RU" dirty="0" smtClean="0"/>
              <a:t>к</a:t>
            </a:r>
            <a:r>
              <a:rPr lang="ru-RU" dirty="0"/>
              <a:t>а</a:t>
            </a:r>
            <a:r>
              <a:rPr lang="ru-RU" dirty="0" smtClean="0"/>
              <a:t>мпанию</a:t>
            </a:r>
            <a:r>
              <a:rPr lang="ru-RU" dirty="0"/>
              <a:t>, придумаем ее сами. </a:t>
            </a:r>
            <a:endParaRPr lang="ru-RU" dirty="0" smtClean="0"/>
          </a:p>
          <a:p>
            <a:r>
              <a:rPr lang="ru-RU" dirty="0" smtClean="0"/>
              <a:t>Пусть </a:t>
            </a:r>
            <a:r>
              <a:rPr lang="ru-RU" dirty="0"/>
              <a:t>она </a:t>
            </a:r>
            <a:r>
              <a:rPr lang="ru-RU" dirty="0" smtClean="0"/>
              <a:t>убывает со 100</a:t>
            </a:r>
            <a:r>
              <a:rPr lang="en-US" dirty="0" smtClean="0"/>
              <a:t>% (</a:t>
            </a:r>
            <a:r>
              <a:rPr lang="ru-RU" dirty="0" smtClean="0"/>
              <a:t>для одного пользователя) до 50</a:t>
            </a:r>
            <a:r>
              <a:rPr lang="en-US" dirty="0" smtClean="0"/>
              <a:t>% (</a:t>
            </a:r>
            <a:r>
              <a:rPr lang="ru-RU" dirty="0" smtClean="0"/>
              <a:t>для всех пользователей).</a:t>
            </a:r>
            <a:endParaRPr lang="ru-RU" dirty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8250879"/>
              </p:ext>
            </p:extLst>
          </p:nvPr>
        </p:nvGraphicFramePr>
        <p:xfrm>
          <a:off x="4071938" y="1846263"/>
          <a:ext cx="70834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ru-RU" dirty="0" smtClean="0"/>
              <a:t>Расчет для </a:t>
            </a:r>
            <a:r>
              <a:rPr lang="en-US" dirty="0" smtClean="0"/>
              <a:t>top</a:t>
            </a:r>
            <a:r>
              <a:rPr lang="ru-RU" dirty="0" smtClean="0"/>
              <a:t>25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введения нелинейной зависимости точности, от </a:t>
            </a:r>
            <a:r>
              <a:rPr lang="en-US" dirty="0" smtClean="0"/>
              <a:t>top% </a:t>
            </a:r>
            <a:r>
              <a:rPr lang="ru-RU" dirty="0" smtClean="0"/>
              <a:t>пользователей эффект изменился: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2453"/>
              </p:ext>
            </p:extLst>
          </p:nvPr>
        </p:nvGraphicFramePr>
        <p:xfrm>
          <a:off x="2938780" y="2739814"/>
          <a:ext cx="6375399" cy="2235200"/>
        </p:xfrm>
        <a:graphic>
          <a:graphicData uri="http://schemas.openxmlformats.org/drawingml/2006/table">
            <a:tbl>
              <a:tblPr/>
              <a:tblGrid>
                <a:gridCol w="3339948"/>
                <a:gridCol w="1265564"/>
                <a:gridCol w="827850"/>
                <a:gridCol w="942037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Количество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Руб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Абонентская база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1 000 000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Ежемесячный отток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10 000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bg-B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Средний платеж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300₽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Top%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2 500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Цена удержания (за одного)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Стоимость удержания (за всех)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250 000₽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Вероятность остаться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Точность (precision) модели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Оставшиеся пользователи, кол-во и доход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875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262 500₽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bg-B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Доход-расход за удержание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12 500₽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r>
              <a:rPr lang="ru-RU" dirty="0" smtClean="0"/>
              <a:t>2</a:t>
            </a:r>
            <a:r>
              <a:rPr lang="en-US" dirty="0" smtClean="0"/>
              <a:t> </a:t>
            </a:r>
            <a:r>
              <a:rPr lang="ru-RU" dirty="0"/>
              <a:t>Расчет для </a:t>
            </a:r>
            <a:r>
              <a:rPr lang="en-US" dirty="0" smtClean="0"/>
              <a:t>top</a:t>
            </a:r>
            <a:r>
              <a:rPr lang="ru-RU" dirty="0" smtClean="0"/>
              <a:t>10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Найти </a:t>
            </a:r>
            <a:r>
              <a:rPr lang="en-US" dirty="0" smtClean="0"/>
              <a:t>top% </a:t>
            </a:r>
            <a:r>
              <a:rPr lang="ru-RU" dirty="0" smtClean="0"/>
              <a:t>это оптимизационная задача, но мы воспользуемся перебором и остановимся на </a:t>
            </a:r>
            <a:r>
              <a:rPr lang="en-US" dirty="0" smtClean="0"/>
              <a:t>top% = 10%:</a:t>
            </a:r>
            <a:r>
              <a:rPr lang="ru-RU" dirty="0" smtClean="0"/>
              <a:t>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793764"/>
              </p:ext>
            </p:extLst>
          </p:nvPr>
        </p:nvGraphicFramePr>
        <p:xfrm>
          <a:off x="2938780" y="2739814"/>
          <a:ext cx="6375399" cy="2235200"/>
        </p:xfrm>
        <a:graphic>
          <a:graphicData uri="http://schemas.openxmlformats.org/drawingml/2006/table">
            <a:tbl>
              <a:tblPr/>
              <a:tblGrid>
                <a:gridCol w="3339948"/>
                <a:gridCol w="1265564"/>
                <a:gridCol w="827850"/>
                <a:gridCol w="942037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Количество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Руб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Абонентская база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1 000 000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Ежемесячный отток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10 000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bg-B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Средний платеж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300₽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Top%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1 000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Цена удержания (за одного)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Стоимость удержания (за всех)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100 000₽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Вероятность остаться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Точность (precision) модели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Оставшиеся пользователи, кол-во и доход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450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135 000₽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bg-B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Доход-расход за удержание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35 000₽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5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ru-RU" dirty="0" smtClean="0"/>
              <a:t>Когда применение модели экономически не оправдано?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Остановимся на наших оптимальных параметрах, но допустим, что предложение, которое мы делаем абоненту недостаточно привлекательно (вероятность = 0.37):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295351"/>
              </p:ext>
            </p:extLst>
          </p:nvPr>
        </p:nvGraphicFramePr>
        <p:xfrm>
          <a:off x="2938780" y="2739814"/>
          <a:ext cx="6375399" cy="2235200"/>
        </p:xfrm>
        <a:graphic>
          <a:graphicData uri="http://schemas.openxmlformats.org/drawingml/2006/table">
            <a:tbl>
              <a:tblPr/>
              <a:tblGrid>
                <a:gridCol w="3339948"/>
                <a:gridCol w="1265564"/>
                <a:gridCol w="827850"/>
                <a:gridCol w="942037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hr-H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Количество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Руб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Абонентская база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1 000 000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Ежемесячный отток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10 000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bg-B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Средний платеж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300₽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Top%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1 000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Цена удержания (за одного)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Стоимость удержания (за всех)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100 000₽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Вероятность остаться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Точность (precision) модели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Оставшиеся пользователи, кол-во и доход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333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99 900₽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bg-B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Доход-расход за удержание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-100₽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Ретроспектива</Template>
  <TotalTime>279</TotalTime>
  <Words>1149</Words>
  <Application>Microsoft Macintosh PowerPoint</Application>
  <PresentationFormat>Widescreen</PresentationFormat>
  <Paragraphs>282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Cambria Math</vt:lpstr>
      <vt:lpstr>Retrospect</vt:lpstr>
      <vt:lpstr>Прогнозирование оттока клиентов</vt:lpstr>
      <vt:lpstr>Оценка экономического эффекта от внедрения полученного решения</vt:lpstr>
      <vt:lpstr>Исходные данные</vt:lpstr>
      <vt:lpstr>1. Рассчитайте экономический эффект от проведения кампании</vt:lpstr>
      <vt:lpstr>2. Какой % пользователей оптимально выбрать для кампании по удержанию</vt:lpstr>
      <vt:lpstr>3. Усложнение модели. Зависимость точности от top%</vt:lpstr>
      <vt:lpstr>3.1 Расчет для top25%</vt:lpstr>
      <vt:lpstr>3.2 Расчет для top10%</vt:lpstr>
      <vt:lpstr>4. Когда применение модели экономически не оправдано?</vt:lpstr>
      <vt:lpstr>5. Оценка изменения эффекта от увеличения качества модели</vt:lpstr>
      <vt:lpstr>5.1 Оценка изменения эффекта от увеличения качества модели на 1%</vt:lpstr>
      <vt:lpstr>5.2 Оценка изменения эффекта от увеличения качества модели на 3%</vt:lpstr>
      <vt:lpstr>6. Является ли экономически оправданным вложение средств в улучшение модели?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оттока клиентов</dc:title>
  <dc:creator>Microsoft Office User</dc:creator>
  <cp:lastModifiedBy>Microsoft Office User</cp:lastModifiedBy>
  <cp:revision>21</cp:revision>
  <cp:lastPrinted>2017-01-14T12:20:01Z</cp:lastPrinted>
  <dcterms:created xsi:type="dcterms:W3CDTF">2017-01-14T09:31:19Z</dcterms:created>
  <dcterms:modified xsi:type="dcterms:W3CDTF">2017-01-14T14:10:37Z</dcterms:modified>
</cp:coreProperties>
</file>