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60" r:id="rId5"/>
    <p:sldId id="274" r:id="rId6"/>
    <p:sldId id="261" r:id="rId7"/>
    <p:sldId id="268" r:id="rId8"/>
    <p:sldId id="259" r:id="rId9"/>
    <p:sldId id="269" r:id="rId10"/>
    <p:sldId id="264" r:id="rId11"/>
    <p:sldId id="265" r:id="rId12"/>
    <p:sldId id="266" r:id="rId13"/>
    <p:sldId id="267"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varScale="1">
        <p:scale>
          <a:sx n="76" d="100"/>
          <a:sy n="76" d="100"/>
        </p:scale>
        <p:origin x="5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1541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3261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12419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3887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4808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4149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342422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063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0079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4819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964400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5281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357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811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16561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3186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2/8/2018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389248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5882" y="285817"/>
            <a:ext cx="7706321" cy="1089764"/>
          </a:xfrm>
        </p:spPr>
        <p:txBody>
          <a:bodyPr/>
          <a:lstStyle/>
          <a:p>
            <a:r>
              <a:rPr lang="en-GB" sz="4400" dirty="0" smtClean="0">
                <a:ln>
                  <a:solidFill>
                    <a:schemeClr val="accent2">
                      <a:lumMod val="50000"/>
                    </a:schemeClr>
                  </a:solidFill>
                </a:ln>
              </a:rPr>
              <a:t>Online Localized Islamic Welfare System (OLIWS) </a:t>
            </a:r>
            <a:endParaRPr lang="en-GB" sz="4400" dirty="0">
              <a:ln>
                <a:solidFill>
                  <a:schemeClr val="accent2">
                    <a:lumMod val="50000"/>
                  </a:schemeClr>
                </a:solidFill>
              </a:ln>
            </a:endParaRPr>
          </a:p>
        </p:txBody>
      </p:sp>
      <p:sp>
        <p:nvSpPr>
          <p:cNvPr id="3" name="Subtitle 2"/>
          <p:cNvSpPr>
            <a:spLocks noGrp="1"/>
          </p:cNvSpPr>
          <p:nvPr>
            <p:ph type="subTitle" idx="1"/>
          </p:nvPr>
        </p:nvSpPr>
        <p:spPr>
          <a:xfrm>
            <a:off x="-5089179" y="4614299"/>
            <a:ext cx="7766936" cy="1096899"/>
          </a:xfrm>
        </p:spPr>
        <p:txBody>
          <a:bodyPr>
            <a:noAutofit/>
          </a:bodyPr>
          <a:lstStyle/>
          <a:p>
            <a:r>
              <a:rPr lang="en-GB" sz="1400" dirty="0" smtClean="0"/>
              <a:t>Group Members:</a:t>
            </a:r>
          </a:p>
          <a:p>
            <a:r>
              <a:rPr lang="en-GB" sz="1400" dirty="0" err="1" smtClean="0"/>
              <a:t>Syeda</a:t>
            </a:r>
            <a:r>
              <a:rPr lang="en-GB" sz="1400" dirty="0" smtClean="0"/>
              <a:t> Rida Fatima   (Az461222)</a:t>
            </a:r>
          </a:p>
          <a:p>
            <a:r>
              <a:rPr lang="en-GB" sz="1400" dirty="0" err="1" smtClean="0"/>
              <a:t>Nida</a:t>
            </a:r>
            <a:r>
              <a:rPr lang="en-GB" sz="1400" dirty="0" smtClean="0"/>
              <a:t> Khalid     (BB479116)</a:t>
            </a:r>
          </a:p>
          <a:p>
            <a:r>
              <a:rPr lang="en-GB" sz="1400" dirty="0" err="1" smtClean="0"/>
              <a:t>Kaniz</a:t>
            </a:r>
            <a:r>
              <a:rPr lang="en-GB" sz="1400" dirty="0" smtClean="0"/>
              <a:t> Fatima   (AZ 461302)</a:t>
            </a:r>
          </a:p>
          <a:p>
            <a:r>
              <a:rPr lang="en-GB" sz="1400" dirty="0" err="1" smtClean="0"/>
              <a:t>Iram</a:t>
            </a:r>
            <a:r>
              <a:rPr lang="en-GB" sz="1400" dirty="0" smtClean="0"/>
              <a:t> </a:t>
            </a:r>
            <a:r>
              <a:rPr lang="en-GB" sz="1400" dirty="0" err="1" smtClean="0"/>
              <a:t>Kanwal</a:t>
            </a:r>
            <a:r>
              <a:rPr lang="en-GB" sz="1400" dirty="0" smtClean="0"/>
              <a:t>      (AZ461310)</a:t>
            </a:r>
          </a:p>
          <a:p>
            <a:endParaRPr lang="en-GB" sz="1400" dirty="0"/>
          </a:p>
        </p:txBody>
      </p:sp>
      <p:sp>
        <p:nvSpPr>
          <p:cNvPr id="4" name="Rectangle 3"/>
          <p:cNvSpPr/>
          <p:nvPr/>
        </p:nvSpPr>
        <p:spPr>
          <a:xfrm>
            <a:off x="3696715" y="1440009"/>
            <a:ext cx="4326118" cy="461665"/>
          </a:xfrm>
          <a:prstGeom prst="rect">
            <a:avLst/>
          </a:prstGeom>
        </p:spPr>
        <p:txBody>
          <a:bodyPr wrap="square">
            <a:spAutoFit/>
          </a:bodyPr>
          <a:lstStyle/>
          <a:p>
            <a:r>
              <a:rPr lang="en-GB" sz="2400" dirty="0"/>
              <a:t>Supervisor : </a:t>
            </a:r>
            <a:r>
              <a:rPr lang="en-GB" sz="2400" dirty="0" smtClean="0"/>
              <a:t>Mr . </a:t>
            </a:r>
            <a:r>
              <a:rPr lang="en-GB" sz="2400" dirty="0"/>
              <a:t>Rashid Ismail</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5835" y="1939252"/>
            <a:ext cx="3809524" cy="3809524"/>
          </a:xfrm>
          <a:prstGeom prst="rect">
            <a:avLst/>
          </a:prstGeom>
        </p:spPr>
      </p:pic>
    </p:spTree>
    <p:extLst>
      <p:ext uri="{BB962C8B-B14F-4D97-AF65-F5344CB8AC3E}">
        <p14:creationId xmlns:p14="http://schemas.microsoft.com/office/powerpoint/2010/main" val="27637551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sz="5400" b="1" dirty="0" smtClean="0"/>
              <a:t>Module</a:t>
            </a:r>
            <a:br>
              <a:rPr lang="en-US" sz="5400" b="1" dirty="0" smtClean="0"/>
            </a:br>
            <a:endParaRPr lang="en-US" sz="5400" b="1" dirty="0"/>
          </a:p>
        </p:txBody>
      </p:sp>
      <p:sp>
        <p:nvSpPr>
          <p:cNvPr id="3" name="Text Placeholder 2"/>
          <p:cNvSpPr>
            <a:spLocks noGrp="1"/>
          </p:cNvSpPr>
          <p:nvPr>
            <p:ph type="body" idx="1"/>
          </p:nvPr>
        </p:nvSpPr>
        <p:spPr>
          <a:xfrm>
            <a:off x="312821" y="1626901"/>
            <a:ext cx="10431379" cy="4376858"/>
          </a:xfrm>
        </p:spPr>
        <p:txBody>
          <a:bodyPr>
            <a:normAutofit lnSpcReduction="10000"/>
          </a:bodyPr>
          <a:lstStyle/>
          <a:p>
            <a:pPr marL="342900" indent="-342900" algn="just">
              <a:buFont typeface="+mj-lt"/>
              <a:buAutoNum type="arabicPeriod" startAt="2"/>
            </a:pPr>
            <a:r>
              <a:rPr lang="en-US" sz="2800" dirty="0" smtClean="0"/>
              <a:t>Education:</a:t>
            </a:r>
          </a:p>
          <a:p>
            <a:pPr algn="just"/>
            <a:r>
              <a:rPr lang="en-US" sz="2400" dirty="0"/>
              <a:t>	</a:t>
            </a:r>
            <a:r>
              <a:rPr lang="en-US" sz="2400" dirty="0" smtClean="0"/>
              <a:t>			In Education our welfare will provide the scholarship to those who want to register in any institute or want to pay fee or want to buy some stationary. This welfare will provide the scholarship to the orphan and special children even the deserving children who are not able to meet their education expenses.</a:t>
            </a:r>
          </a:p>
          <a:p>
            <a:pPr marL="285750" indent="-285750" algn="just">
              <a:buFont typeface="Arial" panose="020B0604020202020204" pitchFamily="34" charset="0"/>
              <a:buChar char="•"/>
            </a:pPr>
            <a:r>
              <a:rPr lang="en-US" sz="2800" dirty="0" smtClean="0"/>
              <a:t>Sub- Module:</a:t>
            </a:r>
          </a:p>
          <a:p>
            <a:pPr marL="285750" indent="-285750" algn="just">
              <a:buFont typeface="Wingdings" panose="05000000000000000000" pitchFamily="2" charset="2"/>
              <a:buChar char="Ø"/>
            </a:pPr>
            <a:r>
              <a:rPr lang="en-US" sz="2400" dirty="0" smtClean="0"/>
              <a:t>Admission </a:t>
            </a:r>
          </a:p>
          <a:p>
            <a:pPr marL="285750" indent="-285750" algn="just">
              <a:buFont typeface="Wingdings" panose="05000000000000000000" pitchFamily="2" charset="2"/>
              <a:buChar char="Ø"/>
            </a:pPr>
            <a:r>
              <a:rPr lang="en-US" sz="2400" dirty="0" smtClean="0"/>
              <a:t>Fee</a:t>
            </a:r>
          </a:p>
          <a:p>
            <a:pPr marL="285750" indent="-285750" algn="just">
              <a:buFont typeface="Wingdings" panose="05000000000000000000" pitchFamily="2" charset="2"/>
              <a:buChar char="Ø"/>
            </a:pPr>
            <a:r>
              <a:rPr lang="en-US" sz="2400" dirty="0" smtClean="0"/>
              <a:t>Stationary </a:t>
            </a:r>
          </a:p>
          <a:p>
            <a:pPr marL="342900" indent="-342900">
              <a:buFont typeface="+mj-lt"/>
              <a:buAutoNum type="arabicPeriod" startAt="3"/>
            </a:pPr>
            <a:endParaRPr lang="en-US" dirty="0" smtClean="0"/>
          </a:p>
        </p:txBody>
      </p:sp>
    </p:spTree>
    <p:extLst>
      <p:ext uri="{BB962C8B-B14F-4D97-AF65-F5344CB8AC3E}">
        <p14:creationId xmlns:p14="http://schemas.microsoft.com/office/powerpoint/2010/main" val="3241258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US" dirty="0" smtClean="0"/>
              <a:t>Module</a:t>
            </a:r>
            <a:endParaRPr lang="en-US" dirty="0"/>
          </a:p>
        </p:txBody>
      </p:sp>
      <p:sp>
        <p:nvSpPr>
          <p:cNvPr id="3" name="Text Placeholder 2"/>
          <p:cNvSpPr>
            <a:spLocks noGrp="1"/>
          </p:cNvSpPr>
          <p:nvPr>
            <p:ph type="body" idx="1"/>
          </p:nvPr>
        </p:nvSpPr>
        <p:spPr>
          <a:xfrm>
            <a:off x="565484" y="1156368"/>
            <a:ext cx="10046368" cy="4835358"/>
          </a:xfrm>
        </p:spPr>
        <p:txBody>
          <a:bodyPr>
            <a:normAutofit/>
          </a:bodyPr>
          <a:lstStyle/>
          <a:p>
            <a:pPr marL="342900" indent="-342900">
              <a:buFont typeface="+mj-lt"/>
              <a:buAutoNum type="arabicPeriod" startAt="3"/>
            </a:pPr>
            <a:r>
              <a:rPr lang="en-US" sz="2400" b="1" dirty="0" smtClean="0"/>
              <a:t>Health:</a:t>
            </a:r>
          </a:p>
          <a:p>
            <a:r>
              <a:rPr lang="en-US" sz="2400" dirty="0"/>
              <a:t>	</a:t>
            </a:r>
            <a:r>
              <a:rPr lang="en-US" sz="2400" dirty="0" smtClean="0"/>
              <a:t>		The Patient should present their medical report as proof online. we will provide the needy person medicine, free treatment, and surgeries from our selective Local Hospital and Clinic.</a:t>
            </a:r>
          </a:p>
          <a:p>
            <a:pPr marL="285750" indent="-285750">
              <a:buFont typeface="Arial" panose="020B0604020202020204" pitchFamily="34" charset="0"/>
              <a:buChar char="•"/>
            </a:pPr>
            <a:r>
              <a:rPr lang="en-US" sz="2400" b="1" dirty="0" smtClean="0"/>
              <a:t>Sub-Module</a:t>
            </a:r>
          </a:p>
          <a:p>
            <a:pPr marL="285750" indent="-285750">
              <a:buFont typeface="Wingdings" panose="05000000000000000000" pitchFamily="2" charset="2"/>
              <a:buChar char="Ø"/>
            </a:pPr>
            <a:r>
              <a:rPr lang="en-US" sz="2400" dirty="0" smtClean="0"/>
              <a:t>Token / </a:t>
            </a:r>
            <a:r>
              <a:rPr lang="en-US" sz="2400" dirty="0"/>
              <a:t>Payment slip </a:t>
            </a:r>
            <a:endParaRPr lang="en-US" sz="2400" dirty="0" smtClean="0"/>
          </a:p>
          <a:p>
            <a:pPr marL="285750" indent="-285750">
              <a:buFont typeface="Wingdings" panose="05000000000000000000" pitchFamily="2" charset="2"/>
              <a:buChar char="Ø"/>
            </a:pPr>
            <a:r>
              <a:rPr lang="en-US" sz="2400" dirty="0" smtClean="0"/>
              <a:t>Medicine</a:t>
            </a:r>
          </a:p>
          <a:p>
            <a:pPr marL="285750" indent="-285750">
              <a:buFont typeface="Wingdings" panose="05000000000000000000" pitchFamily="2" charset="2"/>
              <a:buChar char="Ø"/>
            </a:pPr>
            <a:endParaRPr lang="en-US" sz="2400" dirty="0" smtClean="0"/>
          </a:p>
        </p:txBody>
      </p:sp>
    </p:spTree>
    <p:extLst>
      <p:ext uri="{BB962C8B-B14F-4D97-AF65-F5344CB8AC3E}">
        <p14:creationId xmlns:p14="http://schemas.microsoft.com/office/powerpoint/2010/main" val="2812767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US" dirty="0" smtClean="0"/>
              <a:t>Module</a:t>
            </a:r>
            <a:endParaRPr lang="en-US" dirty="0"/>
          </a:p>
        </p:txBody>
      </p:sp>
      <p:sp>
        <p:nvSpPr>
          <p:cNvPr id="3" name="Text Placeholder 2"/>
          <p:cNvSpPr>
            <a:spLocks noGrp="1"/>
          </p:cNvSpPr>
          <p:nvPr>
            <p:ph type="body" idx="1"/>
          </p:nvPr>
        </p:nvSpPr>
        <p:spPr>
          <a:xfrm>
            <a:off x="626864" y="609600"/>
            <a:ext cx="9384632" cy="5610726"/>
          </a:xfrm>
        </p:spPr>
        <p:txBody>
          <a:bodyPr>
            <a:normAutofit/>
          </a:bodyPr>
          <a:lstStyle/>
          <a:p>
            <a:pPr marL="342900" indent="-342900">
              <a:buFont typeface="+mj-lt"/>
              <a:buAutoNum type="arabicPeriod" startAt="4"/>
            </a:pPr>
            <a:r>
              <a:rPr lang="en-US" sz="2800" dirty="0" smtClean="0"/>
              <a:t>Loan:</a:t>
            </a:r>
            <a:endParaRPr lang="en-US" sz="2800" dirty="0"/>
          </a:p>
          <a:p>
            <a:pPr algn="just"/>
            <a:r>
              <a:rPr lang="en-US" dirty="0"/>
              <a:t>	</a:t>
            </a:r>
            <a:r>
              <a:rPr lang="en-US" dirty="0" smtClean="0"/>
              <a:t>	We will provide totally interest free loan and didn’t have any hidden charges. The loan will be provided in three categories.</a:t>
            </a:r>
          </a:p>
          <a:p>
            <a:pPr marL="285750" indent="-285750" algn="just">
              <a:buFont typeface="Arial" panose="020B0604020202020204" pitchFamily="34" charset="0"/>
              <a:buChar char="•"/>
            </a:pPr>
            <a:r>
              <a:rPr lang="en-US" dirty="0" smtClean="0"/>
              <a:t>Loan will be provided after necessary procedure.</a:t>
            </a:r>
          </a:p>
          <a:p>
            <a:pPr marL="285750" indent="-285750" algn="just">
              <a:buFont typeface="Wingdings" panose="05000000000000000000" pitchFamily="2" charset="2"/>
              <a:buChar char="Ø"/>
            </a:pPr>
            <a:r>
              <a:rPr lang="en-US" sz="2800" dirty="0" smtClean="0"/>
              <a:t>Return</a:t>
            </a:r>
          </a:p>
          <a:p>
            <a:pPr marL="285750" indent="-285750" algn="just">
              <a:buFont typeface="Arial" panose="020B0604020202020204" pitchFamily="34" charset="0"/>
              <a:buChar char="•"/>
            </a:pPr>
            <a:r>
              <a:rPr lang="en-US" dirty="0" smtClean="0"/>
              <a:t>The interest free instalment will be taken after one month </a:t>
            </a:r>
          </a:p>
          <a:p>
            <a:pPr marL="285750" indent="-285750" algn="just">
              <a:buFont typeface="Arial" panose="020B0604020202020204" pitchFamily="34" charset="0"/>
              <a:buChar char="•"/>
            </a:pPr>
            <a:endParaRPr lang="en-US" dirty="0" smtClean="0"/>
          </a:p>
        </p:txBody>
      </p:sp>
    </p:spTree>
    <p:extLst>
      <p:ext uri="{BB962C8B-B14F-4D97-AF65-F5344CB8AC3E}">
        <p14:creationId xmlns:p14="http://schemas.microsoft.com/office/powerpoint/2010/main" val="1203682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US" dirty="0"/>
              <a:t>Module</a:t>
            </a:r>
            <a:endParaRPr lang="en-US" dirty="0"/>
          </a:p>
        </p:txBody>
      </p:sp>
      <p:sp>
        <p:nvSpPr>
          <p:cNvPr id="3" name="Text Placeholder 2"/>
          <p:cNvSpPr>
            <a:spLocks noGrp="1"/>
          </p:cNvSpPr>
          <p:nvPr>
            <p:ph type="body" idx="1"/>
          </p:nvPr>
        </p:nvSpPr>
        <p:spPr>
          <a:xfrm>
            <a:off x="426020" y="1297028"/>
            <a:ext cx="10522717" cy="5432343"/>
          </a:xfrm>
        </p:spPr>
        <p:txBody>
          <a:bodyPr>
            <a:normAutofit/>
          </a:bodyPr>
          <a:lstStyle/>
          <a:p>
            <a:pPr marL="342900" indent="-342900">
              <a:buFont typeface="+mj-lt"/>
              <a:buAutoNum type="arabicPeriod" startAt="5"/>
            </a:pPr>
            <a:r>
              <a:rPr lang="en-US" sz="3600" dirty="0" smtClean="0"/>
              <a:t>Report:</a:t>
            </a:r>
          </a:p>
          <a:p>
            <a:r>
              <a:rPr lang="en-US" sz="2400" dirty="0"/>
              <a:t>	</a:t>
            </a:r>
            <a:r>
              <a:rPr lang="en-US" sz="2400" dirty="0" smtClean="0"/>
              <a:t>		Admin will check the weekly, Monthly and yearly report</a:t>
            </a:r>
            <a:r>
              <a:rPr lang="en-US" dirty="0" smtClean="0"/>
              <a:t>.</a:t>
            </a:r>
          </a:p>
          <a:p>
            <a:pPr marL="342900" indent="-342900">
              <a:buFont typeface="+mj-lt"/>
              <a:buAutoNum type="arabicPeriod" startAt="6"/>
            </a:pPr>
            <a:r>
              <a:rPr lang="en-US" sz="3300" dirty="0" smtClean="0"/>
              <a:t>Expected Output:</a:t>
            </a:r>
          </a:p>
          <a:p>
            <a:r>
              <a:rPr lang="en-US" sz="2600" dirty="0"/>
              <a:t> </a:t>
            </a:r>
            <a:r>
              <a:rPr lang="en-US" sz="2600" dirty="0" smtClean="0"/>
              <a:t>                    The expected output from our (OLIWS) is that :</a:t>
            </a:r>
          </a:p>
          <a:p>
            <a:pPr marL="285750" indent="-285750">
              <a:buFont typeface="Arial" panose="020B0604020202020204" pitchFamily="34" charset="0"/>
              <a:buChar char="•"/>
            </a:pPr>
            <a:r>
              <a:rPr lang="en-US" sz="2600" dirty="0" smtClean="0"/>
              <a:t>The deserving people will be able to get education.</a:t>
            </a:r>
          </a:p>
          <a:p>
            <a:pPr marL="285750" indent="-285750">
              <a:buFont typeface="Arial" panose="020B0604020202020204" pitchFamily="34" charset="0"/>
              <a:buChar char="•"/>
            </a:pPr>
            <a:r>
              <a:rPr lang="en-US" sz="2600" dirty="0" smtClean="0"/>
              <a:t>Those people who are not able to get treatment from any private hospital or clinic ,through our online Islamic welfare system those people will get satisfied treatment.</a:t>
            </a:r>
          </a:p>
          <a:p>
            <a:pPr marL="285750" indent="-285750">
              <a:buFont typeface="Arial" panose="020B0604020202020204" pitchFamily="34" charset="0"/>
              <a:buChar char="•"/>
            </a:pPr>
            <a:r>
              <a:rPr lang="en-US" sz="2600" dirty="0" smtClean="0"/>
              <a:t>After getting interest free loan deserving people will be established.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02021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0272" y="-1189973"/>
            <a:ext cx="8596668" cy="3403600"/>
          </a:xfrm>
        </p:spPr>
        <p:txBody>
          <a:bodyPr/>
          <a:lstStyle/>
          <a:p>
            <a:r>
              <a:rPr lang="en-US" dirty="0" smtClean="0"/>
              <a:t>Module</a:t>
            </a:r>
            <a:endParaRPr lang="en-US" dirty="0"/>
          </a:p>
        </p:txBody>
      </p:sp>
      <p:sp>
        <p:nvSpPr>
          <p:cNvPr id="3" name="Text Placeholder 2"/>
          <p:cNvSpPr>
            <a:spLocks noGrp="1"/>
          </p:cNvSpPr>
          <p:nvPr>
            <p:ph type="body" idx="1"/>
          </p:nvPr>
        </p:nvSpPr>
        <p:spPr>
          <a:xfrm>
            <a:off x="254000" y="1473200"/>
            <a:ext cx="10292915" cy="4313825"/>
          </a:xfrm>
        </p:spPr>
        <p:txBody>
          <a:bodyPr>
            <a:normAutofit/>
          </a:bodyPr>
          <a:lstStyle/>
          <a:p>
            <a:pPr marL="342900" indent="-342900">
              <a:buFont typeface="+mj-lt"/>
              <a:buAutoNum type="arabicPeriod" startAt="6"/>
            </a:pPr>
            <a:r>
              <a:rPr lang="en-US" sz="3200" dirty="0" smtClean="0"/>
              <a:t>Feed Back:</a:t>
            </a:r>
          </a:p>
          <a:p>
            <a:r>
              <a:rPr lang="en-US" sz="2600" dirty="0"/>
              <a:t> </a:t>
            </a:r>
            <a:r>
              <a:rPr lang="en-US" sz="2600" dirty="0" smtClean="0"/>
              <a:t>                    In feed back user have to tell us about our Islamic welfare that he/she like it or not ,or it is a beneficial for poor and needy people or not . The user should give us feed back according to our given categories in which he/she got help from our Islamic welfare system . For example if user get the good result in education then he/she will give us his/her suggestions that how can we make our Online Islamic welfare best more according to purely Islamic way . Next feed back will be according to health and loan that he/she got satisfactory help or not. </a:t>
            </a:r>
            <a:endParaRPr lang="en-US" sz="2600" dirty="0"/>
          </a:p>
        </p:txBody>
      </p:sp>
    </p:spTree>
    <p:extLst>
      <p:ext uri="{BB962C8B-B14F-4D97-AF65-F5344CB8AC3E}">
        <p14:creationId xmlns:p14="http://schemas.microsoft.com/office/powerpoint/2010/main" val="4101040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50809" y="1532607"/>
            <a:ext cx="854710" cy="526415"/>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rPr>
              <a:t>Sign in</a:t>
            </a:r>
          </a:p>
        </p:txBody>
      </p:sp>
      <p:sp>
        <p:nvSpPr>
          <p:cNvPr id="3" name="Rectangle 2"/>
          <p:cNvSpPr/>
          <p:nvPr/>
        </p:nvSpPr>
        <p:spPr>
          <a:xfrm>
            <a:off x="4524264" y="1540227"/>
            <a:ext cx="854710" cy="526415"/>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rPr>
              <a:t>Home page</a:t>
            </a:r>
          </a:p>
        </p:txBody>
      </p:sp>
      <p:sp>
        <p:nvSpPr>
          <p:cNvPr id="4" name="Rectangle 3"/>
          <p:cNvSpPr/>
          <p:nvPr/>
        </p:nvSpPr>
        <p:spPr>
          <a:xfrm>
            <a:off x="5508514" y="1542767"/>
            <a:ext cx="854710" cy="546100"/>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rPr>
              <a:t>Funds</a:t>
            </a:r>
          </a:p>
        </p:txBody>
      </p:sp>
      <p:sp>
        <p:nvSpPr>
          <p:cNvPr id="5" name="Rectangle 4"/>
          <p:cNvSpPr/>
          <p:nvPr/>
        </p:nvSpPr>
        <p:spPr>
          <a:xfrm>
            <a:off x="6511814" y="1512922"/>
            <a:ext cx="854710" cy="535940"/>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rPr>
              <a:t>Education</a:t>
            </a:r>
          </a:p>
        </p:txBody>
      </p:sp>
      <p:sp>
        <p:nvSpPr>
          <p:cNvPr id="6" name="Rectangle 5"/>
          <p:cNvSpPr/>
          <p:nvPr/>
        </p:nvSpPr>
        <p:spPr>
          <a:xfrm>
            <a:off x="7495429" y="1501492"/>
            <a:ext cx="854710" cy="544830"/>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rPr>
              <a:t>Health</a:t>
            </a:r>
          </a:p>
        </p:txBody>
      </p:sp>
      <p:sp>
        <p:nvSpPr>
          <p:cNvPr id="7" name="Rectangle 6"/>
          <p:cNvSpPr/>
          <p:nvPr/>
        </p:nvSpPr>
        <p:spPr>
          <a:xfrm>
            <a:off x="3515824" y="399698"/>
            <a:ext cx="854710" cy="526415"/>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rPr>
              <a:t>Sign up</a:t>
            </a:r>
          </a:p>
        </p:txBody>
      </p:sp>
      <p:sp>
        <p:nvSpPr>
          <p:cNvPr id="8" name="Rectangle 7"/>
          <p:cNvSpPr/>
          <p:nvPr/>
        </p:nvSpPr>
        <p:spPr>
          <a:xfrm>
            <a:off x="8440309" y="1516732"/>
            <a:ext cx="854710" cy="563880"/>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rPr>
              <a:t>Loan</a:t>
            </a:r>
          </a:p>
        </p:txBody>
      </p:sp>
      <p:cxnSp>
        <p:nvCxnSpPr>
          <p:cNvPr id="9" name="Straight Connector 8"/>
          <p:cNvCxnSpPr/>
          <p:nvPr/>
        </p:nvCxnSpPr>
        <p:spPr>
          <a:xfrm>
            <a:off x="3959114" y="959202"/>
            <a:ext cx="0" cy="595630"/>
          </a:xfrm>
          <a:prstGeom prst="line">
            <a:avLst/>
          </a:prstGeom>
          <a:noFill/>
          <a:ln w="6350" cap="flat" cmpd="sng" algn="ctr">
            <a:solidFill>
              <a:sysClr val="windowText" lastClr="000000"/>
            </a:solidFill>
            <a:prstDash val="solid"/>
            <a:miter lim="800000"/>
          </a:ln>
          <a:effectLst/>
        </p:spPr>
      </p:cxnSp>
      <p:sp>
        <p:nvSpPr>
          <p:cNvPr id="10" name="Rectangle 9"/>
          <p:cNvSpPr/>
          <p:nvPr/>
        </p:nvSpPr>
        <p:spPr>
          <a:xfrm>
            <a:off x="3839099" y="2072992"/>
            <a:ext cx="139065" cy="1331595"/>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alibri" panose="020F0502020204030204"/>
            </a:endParaRPr>
          </a:p>
        </p:txBody>
      </p:sp>
      <p:sp>
        <p:nvSpPr>
          <p:cNvPr id="11" name="Rectangle 10"/>
          <p:cNvSpPr/>
          <p:nvPr/>
        </p:nvSpPr>
        <p:spPr>
          <a:xfrm>
            <a:off x="4841720" y="2756915"/>
            <a:ext cx="139065" cy="1331595"/>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alibri" panose="020F0502020204030204"/>
            </a:endParaRPr>
          </a:p>
        </p:txBody>
      </p:sp>
      <p:sp>
        <p:nvSpPr>
          <p:cNvPr id="12" name="Rectangle 11"/>
          <p:cNvSpPr/>
          <p:nvPr/>
        </p:nvSpPr>
        <p:spPr>
          <a:xfrm>
            <a:off x="5866019" y="3429352"/>
            <a:ext cx="139065" cy="1331595"/>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alibri" panose="020F0502020204030204"/>
            </a:endParaRPr>
          </a:p>
        </p:txBody>
      </p:sp>
      <p:sp>
        <p:nvSpPr>
          <p:cNvPr id="13" name="Rectangle 12"/>
          <p:cNvSpPr/>
          <p:nvPr/>
        </p:nvSpPr>
        <p:spPr>
          <a:xfrm>
            <a:off x="7051564" y="3795112"/>
            <a:ext cx="139065" cy="1331595"/>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alibri" panose="020F0502020204030204"/>
            </a:endParaRPr>
          </a:p>
        </p:txBody>
      </p:sp>
      <p:sp>
        <p:nvSpPr>
          <p:cNvPr id="14" name="Rectangle 13"/>
          <p:cNvSpPr/>
          <p:nvPr/>
        </p:nvSpPr>
        <p:spPr>
          <a:xfrm>
            <a:off x="7875476" y="4252499"/>
            <a:ext cx="139065" cy="1331595"/>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alibri" panose="020F0502020204030204"/>
            </a:endParaRPr>
          </a:p>
        </p:txBody>
      </p:sp>
      <p:sp>
        <p:nvSpPr>
          <p:cNvPr id="15" name="Rectangle 14"/>
          <p:cNvSpPr/>
          <p:nvPr/>
        </p:nvSpPr>
        <p:spPr>
          <a:xfrm>
            <a:off x="8959104" y="4612357"/>
            <a:ext cx="139065" cy="1331595"/>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alibri" panose="020F0502020204030204"/>
            </a:endParaRPr>
          </a:p>
        </p:txBody>
      </p:sp>
      <p:sp>
        <p:nvSpPr>
          <p:cNvPr id="16" name="Rectangle 15"/>
          <p:cNvSpPr/>
          <p:nvPr/>
        </p:nvSpPr>
        <p:spPr>
          <a:xfrm>
            <a:off x="9769364" y="5126707"/>
            <a:ext cx="139065" cy="1331595"/>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alibri" panose="020F0502020204030204"/>
            </a:endParaRPr>
          </a:p>
        </p:txBody>
      </p:sp>
      <p:cxnSp>
        <p:nvCxnSpPr>
          <p:cNvPr id="17" name="Straight Connector 16"/>
          <p:cNvCxnSpPr/>
          <p:nvPr/>
        </p:nvCxnSpPr>
        <p:spPr>
          <a:xfrm>
            <a:off x="7089029" y="2090137"/>
            <a:ext cx="29210" cy="1709420"/>
          </a:xfrm>
          <a:prstGeom prst="line">
            <a:avLst/>
          </a:prstGeom>
          <a:noFill/>
          <a:ln w="6350" cap="flat" cmpd="sng" algn="ctr">
            <a:solidFill>
              <a:sysClr val="windowText" lastClr="000000"/>
            </a:solidFill>
            <a:prstDash val="dash"/>
            <a:miter lim="800000"/>
          </a:ln>
          <a:effectLst/>
        </p:spPr>
      </p:cxnSp>
      <p:cxnSp>
        <p:nvCxnSpPr>
          <p:cNvPr id="18" name="Straight Connector 17"/>
          <p:cNvCxnSpPr/>
          <p:nvPr/>
        </p:nvCxnSpPr>
        <p:spPr>
          <a:xfrm>
            <a:off x="5930468" y="2107917"/>
            <a:ext cx="0" cy="1321435"/>
          </a:xfrm>
          <a:prstGeom prst="line">
            <a:avLst/>
          </a:prstGeom>
          <a:noFill/>
          <a:ln w="6350" cap="flat" cmpd="sng" algn="ctr">
            <a:solidFill>
              <a:sysClr val="windowText" lastClr="000000"/>
            </a:solidFill>
            <a:prstDash val="dash"/>
            <a:miter lim="800000"/>
          </a:ln>
          <a:effectLst/>
        </p:spPr>
      </p:cxnSp>
      <p:cxnSp>
        <p:nvCxnSpPr>
          <p:cNvPr id="19" name="Straight Connector 18"/>
          <p:cNvCxnSpPr/>
          <p:nvPr/>
        </p:nvCxnSpPr>
        <p:spPr>
          <a:xfrm>
            <a:off x="7913894" y="2050767"/>
            <a:ext cx="29210" cy="2256155"/>
          </a:xfrm>
          <a:prstGeom prst="line">
            <a:avLst/>
          </a:prstGeom>
          <a:noFill/>
          <a:ln w="6350" cap="flat" cmpd="sng" algn="ctr">
            <a:solidFill>
              <a:sysClr val="windowText" lastClr="000000"/>
            </a:solidFill>
            <a:prstDash val="dash"/>
            <a:miter lim="800000"/>
          </a:ln>
          <a:effectLst/>
        </p:spPr>
      </p:cxnSp>
      <p:cxnSp>
        <p:nvCxnSpPr>
          <p:cNvPr id="20" name="Straight Connector 19"/>
          <p:cNvCxnSpPr/>
          <p:nvPr/>
        </p:nvCxnSpPr>
        <p:spPr>
          <a:xfrm>
            <a:off x="8977519" y="2080612"/>
            <a:ext cx="19685" cy="2494280"/>
          </a:xfrm>
          <a:prstGeom prst="line">
            <a:avLst/>
          </a:prstGeom>
          <a:noFill/>
          <a:ln w="6350" cap="flat" cmpd="sng" algn="ctr">
            <a:solidFill>
              <a:sysClr val="windowText" lastClr="000000"/>
            </a:solidFill>
            <a:prstDash val="dash"/>
            <a:miter lim="800000"/>
          </a:ln>
          <a:effectLst/>
        </p:spPr>
      </p:cxnSp>
      <p:cxnSp>
        <p:nvCxnSpPr>
          <p:cNvPr id="21" name="Straight Connector 20"/>
          <p:cNvCxnSpPr/>
          <p:nvPr/>
        </p:nvCxnSpPr>
        <p:spPr>
          <a:xfrm flipH="1">
            <a:off x="4921775" y="2064737"/>
            <a:ext cx="9524" cy="656590"/>
          </a:xfrm>
          <a:prstGeom prst="line">
            <a:avLst/>
          </a:prstGeom>
          <a:noFill/>
          <a:ln w="6350" cap="flat" cmpd="sng" algn="ctr">
            <a:solidFill>
              <a:sysClr val="windowText" lastClr="000000"/>
            </a:solidFill>
            <a:prstDash val="dash"/>
            <a:miter lim="800000"/>
          </a:ln>
          <a:effectLst/>
        </p:spPr>
      </p:cxnSp>
      <p:cxnSp>
        <p:nvCxnSpPr>
          <p:cNvPr id="22" name="Straight Arrow Connector 21"/>
          <p:cNvCxnSpPr/>
          <p:nvPr/>
        </p:nvCxnSpPr>
        <p:spPr>
          <a:xfrm>
            <a:off x="3978164" y="2972787"/>
            <a:ext cx="874395" cy="45085"/>
          </a:xfrm>
          <a:prstGeom prst="straightConnector1">
            <a:avLst/>
          </a:prstGeom>
          <a:noFill/>
          <a:ln w="6350" cap="flat" cmpd="sng" algn="ctr">
            <a:solidFill>
              <a:sysClr val="windowText" lastClr="000000"/>
            </a:solidFill>
            <a:prstDash val="solid"/>
            <a:miter lim="800000"/>
            <a:tailEnd type="triangle"/>
          </a:ln>
          <a:effectLst/>
        </p:spPr>
      </p:cxnSp>
      <p:cxnSp>
        <p:nvCxnSpPr>
          <p:cNvPr id="23" name="Straight Arrow Connector 22"/>
          <p:cNvCxnSpPr/>
          <p:nvPr/>
        </p:nvCxnSpPr>
        <p:spPr>
          <a:xfrm flipH="1" flipV="1">
            <a:off x="4951619" y="3993868"/>
            <a:ext cx="904240" cy="45084"/>
          </a:xfrm>
          <a:prstGeom prst="straightConnector1">
            <a:avLst/>
          </a:prstGeom>
          <a:noFill/>
          <a:ln w="6350" cap="flat" cmpd="sng" algn="ctr">
            <a:solidFill>
              <a:sysClr val="windowText" lastClr="000000"/>
            </a:solidFill>
            <a:prstDash val="solid"/>
            <a:miter lim="800000"/>
            <a:tailEnd type="triangle"/>
          </a:ln>
          <a:effectLst/>
        </p:spPr>
      </p:cxnSp>
      <p:cxnSp>
        <p:nvCxnSpPr>
          <p:cNvPr id="24" name="Straight Arrow Connector 23"/>
          <p:cNvCxnSpPr/>
          <p:nvPr/>
        </p:nvCxnSpPr>
        <p:spPr>
          <a:xfrm>
            <a:off x="4946222" y="3540345"/>
            <a:ext cx="919797" cy="30330"/>
          </a:xfrm>
          <a:prstGeom prst="straightConnector1">
            <a:avLst/>
          </a:prstGeom>
          <a:noFill/>
          <a:ln w="6350" cap="flat" cmpd="sng" algn="ctr">
            <a:solidFill>
              <a:sysClr val="windowText" lastClr="000000"/>
            </a:solidFill>
            <a:prstDash val="solid"/>
            <a:miter lim="800000"/>
            <a:tailEnd type="triangle"/>
          </a:ln>
          <a:effectLst/>
        </p:spPr>
      </p:cxnSp>
      <p:cxnSp>
        <p:nvCxnSpPr>
          <p:cNvPr id="25" name="Straight Arrow Connector 24"/>
          <p:cNvCxnSpPr/>
          <p:nvPr/>
        </p:nvCxnSpPr>
        <p:spPr>
          <a:xfrm>
            <a:off x="6014609" y="4080862"/>
            <a:ext cx="1053465" cy="45085"/>
          </a:xfrm>
          <a:prstGeom prst="straightConnector1">
            <a:avLst/>
          </a:prstGeom>
          <a:noFill/>
          <a:ln w="6350" cap="flat" cmpd="sng" algn="ctr">
            <a:solidFill>
              <a:sysClr val="windowText" lastClr="000000"/>
            </a:solidFill>
            <a:prstDash val="solid"/>
            <a:miter lim="800000"/>
            <a:tailEnd type="triangle"/>
          </a:ln>
          <a:effectLst/>
        </p:spPr>
      </p:cxnSp>
      <p:cxnSp>
        <p:nvCxnSpPr>
          <p:cNvPr id="26" name="Straight Arrow Connector 25"/>
          <p:cNvCxnSpPr/>
          <p:nvPr/>
        </p:nvCxnSpPr>
        <p:spPr>
          <a:xfrm>
            <a:off x="7173484" y="4816125"/>
            <a:ext cx="705485" cy="45085"/>
          </a:xfrm>
          <a:prstGeom prst="straightConnector1">
            <a:avLst/>
          </a:prstGeom>
          <a:noFill/>
          <a:ln w="6350" cap="flat" cmpd="sng" algn="ctr">
            <a:solidFill>
              <a:sysClr val="windowText" lastClr="000000"/>
            </a:solidFill>
            <a:prstDash val="solid"/>
            <a:miter lim="800000"/>
            <a:tailEnd type="triangle"/>
          </a:ln>
          <a:effectLst/>
        </p:spPr>
      </p:cxnSp>
      <p:cxnSp>
        <p:nvCxnSpPr>
          <p:cNvPr id="27" name="Straight Arrow Connector 26"/>
          <p:cNvCxnSpPr/>
          <p:nvPr/>
        </p:nvCxnSpPr>
        <p:spPr>
          <a:xfrm>
            <a:off x="8052006" y="5054114"/>
            <a:ext cx="934085" cy="45085"/>
          </a:xfrm>
          <a:prstGeom prst="straightConnector1">
            <a:avLst/>
          </a:prstGeom>
          <a:noFill/>
          <a:ln w="6350" cap="flat" cmpd="sng" algn="ctr">
            <a:solidFill>
              <a:sysClr val="windowText" lastClr="000000"/>
            </a:solidFill>
            <a:prstDash val="solid"/>
            <a:miter lim="800000"/>
            <a:tailEnd type="triangle"/>
          </a:ln>
          <a:effectLst/>
        </p:spPr>
      </p:cxnSp>
      <p:cxnSp>
        <p:nvCxnSpPr>
          <p:cNvPr id="28" name="Straight Arrow Connector 27"/>
          <p:cNvCxnSpPr/>
          <p:nvPr/>
        </p:nvCxnSpPr>
        <p:spPr>
          <a:xfrm>
            <a:off x="9066419" y="5721702"/>
            <a:ext cx="734060" cy="45085"/>
          </a:xfrm>
          <a:prstGeom prst="straightConnector1">
            <a:avLst/>
          </a:prstGeom>
          <a:noFill/>
          <a:ln w="6350" cap="flat" cmpd="sng" algn="ctr">
            <a:solidFill>
              <a:sysClr val="windowText" lastClr="000000"/>
            </a:solidFill>
            <a:prstDash val="solid"/>
            <a:miter lim="800000"/>
            <a:tailEnd type="triangle"/>
          </a:ln>
          <a:effectLst/>
        </p:spPr>
      </p:cxnSp>
      <p:cxnSp>
        <p:nvCxnSpPr>
          <p:cNvPr id="29" name="Straight Arrow Connector 28"/>
          <p:cNvCxnSpPr/>
          <p:nvPr/>
        </p:nvCxnSpPr>
        <p:spPr>
          <a:xfrm flipH="1" flipV="1">
            <a:off x="3334774" y="6107649"/>
            <a:ext cx="6413134" cy="42043"/>
          </a:xfrm>
          <a:prstGeom prst="straightConnector1">
            <a:avLst/>
          </a:prstGeom>
          <a:noFill/>
          <a:ln w="6350" cap="flat" cmpd="sng" algn="ctr">
            <a:solidFill>
              <a:sysClr val="windowText" lastClr="000000"/>
            </a:solidFill>
            <a:prstDash val="solid"/>
            <a:miter lim="800000"/>
            <a:tailEnd type="triangle"/>
          </a:ln>
          <a:effectLst/>
        </p:spPr>
      </p:cxnSp>
      <p:cxnSp>
        <p:nvCxnSpPr>
          <p:cNvPr id="30" name="Straight Arrow Connector 29"/>
          <p:cNvCxnSpPr/>
          <p:nvPr/>
        </p:nvCxnSpPr>
        <p:spPr>
          <a:xfrm flipH="1" flipV="1">
            <a:off x="3312685" y="718537"/>
            <a:ext cx="36560" cy="5455250"/>
          </a:xfrm>
          <a:prstGeom prst="straightConnector1">
            <a:avLst/>
          </a:prstGeom>
          <a:noFill/>
          <a:ln w="6350" cap="flat" cmpd="sng" algn="ctr">
            <a:solidFill>
              <a:sysClr val="windowText" lastClr="000000"/>
            </a:solidFill>
            <a:prstDash val="solid"/>
            <a:miter lim="800000"/>
            <a:tailEnd type="triangle"/>
          </a:ln>
          <a:effectLst/>
        </p:spPr>
      </p:cxnSp>
      <p:cxnSp>
        <p:nvCxnSpPr>
          <p:cNvPr id="31" name="Straight Arrow Connector 30"/>
          <p:cNvCxnSpPr/>
          <p:nvPr/>
        </p:nvCxnSpPr>
        <p:spPr>
          <a:xfrm flipV="1">
            <a:off x="3322209" y="728062"/>
            <a:ext cx="207645" cy="49530"/>
          </a:xfrm>
          <a:prstGeom prst="straightConnector1">
            <a:avLst/>
          </a:prstGeom>
          <a:noFill/>
          <a:ln w="6350" cap="flat" cmpd="sng" algn="ctr">
            <a:solidFill>
              <a:sysClr val="windowText" lastClr="000000"/>
            </a:solidFill>
            <a:prstDash val="solid"/>
            <a:miter lim="800000"/>
            <a:tailEnd type="triangle"/>
          </a:ln>
          <a:effectLst/>
        </p:spPr>
      </p:cxnSp>
      <p:cxnSp>
        <p:nvCxnSpPr>
          <p:cNvPr id="32" name="Straight Arrow Connector 31"/>
          <p:cNvCxnSpPr/>
          <p:nvPr/>
        </p:nvCxnSpPr>
        <p:spPr>
          <a:xfrm flipH="1">
            <a:off x="3550809" y="2815942"/>
            <a:ext cx="267970" cy="0"/>
          </a:xfrm>
          <a:prstGeom prst="straightConnector1">
            <a:avLst/>
          </a:prstGeom>
          <a:noFill/>
          <a:ln w="6350" cap="flat" cmpd="sng" algn="ctr">
            <a:solidFill>
              <a:sysClr val="windowText" lastClr="000000"/>
            </a:solidFill>
            <a:prstDash val="solid"/>
            <a:miter lim="800000"/>
            <a:tailEnd type="triangle"/>
          </a:ln>
          <a:effectLst/>
        </p:spPr>
      </p:cxnSp>
      <p:cxnSp>
        <p:nvCxnSpPr>
          <p:cNvPr id="33" name="Straight Arrow Connector 32"/>
          <p:cNvCxnSpPr/>
          <p:nvPr/>
        </p:nvCxnSpPr>
        <p:spPr>
          <a:xfrm>
            <a:off x="3600974" y="2826102"/>
            <a:ext cx="4128" cy="1748155"/>
          </a:xfrm>
          <a:prstGeom prst="straightConnector1">
            <a:avLst/>
          </a:prstGeom>
          <a:noFill/>
          <a:ln w="6350" cap="flat" cmpd="sng" algn="ctr">
            <a:solidFill>
              <a:sysClr val="windowText" lastClr="000000"/>
            </a:solidFill>
            <a:prstDash val="solid"/>
            <a:miter lim="800000"/>
            <a:tailEnd type="triangle"/>
          </a:ln>
          <a:effectLst/>
        </p:spPr>
      </p:cxnSp>
      <p:cxnSp>
        <p:nvCxnSpPr>
          <p:cNvPr id="34" name="Straight Arrow Connector 33"/>
          <p:cNvCxnSpPr/>
          <p:nvPr/>
        </p:nvCxnSpPr>
        <p:spPr>
          <a:xfrm>
            <a:off x="3650504" y="4529172"/>
            <a:ext cx="2205990" cy="45085"/>
          </a:xfrm>
          <a:prstGeom prst="straightConnector1">
            <a:avLst/>
          </a:prstGeom>
          <a:noFill/>
          <a:ln w="6350" cap="flat" cmpd="sng" algn="ctr">
            <a:solidFill>
              <a:sysClr val="windowText" lastClr="000000"/>
            </a:solidFill>
            <a:prstDash val="solid"/>
            <a:miter lim="800000"/>
            <a:tailEnd type="triangle"/>
          </a:ln>
          <a:effectLst/>
        </p:spPr>
      </p:cxnSp>
      <p:sp>
        <p:nvSpPr>
          <p:cNvPr id="35" name="Rectangle 34"/>
          <p:cNvSpPr/>
          <p:nvPr/>
        </p:nvSpPr>
        <p:spPr>
          <a:xfrm>
            <a:off x="8000889" y="4756858"/>
            <a:ext cx="1122058" cy="26161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Non</a:t>
            </a:r>
            <a:r>
              <a:rPr kumimoji="0" lang="en-US" sz="1100" b="0"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sz="1100" b="1"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profitable </a:t>
            </a:r>
            <a:endParaRPr kumimoji="0" lang="en-US" sz="1100" b="1" i="0" u="none" strike="noStrike" kern="1200" cap="none" spc="0" normalizeH="0" baseline="0" noProof="0" dirty="0">
              <a:ln>
                <a:noFill/>
              </a:ln>
              <a:solidFill>
                <a:sysClr val="windowText" lastClr="000000"/>
              </a:solidFill>
              <a:effectLst/>
              <a:uLnTx/>
              <a:uFillTx/>
              <a:latin typeface="Calibri" panose="020F0502020204030204"/>
            </a:endParaRPr>
          </a:p>
        </p:txBody>
      </p:sp>
      <p:sp>
        <p:nvSpPr>
          <p:cNvPr id="36" name="Rectangle 35"/>
          <p:cNvSpPr/>
          <p:nvPr/>
        </p:nvSpPr>
        <p:spPr>
          <a:xfrm>
            <a:off x="7149354" y="4370177"/>
            <a:ext cx="574196" cy="261610"/>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Health</a:t>
            </a:r>
            <a:endParaRPr kumimoji="0" lang="en-US" sz="1100" b="1" i="0" u="none" strike="noStrike" kern="1200" cap="none" spc="0" normalizeH="0" baseline="0" noProof="0" dirty="0">
              <a:ln>
                <a:noFill/>
              </a:ln>
              <a:solidFill>
                <a:sysClr val="windowText" lastClr="000000"/>
              </a:solidFill>
              <a:effectLst/>
              <a:uLnTx/>
              <a:uFillTx/>
              <a:latin typeface="Calibri" panose="020F0502020204030204"/>
            </a:endParaRPr>
          </a:p>
        </p:txBody>
      </p:sp>
      <p:sp>
        <p:nvSpPr>
          <p:cNvPr id="37" name="Rectangle 36"/>
          <p:cNvSpPr/>
          <p:nvPr/>
        </p:nvSpPr>
        <p:spPr>
          <a:xfrm>
            <a:off x="7190961" y="4577057"/>
            <a:ext cx="633507" cy="261610"/>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provide</a:t>
            </a:r>
            <a:endParaRPr kumimoji="0" lang="en-US" sz="1100" b="1" i="0" u="none" strike="noStrike" kern="1200" cap="none" spc="0" normalizeH="0" baseline="0" noProof="0" dirty="0">
              <a:ln>
                <a:noFill/>
              </a:ln>
              <a:solidFill>
                <a:sysClr val="windowText" lastClr="000000"/>
              </a:solidFill>
              <a:effectLst/>
              <a:uLnTx/>
              <a:uFillTx/>
              <a:latin typeface="Calibri" panose="020F0502020204030204"/>
            </a:endParaRPr>
          </a:p>
        </p:txBody>
      </p:sp>
      <p:sp>
        <p:nvSpPr>
          <p:cNvPr id="38" name="Rectangle 37"/>
          <p:cNvSpPr/>
          <p:nvPr/>
        </p:nvSpPr>
        <p:spPr>
          <a:xfrm>
            <a:off x="6005084" y="3765391"/>
            <a:ext cx="1051891" cy="261610"/>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Donating/fund</a:t>
            </a:r>
            <a:endParaRPr kumimoji="0" lang="en-US" sz="1100" b="1" i="0" u="none" strike="noStrike" kern="1200" cap="none" spc="0" normalizeH="0" baseline="0" noProof="0" dirty="0">
              <a:ln>
                <a:noFill/>
              </a:ln>
              <a:solidFill>
                <a:sysClr val="windowText" lastClr="000000"/>
              </a:solidFill>
              <a:effectLst/>
              <a:uLnTx/>
              <a:uFillTx/>
              <a:latin typeface="Calibri" panose="020F0502020204030204"/>
            </a:endParaRPr>
          </a:p>
        </p:txBody>
      </p:sp>
      <p:sp>
        <p:nvSpPr>
          <p:cNvPr id="39" name="Rectangle 38"/>
          <p:cNvSpPr/>
          <p:nvPr/>
        </p:nvSpPr>
        <p:spPr>
          <a:xfrm>
            <a:off x="5039254" y="4021680"/>
            <a:ext cx="603050" cy="261610"/>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Admin</a:t>
            </a:r>
            <a:r>
              <a:rPr kumimoji="0" lang="en-US" sz="1100" b="0"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 </a:t>
            </a:r>
            <a:endParaRPr kumimoji="0" lang="en-US" sz="1100" b="0" i="0" u="none" strike="noStrike" kern="1200" cap="none" spc="0" normalizeH="0" baseline="0" noProof="0" dirty="0">
              <a:ln>
                <a:noFill/>
              </a:ln>
              <a:solidFill>
                <a:sysClr val="windowText" lastClr="000000"/>
              </a:solidFill>
              <a:effectLst/>
              <a:uLnTx/>
              <a:uFillTx/>
              <a:latin typeface="Calibri" panose="020F0502020204030204"/>
            </a:endParaRPr>
          </a:p>
        </p:txBody>
      </p:sp>
      <p:sp>
        <p:nvSpPr>
          <p:cNvPr id="40" name="Rectangle 39"/>
          <p:cNvSpPr/>
          <p:nvPr/>
        </p:nvSpPr>
        <p:spPr>
          <a:xfrm>
            <a:off x="4954986" y="4202638"/>
            <a:ext cx="857927" cy="261610"/>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Acceptance</a:t>
            </a:r>
            <a:endParaRPr kumimoji="0" lang="en-US" sz="1100" b="1" i="0" u="none" strike="noStrike" kern="1200" cap="none" spc="0" normalizeH="0" baseline="0" noProof="0" dirty="0">
              <a:ln>
                <a:noFill/>
              </a:ln>
              <a:solidFill>
                <a:sysClr val="windowText" lastClr="000000"/>
              </a:solidFill>
              <a:effectLst/>
              <a:uLnTx/>
              <a:uFillTx/>
              <a:latin typeface="Calibri" panose="020F0502020204030204"/>
            </a:endParaRPr>
          </a:p>
        </p:txBody>
      </p:sp>
      <p:sp>
        <p:nvSpPr>
          <p:cNvPr id="41" name="Rectangle 40"/>
          <p:cNvSpPr/>
          <p:nvPr/>
        </p:nvSpPr>
        <p:spPr>
          <a:xfrm>
            <a:off x="5010038" y="2872391"/>
            <a:ext cx="834303" cy="635751"/>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07000"/>
              </a:lnSpc>
              <a:spcAft>
                <a:spcPts val="800"/>
              </a:spcAft>
              <a:tabLst>
                <a:tab pos="1083310" algn="l"/>
              </a:tabLst>
            </a:pPr>
            <a:r>
              <a:rPr lang="en-US" sz="1100" dirty="0" smtClean="0">
                <a:latin typeface="Calibri" panose="020F0502020204030204" pitchFamily="34" charset="0"/>
                <a:ea typeface="Calibri" panose="020F0502020204030204" pitchFamily="34" charset="0"/>
                <a:cs typeface="Times New Roman" panose="02020603050405020304" pitchFamily="18" charset="0"/>
              </a:rPr>
              <a:t>Categories              </a:t>
            </a:r>
            <a:r>
              <a:rPr lang="en-US" sz="1100" dirty="0">
                <a:latin typeface="Calibri" panose="020F0502020204030204" pitchFamily="34" charset="0"/>
                <a:ea typeface="Calibri" panose="020F0502020204030204" pitchFamily="34" charset="0"/>
                <a:cs typeface="Times New Roman" panose="02020603050405020304" pitchFamily="18" charset="0"/>
              </a:rPr>
              <a:t>Donor</a:t>
            </a:r>
            <a:r>
              <a:rPr lang="en-US" sz="1100" dirty="0" smtClean="0">
                <a:latin typeface="Calibri" panose="020F0502020204030204" pitchFamily="34" charset="0"/>
                <a:ea typeface="Calibri" panose="020F0502020204030204" pitchFamily="34" charset="0"/>
                <a:cs typeface="Times New Roman" panose="02020603050405020304" pitchFamily="18" charset="0"/>
              </a:rPr>
              <a:t>/ receiver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Rectangle 41"/>
          <p:cNvSpPr/>
          <p:nvPr/>
        </p:nvSpPr>
        <p:spPr>
          <a:xfrm>
            <a:off x="3987264" y="4640434"/>
            <a:ext cx="1082348" cy="261610"/>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Donor/receive</a:t>
            </a:r>
            <a:r>
              <a:rPr kumimoji="0" lang="en-US" sz="1100" b="0"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r</a:t>
            </a:r>
            <a:endParaRPr kumimoji="0" lang="en-US" sz="1100" b="0" i="0" u="none" strike="noStrike" kern="1200" cap="none" spc="0" normalizeH="0" baseline="0" noProof="0" dirty="0">
              <a:ln>
                <a:noFill/>
              </a:ln>
              <a:solidFill>
                <a:sysClr val="windowText" lastClr="000000"/>
              </a:solidFill>
              <a:effectLst/>
              <a:uLnTx/>
              <a:uFillTx/>
              <a:latin typeface="Calibri" panose="020F0502020204030204"/>
            </a:endParaRPr>
          </a:p>
        </p:txBody>
      </p:sp>
      <p:sp>
        <p:nvSpPr>
          <p:cNvPr id="43" name="Rectangle 42"/>
          <p:cNvSpPr/>
          <p:nvPr/>
        </p:nvSpPr>
        <p:spPr>
          <a:xfrm>
            <a:off x="3935159" y="2630503"/>
            <a:ext cx="870751" cy="261610"/>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User Profile</a:t>
            </a:r>
            <a:endParaRPr kumimoji="0" lang="en-US" sz="1100" b="1" i="0" u="none" strike="noStrike" kern="1200" cap="none" spc="0" normalizeH="0" baseline="0" noProof="0" dirty="0">
              <a:ln>
                <a:noFill/>
              </a:ln>
              <a:solidFill>
                <a:sysClr val="windowText" lastClr="000000"/>
              </a:solidFill>
              <a:effectLst/>
              <a:uLnTx/>
              <a:uFillTx/>
              <a:latin typeface="Calibri" panose="020F0502020204030204"/>
            </a:endParaRPr>
          </a:p>
        </p:txBody>
      </p:sp>
      <p:sp>
        <p:nvSpPr>
          <p:cNvPr id="44" name="Rectangle 43"/>
          <p:cNvSpPr/>
          <p:nvPr/>
        </p:nvSpPr>
        <p:spPr>
          <a:xfrm>
            <a:off x="5782766" y="5875884"/>
            <a:ext cx="2612525" cy="26161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Total amount pay/receive </a:t>
            </a:r>
            <a:endParaRPr kumimoji="0" lang="en-US" sz="1100" b="1" i="0" u="none" strike="noStrike" kern="1200" cap="none" spc="0" normalizeH="0" baseline="0" noProof="0" dirty="0">
              <a:ln>
                <a:noFill/>
              </a:ln>
              <a:solidFill>
                <a:sysClr val="windowText" lastClr="000000"/>
              </a:solidFill>
              <a:effectLst/>
              <a:uLnTx/>
              <a:uFillTx/>
              <a:latin typeface="Calibri" panose="020F0502020204030204"/>
            </a:endParaRPr>
          </a:p>
        </p:txBody>
      </p:sp>
      <p:sp>
        <p:nvSpPr>
          <p:cNvPr id="45" name="Rectangle 44"/>
          <p:cNvSpPr/>
          <p:nvPr/>
        </p:nvSpPr>
        <p:spPr>
          <a:xfrm>
            <a:off x="2283571" y="478239"/>
            <a:ext cx="591829"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tabLst>
                <a:tab pos="2971800" algn="ctr"/>
                <a:tab pos="5943600" algn="r"/>
              </a:tabLst>
            </a:pPr>
            <a:r>
              <a:rPr lang="en-US" dirty="0">
                <a:latin typeface="Calibri" panose="020F0502020204030204" pitchFamily="34" charset="0"/>
                <a:ea typeface="Calibri" panose="020F0502020204030204" pitchFamily="34" charset="0"/>
                <a:cs typeface="Times New Roman" panose="02020603050405020304" pitchFamily="18" charset="0"/>
              </a:rPr>
              <a:t>user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6" name="Straight Arrow Connector 45"/>
          <p:cNvCxnSpPr>
            <a:stCxn id="45" idx="3"/>
            <a:endCxn id="7" idx="1"/>
          </p:cNvCxnSpPr>
          <p:nvPr/>
        </p:nvCxnSpPr>
        <p:spPr>
          <a:xfrm>
            <a:off x="2875400" y="662905"/>
            <a:ext cx="640424" cy="1"/>
          </a:xfrm>
          <a:prstGeom prst="straightConnector1">
            <a:avLst/>
          </a:prstGeom>
          <a:noFill/>
          <a:ln w="6350" cap="flat" cmpd="sng" algn="ctr">
            <a:solidFill>
              <a:sysClr val="windowText" lastClr="000000"/>
            </a:solidFill>
            <a:prstDash val="solid"/>
            <a:miter lim="800000"/>
            <a:tailEnd type="triangle"/>
          </a:ln>
          <a:effectLst/>
        </p:spPr>
      </p:cxnSp>
    </p:spTree>
    <p:extLst>
      <p:ext uri="{BB962C8B-B14F-4D97-AF65-F5344CB8AC3E}">
        <p14:creationId xmlns:p14="http://schemas.microsoft.com/office/powerpoint/2010/main" val="3902185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V="1">
            <a:off x="1912425" y="1323133"/>
            <a:ext cx="3181082" cy="344630"/>
          </a:xfrm>
          <a:prstGeom prst="line">
            <a:avLst/>
          </a:prstGeom>
          <a:noFill/>
          <a:ln w="6350" cap="flat" cmpd="sng" algn="ctr">
            <a:solidFill>
              <a:sysClr val="windowText" lastClr="000000"/>
            </a:solidFill>
            <a:prstDash val="solid"/>
            <a:miter lim="800000"/>
          </a:ln>
          <a:effectLst/>
        </p:spPr>
      </p:cxnSp>
      <p:cxnSp>
        <p:nvCxnSpPr>
          <p:cNvPr id="3" name="Straight Connector 2"/>
          <p:cNvCxnSpPr/>
          <p:nvPr/>
        </p:nvCxnSpPr>
        <p:spPr>
          <a:xfrm flipV="1">
            <a:off x="1912425" y="1848681"/>
            <a:ext cx="2932087" cy="99481"/>
          </a:xfrm>
          <a:prstGeom prst="line">
            <a:avLst/>
          </a:prstGeom>
          <a:noFill/>
          <a:ln w="6350" cap="flat" cmpd="sng" algn="ctr">
            <a:solidFill>
              <a:sysClr val="windowText" lastClr="000000"/>
            </a:solidFill>
            <a:prstDash val="solid"/>
            <a:miter lim="800000"/>
          </a:ln>
          <a:effectLst/>
        </p:spPr>
      </p:cxnSp>
      <p:cxnSp>
        <p:nvCxnSpPr>
          <p:cNvPr id="4" name="Straight Connector 3"/>
          <p:cNvCxnSpPr>
            <a:endCxn id="8" idx="1"/>
          </p:cNvCxnSpPr>
          <p:nvPr/>
        </p:nvCxnSpPr>
        <p:spPr>
          <a:xfrm>
            <a:off x="1874197" y="2131494"/>
            <a:ext cx="2933140" cy="151092"/>
          </a:xfrm>
          <a:prstGeom prst="line">
            <a:avLst/>
          </a:prstGeom>
          <a:noFill/>
          <a:ln w="6350" cap="flat" cmpd="sng" algn="ctr">
            <a:solidFill>
              <a:sysClr val="windowText" lastClr="000000"/>
            </a:solidFill>
            <a:prstDash val="solid"/>
            <a:miter lim="800000"/>
          </a:ln>
          <a:effectLst/>
        </p:spPr>
      </p:cxnSp>
      <p:cxnSp>
        <p:nvCxnSpPr>
          <p:cNvPr id="5" name="Straight Connector 4"/>
          <p:cNvCxnSpPr>
            <a:endCxn id="10" idx="1"/>
          </p:cNvCxnSpPr>
          <p:nvPr/>
        </p:nvCxnSpPr>
        <p:spPr>
          <a:xfrm>
            <a:off x="1863598" y="2390189"/>
            <a:ext cx="2802340" cy="482742"/>
          </a:xfrm>
          <a:prstGeom prst="line">
            <a:avLst/>
          </a:prstGeom>
          <a:noFill/>
          <a:ln w="6350" cap="flat" cmpd="sng" algn="ctr">
            <a:solidFill>
              <a:sysClr val="windowText" lastClr="000000"/>
            </a:solidFill>
            <a:prstDash val="solid"/>
            <a:miter lim="800000"/>
          </a:ln>
          <a:effectLst/>
        </p:spPr>
      </p:cxnSp>
      <p:cxnSp>
        <p:nvCxnSpPr>
          <p:cNvPr id="6" name="Straight Connector 5"/>
          <p:cNvCxnSpPr>
            <a:endCxn id="11" idx="1"/>
          </p:cNvCxnSpPr>
          <p:nvPr/>
        </p:nvCxnSpPr>
        <p:spPr>
          <a:xfrm>
            <a:off x="1783005" y="2670589"/>
            <a:ext cx="3001352" cy="740887"/>
          </a:xfrm>
          <a:prstGeom prst="line">
            <a:avLst/>
          </a:prstGeom>
          <a:noFill/>
          <a:ln w="6350" cap="flat" cmpd="sng" algn="ctr">
            <a:solidFill>
              <a:sysClr val="windowText" lastClr="000000"/>
            </a:solidFill>
            <a:prstDash val="solid"/>
            <a:miter lim="800000"/>
          </a:ln>
          <a:effectLst/>
        </p:spPr>
      </p:cxnSp>
      <p:sp>
        <p:nvSpPr>
          <p:cNvPr id="7" name="Rectangle 6"/>
          <p:cNvSpPr/>
          <p:nvPr/>
        </p:nvSpPr>
        <p:spPr>
          <a:xfrm>
            <a:off x="4968283" y="1120006"/>
            <a:ext cx="870751" cy="388696"/>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Sign up</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4807337" y="2097920"/>
            <a:ext cx="846194"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Profile </a:t>
            </a:r>
            <a:endParaRPr kumimoji="0" lang="en-US" sz="1800" b="0" i="0" u="none" strike="noStrike" kern="1200" cap="none" spc="0" normalizeH="0" baseline="0" noProof="0" dirty="0">
              <a:ln>
                <a:noFill/>
              </a:ln>
              <a:solidFill>
                <a:sysClr val="windowText" lastClr="000000"/>
              </a:solidFill>
              <a:effectLst/>
              <a:uLnTx/>
              <a:uFillTx/>
              <a:latin typeface="Calibri" panose="020F0502020204030204"/>
            </a:endParaRPr>
          </a:p>
        </p:txBody>
      </p:sp>
      <p:sp>
        <p:nvSpPr>
          <p:cNvPr id="9" name="Rectangle 8"/>
          <p:cNvSpPr/>
          <p:nvPr/>
        </p:nvSpPr>
        <p:spPr>
          <a:xfrm>
            <a:off x="4758784" y="1596506"/>
            <a:ext cx="993092"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Register </a:t>
            </a:r>
            <a:endParaRPr kumimoji="0" lang="en-US" sz="1800" b="0" i="0" u="none" strike="noStrike" kern="1200" cap="none" spc="0" normalizeH="0" baseline="0" noProof="0" dirty="0">
              <a:ln>
                <a:noFill/>
              </a:ln>
              <a:solidFill>
                <a:sysClr val="windowText" lastClr="000000"/>
              </a:solidFill>
              <a:effectLst/>
              <a:uLnTx/>
              <a:uFillTx/>
              <a:latin typeface="Calibri" panose="020F0502020204030204"/>
            </a:endParaRPr>
          </a:p>
        </p:txBody>
      </p:sp>
      <p:sp>
        <p:nvSpPr>
          <p:cNvPr id="10" name="Rectangle 9"/>
          <p:cNvSpPr/>
          <p:nvPr/>
        </p:nvSpPr>
        <p:spPr>
          <a:xfrm>
            <a:off x="4665938" y="2688265"/>
            <a:ext cx="1085938"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Fund Pay </a:t>
            </a:r>
            <a:endParaRPr kumimoji="0" lang="en-US" sz="1800" b="0" i="0" u="none" strike="noStrike" kern="1200" cap="none" spc="0" normalizeH="0" baseline="0" noProof="0" dirty="0">
              <a:ln>
                <a:noFill/>
              </a:ln>
              <a:solidFill>
                <a:sysClr val="windowText" lastClr="000000"/>
              </a:solidFill>
              <a:effectLst/>
              <a:uLnTx/>
              <a:uFillTx/>
              <a:latin typeface="Calibri" panose="020F0502020204030204"/>
            </a:endParaRPr>
          </a:p>
        </p:txBody>
      </p:sp>
      <p:sp>
        <p:nvSpPr>
          <p:cNvPr id="11" name="Rectangle 10"/>
          <p:cNvSpPr/>
          <p:nvPr/>
        </p:nvSpPr>
        <p:spPr>
          <a:xfrm>
            <a:off x="4784357" y="3226810"/>
            <a:ext cx="1074140"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Feedback</a:t>
            </a:r>
            <a:endParaRPr kumimoji="0" lang="en-US" sz="1800" b="0" i="0" u="none" strike="noStrike" kern="1200" cap="none" spc="0" normalizeH="0" baseline="0" noProof="0" dirty="0">
              <a:ln>
                <a:noFill/>
              </a:ln>
              <a:solidFill>
                <a:sysClr val="windowText" lastClr="000000"/>
              </a:solidFill>
              <a:effectLst/>
              <a:uLnTx/>
              <a:uFillTx/>
              <a:latin typeface="Calibri" panose="020F0502020204030204"/>
            </a:endParaRPr>
          </a:p>
        </p:txBody>
      </p:sp>
      <p:sp>
        <p:nvSpPr>
          <p:cNvPr id="12" name="Rounded Rectangle 11"/>
          <p:cNvSpPr/>
          <p:nvPr/>
        </p:nvSpPr>
        <p:spPr>
          <a:xfrm>
            <a:off x="8753228" y="919192"/>
            <a:ext cx="1823434" cy="4822025"/>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ysClr val="windowText" lastClr="000000"/>
                </a:solidFill>
                <a:effectLst/>
                <a:uLnTx/>
                <a:uFillTx/>
                <a:latin typeface="Calibri" panose="020F0502020204030204"/>
              </a:rPr>
              <a:t>OLIWS</a:t>
            </a:r>
            <a:endParaRPr kumimoji="0" lang="en-US" sz="1800" b="0" i="0" u="none" strike="noStrike" kern="1200" cap="none" spc="0" normalizeH="0" baseline="0" noProof="0" dirty="0">
              <a:ln>
                <a:noFill/>
              </a:ln>
              <a:solidFill>
                <a:sysClr val="windowText" lastClr="000000"/>
              </a:solidFill>
              <a:effectLst/>
              <a:uLnTx/>
              <a:uFillTx/>
              <a:latin typeface="Calibri" panose="020F0502020204030204"/>
            </a:endParaRPr>
          </a:p>
        </p:txBody>
      </p:sp>
      <p:cxnSp>
        <p:nvCxnSpPr>
          <p:cNvPr id="13" name="Straight Connector 12"/>
          <p:cNvCxnSpPr>
            <a:endCxn id="19" idx="1"/>
          </p:cNvCxnSpPr>
          <p:nvPr/>
        </p:nvCxnSpPr>
        <p:spPr>
          <a:xfrm flipV="1">
            <a:off x="1724537" y="4634129"/>
            <a:ext cx="2723301" cy="65561"/>
          </a:xfrm>
          <a:prstGeom prst="line">
            <a:avLst/>
          </a:prstGeom>
          <a:noFill/>
          <a:ln w="6350" cap="flat" cmpd="sng" algn="ctr">
            <a:solidFill>
              <a:sysClr val="windowText" lastClr="000000"/>
            </a:solidFill>
            <a:prstDash val="solid"/>
            <a:miter lim="800000"/>
          </a:ln>
          <a:effectLst/>
        </p:spPr>
      </p:cxnSp>
      <p:cxnSp>
        <p:nvCxnSpPr>
          <p:cNvPr id="14" name="Straight Connector 13"/>
          <p:cNvCxnSpPr/>
          <p:nvPr/>
        </p:nvCxnSpPr>
        <p:spPr>
          <a:xfrm flipV="1">
            <a:off x="1770245" y="4124222"/>
            <a:ext cx="2895693" cy="209488"/>
          </a:xfrm>
          <a:prstGeom prst="line">
            <a:avLst/>
          </a:prstGeom>
          <a:noFill/>
          <a:ln w="6350" cap="flat" cmpd="sng" algn="ctr">
            <a:solidFill>
              <a:sysClr val="windowText" lastClr="000000"/>
            </a:solidFill>
            <a:prstDash val="solid"/>
            <a:miter lim="800000"/>
          </a:ln>
          <a:effectLst/>
        </p:spPr>
      </p:cxnSp>
      <p:cxnSp>
        <p:nvCxnSpPr>
          <p:cNvPr id="15" name="Straight Connector 14"/>
          <p:cNvCxnSpPr>
            <a:endCxn id="20" idx="1"/>
          </p:cNvCxnSpPr>
          <p:nvPr/>
        </p:nvCxnSpPr>
        <p:spPr>
          <a:xfrm>
            <a:off x="1749616" y="4880608"/>
            <a:ext cx="2717544" cy="198879"/>
          </a:xfrm>
          <a:prstGeom prst="line">
            <a:avLst/>
          </a:prstGeom>
          <a:noFill/>
          <a:ln w="6350" cap="flat" cmpd="sng" algn="ctr">
            <a:solidFill>
              <a:sysClr val="windowText" lastClr="000000"/>
            </a:solidFill>
            <a:prstDash val="solid"/>
            <a:miter lim="800000"/>
          </a:ln>
          <a:effectLst/>
        </p:spPr>
      </p:cxnSp>
      <p:cxnSp>
        <p:nvCxnSpPr>
          <p:cNvPr id="16" name="Straight Connector 15"/>
          <p:cNvCxnSpPr/>
          <p:nvPr/>
        </p:nvCxnSpPr>
        <p:spPr>
          <a:xfrm>
            <a:off x="1615338" y="5110623"/>
            <a:ext cx="2832500" cy="417252"/>
          </a:xfrm>
          <a:prstGeom prst="line">
            <a:avLst/>
          </a:prstGeom>
          <a:noFill/>
          <a:ln w="6350" cap="flat" cmpd="sng" algn="ctr">
            <a:solidFill>
              <a:sysClr val="windowText" lastClr="000000"/>
            </a:solidFill>
            <a:prstDash val="solid"/>
            <a:miter lim="800000"/>
          </a:ln>
          <a:effectLst/>
        </p:spPr>
      </p:cxnSp>
      <p:cxnSp>
        <p:nvCxnSpPr>
          <p:cNvPr id="17" name="Straight Connector 16"/>
          <p:cNvCxnSpPr/>
          <p:nvPr/>
        </p:nvCxnSpPr>
        <p:spPr>
          <a:xfrm>
            <a:off x="1615338" y="5430175"/>
            <a:ext cx="2832500" cy="508633"/>
          </a:xfrm>
          <a:prstGeom prst="line">
            <a:avLst/>
          </a:prstGeom>
          <a:noFill/>
          <a:ln w="6350" cap="flat" cmpd="sng" algn="ctr">
            <a:solidFill>
              <a:sysClr val="windowText" lastClr="000000"/>
            </a:solidFill>
            <a:prstDash val="solid"/>
            <a:miter lim="800000"/>
          </a:ln>
          <a:effectLst/>
        </p:spPr>
      </p:cxnSp>
      <p:sp>
        <p:nvSpPr>
          <p:cNvPr id="18" name="Rectangle 17"/>
          <p:cNvSpPr/>
          <p:nvPr/>
        </p:nvSpPr>
        <p:spPr>
          <a:xfrm>
            <a:off x="4467528" y="3914664"/>
            <a:ext cx="870751" cy="388696"/>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Sign up</a:t>
            </a:r>
          </a:p>
        </p:txBody>
      </p:sp>
      <p:sp>
        <p:nvSpPr>
          <p:cNvPr id="19" name="Rectangle 18"/>
          <p:cNvSpPr/>
          <p:nvPr/>
        </p:nvSpPr>
        <p:spPr>
          <a:xfrm>
            <a:off x="4447838" y="4449463"/>
            <a:ext cx="940194"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Register</a:t>
            </a:r>
            <a:endParaRPr kumimoji="0" lang="en-US" sz="1800" b="0" i="0" u="none" strike="noStrike" kern="1200" cap="none" spc="0" normalizeH="0" baseline="0" noProof="0" dirty="0">
              <a:ln>
                <a:noFill/>
              </a:ln>
              <a:solidFill>
                <a:sysClr val="windowText" lastClr="000000"/>
              </a:solidFill>
              <a:effectLst/>
              <a:uLnTx/>
              <a:uFillTx/>
              <a:latin typeface="Calibri" panose="020F0502020204030204"/>
            </a:endParaRPr>
          </a:p>
        </p:txBody>
      </p:sp>
      <p:sp>
        <p:nvSpPr>
          <p:cNvPr id="20" name="Rectangle 19"/>
          <p:cNvSpPr/>
          <p:nvPr/>
        </p:nvSpPr>
        <p:spPr>
          <a:xfrm>
            <a:off x="4467160" y="4894821"/>
            <a:ext cx="846194"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Profile </a:t>
            </a:r>
            <a:endParaRPr kumimoji="0" lang="en-US" sz="1800" b="0" i="0" u="none" strike="noStrike" kern="1200" cap="none" spc="0" normalizeH="0" baseline="0" noProof="0" dirty="0">
              <a:ln>
                <a:noFill/>
              </a:ln>
              <a:solidFill>
                <a:sysClr val="windowText" lastClr="000000"/>
              </a:solidFill>
              <a:effectLst/>
              <a:uLnTx/>
              <a:uFillTx/>
              <a:latin typeface="Calibri" panose="020F0502020204030204"/>
            </a:endParaRPr>
          </a:p>
        </p:txBody>
      </p:sp>
      <p:sp>
        <p:nvSpPr>
          <p:cNvPr id="21" name="Rectangle 20"/>
          <p:cNvSpPr/>
          <p:nvPr/>
        </p:nvSpPr>
        <p:spPr>
          <a:xfrm>
            <a:off x="4335687" y="5295859"/>
            <a:ext cx="903389"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ysClr val="windowText" lastClr="000000"/>
                </a:solidFill>
                <a:effectLst/>
                <a:uLnTx/>
                <a:uFillTx/>
                <a:latin typeface="Calibri" panose="020F0502020204030204" pitchFamily="34" charset="0"/>
                <a:cs typeface="Times New Roman" panose="02020603050405020304" pitchFamily="18" charset="0"/>
              </a:rPr>
              <a:t>Receive</a:t>
            </a:r>
            <a:endParaRPr kumimoji="0" lang="en-US" sz="1800" b="0" i="0" u="none" strike="noStrike" kern="1200" cap="none" spc="0" normalizeH="0" baseline="0" noProof="0" dirty="0">
              <a:ln>
                <a:noFill/>
              </a:ln>
              <a:solidFill>
                <a:sysClr val="windowText" lastClr="000000"/>
              </a:solidFill>
              <a:effectLst/>
              <a:uLnTx/>
              <a:uFillTx/>
              <a:latin typeface="Calibri" panose="020F0502020204030204"/>
            </a:endParaRPr>
          </a:p>
        </p:txBody>
      </p:sp>
      <p:cxnSp>
        <p:nvCxnSpPr>
          <p:cNvPr id="22" name="Straight Connector 21"/>
          <p:cNvCxnSpPr>
            <a:endCxn id="12" idx="1"/>
          </p:cNvCxnSpPr>
          <p:nvPr/>
        </p:nvCxnSpPr>
        <p:spPr>
          <a:xfrm>
            <a:off x="5818469" y="1323133"/>
            <a:ext cx="2934759" cy="2007072"/>
          </a:xfrm>
          <a:prstGeom prst="line">
            <a:avLst/>
          </a:prstGeom>
          <a:noFill/>
          <a:ln w="6350" cap="flat" cmpd="sng" algn="ctr">
            <a:solidFill>
              <a:sysClr val="windowText" lastClr="000000"/>
            </a:solidFill>
            <a:prstDash val="solid"/>
            <a:miter lim="800000"/>
          </a:ln>
          <a:effectLst/>
        </p:spPr>
      </p:cxnSp>
      <p:cxnSp>
        <p:nvCxnSpPr>
          <p:cNvPr id="23" name="Straight Connector 22"/>
          <p:cNvCxnSpPr>
            <a:endCxn id="12" idx="1"/>
          </p:cNvCxnSpPr>
          <p:nvPr/>
        </p:nvCxnSpPr>
        <p:spPr>
          <a:xfrm>
            <a:off x="5653531" y="1848681"/>
            <a:ext cx="3099697" cy="1481524"/>
          </a:xfrm>
          <a:prstGeom prst="line">
            <a:avLst/>
          </a:prstGeom>
          <a:noFill/>
          <a:ln w="6350" cap="flat" cmpd="sng" algn="ctr">
            <a:solidFill>
              <a:sysClr val="windowText" lastClr="000000"/>
            </a:solidFill>
            <a:prstDash val="solid"/>
            <a:miter lim="800000"/>
          </a:ln>
          <a:effectLst/>
        </p:spPr>
      </p:cxnSp>
      <p:cxnSp>
        <p:nvCxnSpPr>
          <p:cNvPr id="24" name="Straight Connector 23"/>
          <p:cNvCxnSpPr>
            <a:stCxn id="8" idx="3"/>
            <a:endCxn id="12" idx="1"/>
          </p:cNvCxnSpPr>
          <p:nvPr/>
        </p:nvCxnSpPr>
        <p:spPr>
          <a:xfrm>
            <a:off x="5653531" y="2282586"/>
            <a:ext cx="3099697" cy="1047619"/>
          </a:xfrm>
          <a:prstGeom prst="line">
            <a:avLst/>
          </a:prstGeom>
          <a:noFill/>
          <a:ln w="6350" cap="flat" cmpd="sng" algn="ctr">
            <a:solidFill>
              <a:sysClr val="windowText" lastClr="000000"/>
            </a:solidFill>
            <a:prstDash val="solid"/>
            <a:miter lim="800000"/>
          </a:ln>
          <a:effectLst/>
        </p:spPr>
      </p:cxnSp>
      <p:cxnSp>
        <p:nvCxnSpPr>
          <p:cNvPr id="25" name="Straight Connector 24"/>
          <p:cNvCxnSpPr>
            <a:stCxn id="10" idx="3"/>
            <a:endCxn id="12" idx="1"/>
          </p:cNvCxnSpPr>
          <p:nvPr/>
        </p:nvCxnSpPr>
        <p:spPr>
          <a:xfrm>
            <a:off x="5751876" y="2872931"/>
            <a:ext cx="3001352" cy="457274"/>
          </a:xfrm>
          <a:prstGeom prst="line">
            <a:avLst/>
          </a:prstGeom>
          <a:noFill/>
          <a:ln w="6350" cap="flat" cmpd="sng" algn="ctr">
            <a:solidFill>
              <a:sysClr val="windowText" lastClr="000000"/>
            </a:solidFill>
            <a:prstDash val="solid"/>
            <a:miter lim="800000"/>
          </a:ln>
          <a:effectLst/>
        </p:spPr>
      </p:cxnSp>
      <p:cxnSp>
        <p:nvCxnSpPr>
          <p:cNvPr id="26" name="Straight Connector 25"/>
          <p:cNvCxnSpPr>
            <a:stCxn id="11" idx="3"/>
            <a:endCxn id="12" idx="1"/>
          </p:cNvCxnSpPr>
          <p:nvPr/>
        </p:nvCxnSpPr>
        <p:spPr>
          <a:xfrm flipV="1">
            <a:off x="5858497" y="3330205"/>
            <a:ext cx="2894731" cy="81271"/>
          </a:xfrm>
          <a:prstGeom prst="line">
            <a:avLst/>
          </a:prstGeom>
          <a:noFill/>
          <a:ln w="6350" cap="flat" cmpd="sng" algn="ctr">
            <a:solidFill>
              <a:sysClr val="windowText" lastClr="000000"/>
            </a:solidFill>
            <a:prstDash val="solid"/>
            <a:miter lim="800000"/>
          </a:ln>
          <a:effectLst/>
        </p:spPr>
      </p:cxnSp>
      <p:cxnSp>
        <p:nvCxnSpPr>
          <p:cNvPr id="27" name="Straight Connector 26"/>
          <p:cNvCxnSpPr/>
          <p:nvPr/>
        </p:nvCxnSpPr>
        <p:spPr>
          <a:xfrm>
            <a:off x="5444147" y="4124222"/>
            <a:ext cx="3255444" cy="209488"/>
          </a:xfrm>
          <a:prstGeom prst="line">
            <a:avLst/>
          </a:prstGeom>
          <a:noFill/>
          <a:ln w="6350" cap="flat" cmpd="sng" algn="ctr">
            <a:solidFill>
              <a:sysClr val="windowText" lastClr="000000"/>
            </a:solidFill>
            <a:prstDash val="solid"/>
            <a:miter lim="800000"/>
          </a:ln>
          <a:effectLst/>
        </p:spPr>
      </p:cxnSp>
      <p:cxnSp>
        <p:nvCxnSpPr>
          <p:cNvPr id="28" name="Straight Connector 27"/>
          <p:cNvCxnSpPr>
            <a:stCxn id="19" idx="3"/>
          </p:cNvCxnSpPr>
          <p:nvPr/>
        </p:nvCxnSpPr>
        <p:spPr>
          <a:xfrm flipV="1">
            <a:off x="5388032" y="4333710"/>
            <a:ext cx="3311559" cy="300419"/>
          </a:xfrm>
          <a:prstGeom prst="line">
            <a:avLst/>
          </a:prstGeom>
          <a:noFill/>
          <a:ln w="6350" cap="flat" cmpd="sng" algn="ctr">
            <a:solidFill>
              <a:sysClr val="windowText" lastClr="000000"/>
            </a:solidFill>
            <a:prstDash val="solid"/>
            <a:miter lim="800000"/>
          </a:ln>
          <a:effectLst/>
        </p:spPr>
      </p:cxnSp>
      <p:cxnSp>
        <p:nvCxnSpPr>
          <p:cNvPr id="29" name="Straight Connector 28"/>
          <p:cNvCxnSpPr/>
          <p:nvPr/>
        </p:nvCxnSpPr>
        <p:spPr>
          <a:xfrm flipV="1">
            <a:off x="5444147" y="4562199"/>
            <a:ext cx="3255444" cy="517288"/>
          </a:xfrm>
          <a:prstGeom prst="line">
            <a:avLst/>
          </a:prstGeom>
          <a:noFill/>
          <a:ln w="6350" cap="flat" cmpd="sng" algn="ctr">
            <a:solidFill>
              <a:sysClr val="windowText" lastClr="000000"/>
            </a:solidFill>
            <a:prstDash val="solid"/>
            <a:miter lim="800000"/>
          </a:ln>
          <a:effectLst/>
        </p:spPr>
      </p:cxnSp>
      <p:cxnSp>
        <p:nvCxnSpPr>
          <p:cNvPr id="30" name="Straight Connector 29"/>
          <p:cNvCxnSpPr/>
          <p:nvPr/>
        </p:nvCxnSpPr>
        <p:spPr>
          <a:xfrm flipV="1">
            <a:off x="5453428" y="4634129"/>
            <a:ext cx="3246163" cy="893746"/>
          </a:xfrm>
          <a:prstGeom prst="line">
            <a:avLst/>
          </a:prstGeom>
          <a:noFill/>
          <a:ln w="6350" cap="flat" cmpd="sng" algn="ctr">
            <a:solidFill>
              <a:sysClr val="windowText" lastClr="000000"/>
            </a:solidFill>
            <a:prstDash val="solid"/>
            <a:miter lim="800000"/>
          </a:ln>
          <a:effectLst/>
        </p:spPr>
      </p:cxnSp>
      <p:cxnSp>
        <p:nvCxnSpPr>
          <p:cNvPr id="31" name="Straight Connector 30"/>
          <p:cNvCxnSpPr/>
          <p:nvPr/>
        </p:nvCxnSpPr>
        <p:spPr>
          <a:xfrm flipV="1">
            <a:off x="5381582" y="4699690"/>
            <a:ext cx="3318009" cy="1226193"/>
          </a:xfrm>
          <a:prstGeom prst="line">
            <a:avLst/>
          </a:prstGeom>
          <a:noFill/>
          <a:ln w="6350" cap="flat" cmpd="sng" algn="ctr">
            <a:solidFill>
              <a:sysClr val="windowText" lastClr="000000"/>
            </a:solidFill>
            <a:prstDash val="solid"/>
            <a:miter lim="800000"/>
          </a:ln>
          <a:effectLst/>
        </p:spPr>
      </p:cxnSp>
    </p:spTree>
    <p:extLst>
      <p:ext uri="{BB962C8B-B14F-4D97-AF65-F5344CB8AC3E}">
        <p14:creationId xmlns:p14="http://schemas.microsoft.com/office/powerpoint/2010/main" val="3450678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694148" y="2747072"/>
            <a:ext cx="618905" cy="1794375"/>
          </a:xfrm>
          <a:prstGeom prst="rect">
            <a:avLst/>
          </a:prstGeom>
        </p:spPr>
      </p:pic>
      <p:cxnSp>
        <p:nvCxnSpPr>
          <p:cNvPr id="3" name="Straight Connector 2"/>
          <p:cNvCxnSpPr/>
          <p:nvPr/>
        </p:nvCxnSpPr>
        <p:spPr>
          <a:xfrm flipV="1">
            <a:off x="1323601" y="2195841"/>
            <a:ext cx="2833351" cy="244698"/>
          </a:xfrm>
          <a:prstGeom prst="line">
            <a:avLst/>
          </a:prstGeom>
          <a:noFill/>
          <a:ln w="6350" cap="flat" cmpd="sng" algn="ctr">
            <a:solidFill>
              <a:sysClr val="windowText" lastClr="000000"/>
            </a:solidFill>
            <a:prstDash val="solid"/>
            <a:miter lim="800000"/>
          </a:ln>
          <a:effectLst/>
        </p:spPr>
      </p:cxnSp>
      <p:cxnSp>
        <p:nvCxnSpPr>
          <p:cNvPr id="4" name="Straight Connector 3"/>
          <p:cNvCxnSpPr/>
          <p:nvPr/>
        </p:nvCxnSpPr>
        <p:spPr>
          <a:xfrm flipV="1">
            <a:off x="1323601" y="2747072"/>
            <a:ext cx="2833351" cy="234380"/>
          </a:xfrm>
          <a:prstGeom prst="line">
            <a:avLst/>
          </a:prstGeom>
          <a:noFill/>
          <a:ln w="6350" cap="flat" cmpd="sng" algn="ctr">
            <a:solidFill>
              <a:sysClr val="windowText" lastClr="000000"/>
            </a:solidFill>
            <a:prstDash val="solid"/>
            <a:miter lim="800000"/>
          </a:ln>
          <a:effectLst/>
        </p:spPr>
      </p:cxnSp>
      <p:cxnSp>
        <p:nvCxnSpPr>
          <p:cNvPr id="5" name="Straight Connector 4"/>
          <p:cNvCxnSpPr/>
          <p:nvPr/>
        </p:nvCxnSpPr>
        <p:spPr>
          <a:xfrm flipV="1">
            <a:off x="1323601" y="3354939"/>
            <a:ext cx="2833351" cy="38637"/>
          </a:xfrm>
          <a:prstGeom prst="line">
            <a:avLst/>
          </a:prstGeom>
          <a:noFill/>
          <a:ln w="6350" cap="flat" cmpd="sng" algn="ctr">
            <a:solidFill>
              <a:sysClr val="windowText" lastClr="000000"/>
            </a:solidFill>
            <a:prstDash val="solid"/>
            <a:miter lim="800000"/>
          </a:ln>
          <a:effectLst/>
        </p:spPr>
      </p:cxnSp>
      <p:cxnSp>
        <p:nvCxnSpPr>
          <p:cNvPr id="6" name="Straight Connector 5"/>
          <p:cNvCxnSpPr/>
          <p:nvPr/>
        </p:nvCxnSpPr>
        <p:spPr>
          <a:xfrm>
            <a:off x="1323601" y="4039143"/>
            <a:ext cx="2730320" cy="103030"/>
          </a:xfrm>
          <a:prstGeom prst="line">
            <a:avLst/>
          </a:prstGeom>
          <a:noFill/>
          <a:ln w="6350" cap="flat" cmpd="sng" algn="ctr">
            <a:solidFill>
              <a:sysClr val="windowText" lastClr="000000"/>
            </a:solidFill>
            <a:prstDash val="solid"/>
            <a:miter lim="800000"/>
          </a:ln>
          <a:effectLst/>
        </p:spPr>
      </p:cxnSp>
      <p:cxnSp>
        <p:nvCxnSpPr>
          <p:cNvPr id="7" name="Straight Connector 6"/>
          <p:cNvCxnSpPr/>
          <p:nvPr/>
        </p:nvCxnSpPr>
        <p:spPr>
          <a:xfrm>
            <a:off x="1323601" y="4295097"/>
            <a:ext cx="2833351" cy="356248"/>
          </a:xfrm>
          <a:prstGeom prst="line">
            <a:avLst/>
          </a:prstGeom>
          <a:noFill/>
          <a:ln w="6350" cap="flat" cmpd="sng" algn="ctr">
            <a:solidFill>
              <a:sysClr val="windowText" lastClr="000000"/>
            </a:solidFill>
            <a:prstDash val="solid"/>
            <a:miter lim="800000"/>
          </a:ln>
          <a:effectLst/>
        </p:spPr>
      </p:cxnSp>
      <p:cxnSp>
        <p:nvCxnSpPr>
          <p:cNvPr id="8" name="Straight Connector 7"/>
          <p:cNvCxnSpPr/>
          <p:nvPr/>
        </p:nvCxnSpPr>
        <p:spPr>
          <a:xfrm>
            <a:off x="1323601" y="4951920"/>
            <a:ext cx="2833351" cy="257577"/>
          </a:xfrm>
          <a:prstGeom prst="line">
            <a:avLst/>
          </a:prstGeom>
          <a:noFill/>
          <a:ln w="6350" cap="flat" cmpd="sng" algn="ctr">
            <a:solidFill>
              <a:sysClr val="windowText" lastClr="000000"/>
            </a:solidFill>
            <a:prstDash val="solid"/>
            <a:miter lim="800000"/>
          </a:ln>
          <a:effectLst/>
        </p:spPr>
      </p:cxnSp>
      <p:cxnSp>
        <p:nvCxnSpPr>
          <p:cNvPr id="9" name="Straight Connector 8"/>
          <p:cNvCxnSpPr/>
          <p:nvPr/>
        </p:nvCxnSpPr>
        <p:spPr>
          <a:xfrm>
            <a:off x="1323601" y="5389801"/>
            <a:ext cx="2730320" cy="321972"/>
          </a:xfrm>
          <a:prstGeom prst="line">
            <a:avLst/>
          </a:prstGeom>
          <a:noFill/>
          <a:ln w="6350" cap="flat" cmpd="sng" algn="ctr">
            <a:solidFill>
              <a:sysClr val="windowText" lastClr="000000"/>
            </a:solidFill>
            <a:prstDash val="solid"/>
            <a:miter lim="800000"/>
          </a:ln>
          <a:effectLst/>
        </p:spPr>
      </p:cxnSp>
      <p:sp>
        <p:nvSpPr>
          <p:cNvPr id="10" name="Rectangle 9"/>
          <p:cNvSpPr/>
          <p:nvPr/>
        </p:nvSpPr>
        <p:spPr>
          <a:xfrm>
            <a:off x="4347970" y="2011175"/>
            <a:ext cx="845103" cy="400110"/>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Calibri" panose="020F0502020204030204" pitchFamily="34" charset="0"/>
                <a:cs typeface="Times New Roman" panose="02020603050405020304" pitchFamily="18" charset="0"/>
              </a:rPr>
              <a:t>Sign</a:t>
            </a:r>
            <a:r>
              <a:rPr kumimoji="0" lang="en-US" sz="1800" b="0" i="0" u="none" strike="noStrike" kern="1200" cap="none" spc="0" normalizeH="0" baseline="0" noProof="0" dirty="0" smtClean="0">
                <a:ln>
                  <a:noFill/>
                </a:ln>
                <a:solidFill>
                  <a:sysClr val="windowText" lastClr="000000"/>
                </a:solidFill>
                <a:effectLst/>
                <a:uLnTx/>
                <a:uFillTx/>
                <a:latin typeface="Calibri" panose="020F0502020204030204" pitchFamily="34" charset="0"/>
                <a:cs typeface="Times New Roman" panose="02020603050405020304" pitchFamily="18" charset="0"/>
              </a:rPr>
              <a:t> in</a:t>
            </a:r>
            <a:endParaRPr kumimoji="0" lang="en-US" sz="1800" b="0" i="0" u="none" strike="noStrike" kern="1200" cap="none" spc="0" normalizeH="0" baseline="0" noProof="0" dirty="0">
              <a:ln>
                <a:noFill/>
              </a:ln>
              <a:solidFill>
                <a:sysClr val="windowText" lastClr="000000"/>
              </a:solidFill>
              <a:effectLst/>
              <a:uLnTx/>
              <a:uFillTx/>
              <a:latin typeface="Calibri" panose="020F0502020204030204"/>
            </a:endParaRPr>
          </a:p>
        </p:txBody>
      </p:sp>
      <p:sp>
        <p:nvSpPr>
          <p:cNvPr id="11" name="Rectangle 10"/>
          <p:cNvSpPr/>
          <p:nvPr/>
        </p:nvSpPr>
        <p:spPr>
          <a:xfrm>
            <a:off x="4252879" y="2599241"/>
            <a:ext cx="1408847"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ysClr val="windowText" lastClr="000000"/>
                </a:solidFill>
                <a:effectLst/>
                <a:uLnTx/>
                <a:uFillTx/>
                <a:latin typeface="Calibri" panose="020F0502020204030204" pitchFamily="34" charset="0"/>
                <a:cs typeface="Times New Roman" panose="02020603050405020304" pitchFamily="18" charset="0"/>
              </a:rPr>
              <a:t>Check Profile</a:t>
            </a:r>
            <a:endParaRPr kumimoji="0" lang="en-US" sz="1800" b="0" i="0" u="none" strike="noStrike" kern="1200" cap="none" spc="0" normalizeH="0" baseline="0" noProof="0" dirty="0">
              <a:ln>
                <a:noFill/>
              </a:ln>
              <a:solidFill>
                <a:sysClr val="windowText" lastClr="000000"/>
              </a:solidFill>
              <a:effectLst/>
              <a:uLnTx/>
              <a:uFillTx/>
              <a:latin typeface="Calibri" panose="020F0502020204030204"/>
            </a:endParaRPr>
          </a:p>
        </p:txBody>
      </p:sp>
      <p:sp>
        <p:nvSpPr>
          <p:cNvPr id="12" name="Rectangle 11"/>
          <p:cNvSpPr/>
          <p:nvPr/>
        </p:nvSpPr>
        <p:spPr>
          <a:xfrm>
            <a:off x="4296454" y="3208910"/>
            <a:ext cx="1739387"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ysClr val="windowText" lastClr="000000"/>
                </a:solidFill>
                <a:effectLst/>
                <a:uLnTx/>
                <a:uFillTx/>
                <a:latin typeface="Calibri" panose="020F0502020204030204" pitchFamily="34" charset="0"/>
                <a:cs typeface="Times New Roman" panose="02020603050405020304" pitchFamily="18" charset="0"/>
              </a:rPr>
              <a:t>Maintain record</a:t>
            </a:r>
            <a:endParaRPr kumimoji="0" lang="en-US" sz="1800" b="0" i="0" u="none" strike="noStrike" kern="1200" cap="none" spc="0" normalizeH="0" baseline="0" noProof="0" dirty="0">
              <a:ln>
                <a:noFill/>
              </a:ln>
              <a:solidFill>
                <a:sysClr val="windowText" lastClr="000000"/>
              </a:solidFill>
              <a:effectLst/>
              <a:uLnTx/>
              <a:uFillTx/>
              <a:latin typeface="Calibri" panose="020F0502020204030204"/>
            </a:endParaRPr>
          </a:p>
        </p:txBody>
      </p:sp>
      <p:sp>
        <p:nvSpPr>
          <p:cNvPr id="13" name="Rectangle 12"/>
          <p:cNvSpPr/>
          <p:nvPr/>
        </p:nvSpPr>
        <p:spPr>
          <a:xfrm>
            <a:off x="4401614" y="3870094"/>
            <a:ext cx="821828"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ysClr val="windowText" lastClr="000000"/>
                </a:solidFill>
                <a:effectLst/>
                <a:uLnTx/>
                <a:uFillTx/>
                <a:latin typeface="Calibri" panose="020F0502020204030204" pitchFamily="34" charset="0"/>
                <a:cs typeface="Times New Roman" panose="02020603050405020304" pitchFamily="18" charset="0"/>
              </a:rPr>
              <a:t>Report</a:t>
            </a:r>
            <a:endParaRPr kumimoji="0" lang="en-US" sz="1800" b="0" i="0" u="none" strike="noStrike" kern="1200" cap="none" spc="0" normalizeH="0" baseline="0" noProof="0" dirty="0">
              <a:ln>
                <a:noFill/>
              </a:ln>
              <a:solidFill>
                <a:sysClr val="windowText" lastClr="000000"/>
              </a:solidFill>
              <a:effectLst/>
              <a:uLnTx/>
              <a:uFillTx/>
              <a:latin typeface="Calibri" panose="020F0502020204030204"/>
            </a:endParaRPr>
          </a:p>
        </p:txBody>
      </p:sp>
      <p:sp>
        <p:nvSpPr>
          <p:cNvPr id="14" name="Rectangle 13"/>
          <p:cNvSpPr/>
          <p:nvPr/>
        </p:nvSpPr>
        <p:spPr>
          <a:xfrm>
            <a:off x="4300424" y="4531278"/>
            <a:ext cx="1769267"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ysClr val="windowText" lastClr="000000"/>
                </a:solidFill>
                <a:effectLst/>
                <a:uLnTx/>
                <a:uFillTx/>
                <a:latin typeface="Calibri" panose="020F0502020204030204" pitchFamily="34" charset="0"/>
                <a:cs typeface="Times New Roman" panose="02020603050405020304" pitchFamily="18" charset="0"/>
              </a:rPr>
              <a:t>Issue scholarship</a:t>
            </a:r>
            <a:endParaRPr kumimoji="0" lang="en-US" sz="1800" b="0" i="0" u="none" strike="noStrike" kern="1200" cap="none" spc="0" normalizeH="0" baseline="0" noProof="0" dirty="0">
              <a:ln>
                <a:noFill/>
              </a:ln>
              <a:solidFill>
                <a:sysClr val="windowText" lastClr="000000"/>
              </a:solidFill>
              <a:effectLst/>
              <a:uLnTx/>
              <a:uFillTx/>
              <a:latin typeface="Calibri" panose="020F0502020204030204"/>
            </a:endParaRPr>
          </a:p>
        </p:txBody>
      </p:sp>
      <p:sp>
        <p:nvSpPr>
          <p:cNvPr id="15" name="Rectangle 14"/>
          <p:cNvSpPr/>
          <p:nvPr/>
        </p:nvSpPr>
        <p:spPr>
          <a:xfrm>
            <a:off x="4296454" y="5080708"/>
            <a:ext cx="1800493"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ysClr val="windowText" lastClr="000000"/>
                </a:solidFill>
                <a:effectLst/>
                <a:uLnTx/>
                <a:uFillTx/>
                <a:latin typeface="Calibri" panose="020F0502020204030204" pitchFamily="34" charset="0"/>
                <a:cs typeface="Times New Roman" panose="02020603050405020304" pitchFamily="18" charset="0"/>
              </a:rPr>
              <a:t>Issue health fund</a:t>
            </a:r>
            <a:endParaRPr kumimoji="0" lang="en-US" sz="1800" b="0" i="0" u="none" strike="noStrike" kern="1200" cap="none" spc="0" normalizeH="0" baseline="0" noProof="0" dirty="0">
              <a:ln>
                <a:noFill/>
              </a:ln>
              <a:solidFill>
                <a:sysClr val="windowText" lastClr="000000"/>
              </a:solidFill>
              <a:effectLst/>
              <a:uLnTx/>
              <a:uFillTx/>
              <a:latin typeface="Calibri" panose="020F0502020204030204"/>
            </a:endParaRPr>
          </a:p>
        </p:txBody>
      </p:sp>
      <p:sp>
        <p:nvSpPr>
          <p:cNvPr id="16" name="Rectangle 15"/>
          <p:cNvSpPr/>
          <p:nvPr/>
        </p:nvSpPr>
        <p:spPr>
          <a:xfrm>
            <a:off x="4401614" y="5681859"/>
            <a:ext cx="1208985"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ysClr val="windowText" lastClr="000000"/>
                </a:solidFill>
                <a:effectLst/>
                <a:uLnTx/>
                <a:uFillTx/>
                <a:latin typeface="Calibri" panose="020F0502020204030204" pitchFamily="34" charset="0"/>
                <a:cs typeface="Times New Roman" panose="02020603050405020304" pitchFamily="18" charset="0"/>
              </a:rPr>
              <a:t>Issue loans</a:t>
            </a:r>
            <a:endParaRPr kumimoji="0" lang="en-US" sz="1800" b="0" i="0" u="none" strike="noStrike" kern="1200" cap="none" spc="0" normalizeH="0" baseline="0" noProof="0" dirty="0">
              <a:ln>
                <a:noFill/>
              </a:ln>
              <a:solidFill>
                <a:sysClr val="windowText" lastClr="000000"/>
              </a:solidFill>
              <a:effectLst/>
              <a:uLnTx/>
              <a:uFillTx/>
              <a:latin typeface="Calibri" panose="020F0502020204030204"/>
            </a:endParaRPr>
          </a:p>
        </p:txBody>
      </p:sp>
      <p:cxnSp>
        <p:nvCxnSpPr>
          <p:cNvPr id="17" name="Straight Connector 16"/>
          <p:cNvCxnSpPr/>
          <p:nvPr/>
        </p:nvCxnSpPr>
        <p:spPr>
          <a:xfrm>
            <a:off x="5932091" y="3453608"/>
            <a:ext cx="3728207" cy="416486"/>
          </a:xfrm>
          <a:prstGeom prst="line">
            <a:avLst/>
          </a:prstGeom>
          <a:noFill/>
          <a:ln w="6350" cap="flat" cmpd="sng" algn="ctr">
            <a:solidFill>
              <a:sysClr val="windowText" lastClr="000000"/>
            </a:solidFill>
            <a:prstDash val="solid"/>
            <a:miter lim="800000"/>
          </a:ln>
          <a:effectLst/>
        </p:spPr>
      </p:cxnSp>
      <p:cxnSp>
        <p:nvCxnSpPr>
          <p:cNvPr id="18" name="Straight Connector 17"/>
          <p:cNvCxnSpPr>
            <a:endCxn id="2" idx="1"/>
          </p:cNvCxnSpPr>
          <p:nvPr/>
        </p:nvCxnSpPr>
        <p:spPr>
          <a:xfrm>
            <a:off x="5669554" y="2755969"/>
            <a:ext cx="4024594" cy="888291"/>
          </a:xfrm>
          <a:prstGeom prst="line">
            <a:avLst/>
          </a:prstGeom>
          <a:noFill/>
          <a:ln w="6350" cap="flat" cmpd="sng" algn="ctr">
            <a:solidFill>
              <a:sysClr val="windowText" lastClr="000000"/>
            </a:solidFill>
            <a:prstDash val="solid"/>
            <a:miter lim="800000"/>
          </a:ln>
          <a:effectLst/>
        </p:spPr>
      </p:cxnSp>
      <p:cxnSp>
        <p:nvCxnSpPr>
          <p:cNvPr id="19" name="Straight Connector 18"/>
          <p:cNvCxnSpPr/>
          <p:nvPr/>
        </p:nvCxnSpPr>
        <p:spPr>
          <a:xfrm>
            <a:off x="5166147" y="2242994"/>
            <a:ext cx="4494151" cy="1174159"/>
          </a:xfrm>
          <a:prstGeom prst="line">
            <a:avLst/>
          </a:prstGeom>
          <a:noFill/>
          <a:ln w="6350" cap="flat" cmpd="sng" algn="ctr">
            <a:solidFill>
              <a:sysClr val="windowText" lastClr="000000"/>
            </a:solidFill>
            <a:prstDash val="solid"/>
            <a:miter lim="800000"/>
          </a:ln>
          <a:effectLst/>
        </p:spPr>
      </p:cxnSp>
      <p:cxnSp>
        <p:nvCxnSpPr>
          <p:cNvPr id="20" name="Straight Connector 19"/>
          <p:cNvCxnSpPr/>
          <p:nvPr/>
        </p:nvCxnSpPr>
        <p:spPr>
          <a:xfrm flipV="1">
            <a:off x="5223442" y="3973125"/>
            <a:ext cx="4470706" cy="114644"/>
          </a:xfrm>
          <a:prstGeom prst="line">
            <a:avLst/>
          </a:prstGeom>
          <a:noFill/>
          <a:ln w="6350" cap="flat" cmpd="sng" algn="ctr">
            <a:solidFill>
              <a:sysClr val="windowText" lastClr="000000"/>
            </a:solidFill>
            <a:prstDash val="solid"/>
            <a:miter lim="800000"/>
          </a:ln>
          <a:effectLst/>
        </p:spPr>
      </p:cxnSp>
      <p:cxnSp>
        <p:nvCxnSpPr>
          <p:cNvPr id="21" name="Straight Connector 20"/>
          <p:cNvCxnSpPr/>
          <p:nvPr/>
        </p:nvCxnSpPr>
        <p:spPr>
          <a:xfrm flipV="1">
            <a:off x="6042119" y="4039143"/>
            <a:ext cx="3652029" cy="693382"/>
          </a:xfrm>
          <a:prstGeom prst="line">
            <a:avLst/>
          </a:prstGeom>
          <a:noFill/>
          <a:ln w="6350" cap="flat" cmpd="sng" algn="ctr">
            <a:solidFill>
              <a:sysClr val="windowText" lastClr="000000"/>
            </a:solidFill>
            <a:prstDash val="solid"/>
            <a:miter lim="800000"/>
          </a:ln>
          <a:effectLst/>
        </p:spPr>
      </p:cxnSp>
      <p:cxnSp>
        <p:nvCxnSpPr>
          <p:cNvPr id="22" name="Straight Connector 21"/>
          <p:cNvCxnSpPr/>
          <p:nvPr/>
        </p:nvCxnSpPr>
        <p:spPr>
          <a:xfrm flipV="1">
            <a:off x="6069691" y="4139511"/>
            <a:ext cx="3624457" cy="1082865"/>
          </a:xfrm>
          <a:prstGeom prst="line">
            <a:avLst/>
          </a:prstGeom>
          <a:noFill/>
          <a:ln w="6350" cap="flat" cmpd="sng" algn="ctr">
            <a:solidFill>
              <a:sysClr val="windowText" lastClr="000000"/>
            </a:solidFill>
            <a:prstDash val="solid"/>
            <a:miter lim="800000"/>
          </a:ln>
          <a:effectLst/>
        </p:spPr>
      </p:cxnSp>
      <p:cxnSp>
        <p:nvCxnSpPr>
          <p:cNvPr id="23" name="Straight Connector 22"/>
          <p:cNvCxnSpPr/>
          <p:nvPr/>
        </p:nvCxnSpPr>
        <p:spPr>
          <a:xfrm flipV="1">
            <a:off x="5669554" y="4234838"/>
            <a:ext cx="4128345" cy="1692898"/>
          </a:xfrm>
          <a:prstGeom prst="line">
            <a:avLst/>
          </a:prstGeom>
          <a:noFill/>
          <a:ln w="6350" cap="flat" cmpd="sng" algn="ctr">
            <a:solidFill>
              <a:sysClr val="windowText" lastClr="000000"/>
            </a:solidFill>
            <a:prstDash val="solid"/>
            <a:miter lim="800000"/>
          </a:ln>
          <a:effectLst/>
        </p:spPr>
      </p:cxnSp>
      <p:sp>
        <p:nvSpPr>
          <p:cNvPr id="24" name="Rectangle 23"/>
          <p:cNvSpPr/>
          <p:nvPr/>
        </p:nvSpPr>
        <p:spPr>
          <a:xfrm>
            <a:off x="9660298" y="4762693"/>
            <a:ext cx="798617"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ysClr val="windowText" lastClr="000000"/>
                </a:solidFill>
                <a:effectLst/>
                <a:uLnTx/>
                <a:uFillTx/>
                <a:latin typeface="Calibri" panose="020F0502020204030204" pitchFamily="34" charset="0"/>
                <a:cs typeface="Times New Roman" panose="02020603050405020304" pitchFamily="18" charset="0"/>
              </a:rPr>
              <a:t>Admin</a:t>
            </a:r>
            <a:endParaRPr kumimoji="0" lang="en-US" sz="1800" b="0" i="0" u="none" strike="noStrike" kern="1200" cap="none" spc="0" normalizeH="0" baseline="0" noProof="0" dirty="0">
              <a:ln>
                <a:noFill/>
              </a:ln>
              <a:solidFill>
                <a:sysClr val="windowText" lastClr="000000"/>
              </a:solidFill>
              <a:effectLst/>
              <a:uLnTx/>
              <a:uFillTx/>
              <a:latin typeface="Calibri" panose="020F0502020204030204"/>
            </a:endParaRPr>
          </a:p>
        </p:txBody>
      </p:sp>
      <p:sp>
        <p:nvSpPr>
          <p:cNvPr id="25" name="Title 1"/>
          <p:cNvSpPr>
            <a:spLocks noGrp="1"/>
          </p:cNvSpPr>
          <p:nvPr/>
        </p:nvSpPr>
        <p:spPr>
          <a:xfrm>
            <a:off x="2431183" y="806808"/>
            <a:ext cx="8437216" cy="10132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ysClr val="windowText" lastClr="000000"/>
                </a:solidFill>
                <a:effectLst/>
                <a:uLnTx/>
                <a:uFillTx/>
                <a:latin typeface="Calibri Light" panose="020F0302020204030204"/>
              </a:rPr>
              <a:t>USE CASE DIAGRAM</a:t>
            </a:r>
            <a:endParaRPr kumimoji="0" lang="en-US" sz="4400" b="0" i="0" u="none" strike="noStrike" kern="1200" cap="none" spc="0" normalizeH="0" baseline="0" noProof="0" dirty="0">
              <a:ln>
                <a:noFill/>
              </a:ln>
              <a:solidFill>
                <a:sysClr val="windowText" lastClr="000000"/>
              </a:solidFill>
              <a:effectLst/>
              <a:uLnTx/>
              <a:uFillTx/>
              <a:latin typeface="Calibri Light" panose="020F0302020204030204"/>
            </a:endParaRPr>
          </a:p>
        </p:txBody>
      </p:sp>
    </p:spTree>
    <p:extLst>
      <p:ext uri="{BB962C8B-B14F-4D97-AF65-F5344CB8AC3E}">
        <p14:creationId xmlns:p14="http://schemas.microsoft.com/office/powerpoint/2010/main" val="4239067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402149" y="-1297730"/>
            <a:ext cx="8596668" cy="2595460"/>
          </a:xfrm>
        </p:spPr>
        <p:txBody>
          <a:bodyPr/>
          <a:lstStyle/>
          <a:p>
            <a:r>
              <a:rPr lang="en-GB" dirty="0" smtClean="0"/>
              <a:t>Introduction</a:t>
            </a:r>
            <a:endParaRPr lang="en-GB" dirty="0"/>
          </a:p>
        </p:txBody>
      </p:sp>
      <p:sp>
        <p:nvSpPr>
          <p:cNvPr id="8" name="Text Placeholder 7"/>
          <p:cNvSpPr>
            <a:spLocks noGrp="1"/>
          </p:cNvSpPr>
          <p:nvPr>
            <p:ph type="body" idx="1"/>
          </p:nvPr>
        </p:nvSpPr>
        <p:spPr>
          <a:xfrm>
            <a:off x="1" y="1297730"/>
            <a:ext cx="11057020" cy="5163228"/>
          </a:xfrm>
        </p:spPr>
        <p:txBody>
          <a:bodyPr anchor="ctr">
            <a:normAutofit/>
          </a:bodyPr>
          <a:lstStyle/>
          <a:p>
            <a:pPr algn="just"/>
            <a:r>
              <a:rPr lang="en-GB" sz="2600" dirty="0" smtClean="0"/>
              <a:t>OLIWS is a platform through which we will raise funds in Islamic way . We will provide the service of “Education”, “Health” &amp; “Loan” in localized area .Our project will be the source for those people who wants to help the needy and poor people. Companies and individual organizations are allowed to share their funds between each other when someone invited to for help , the invitee has the right to accept it or not . This  is the quite easy way to help for those who wants to study , for those who wants live physically fit . It will also provide the platform to those who wants to be established in their life </a:t>
            </a:r>
            <a:r>
              <a:rPr lang="en-GB" dirty="0" smtClean="0"/>
              <a:t>.</a:t>
            </a:r>
            <a:endParaRPr lang="en-GB" dirty="0"/>
          </a:p>
        </p:txBody>
      </p:sp>
    </p:spTree>
    <p:extLst>
      <p:ext uri="{BB962C8B-B14F-4D97-AF65-F5344CB8AC3E}">
        <p14:creationId xmlns:p14="http://schemas.microsoft.com/office/powerpoint/2010/main" val="2476257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7803" y="-888643"/>
            <a:ext cx="8596668" cy="3403600"/>
          </a:xfrm>
        </p:spPr>
        <p:txBody>
          <a:bodyPr/>
          <a:lstStyle/>
          <a:p>
            <a:r>
              <a:rPr lang="en-GB" dirty="0" smtClean="0"/>
              <a:t>Problem Statement</a:t>
            </a:r>
            <a:endParaRPr lang="en-GB" dirty="0"/>
          </a:p>
        </p:txBody>
      </p:sp>
      <p:sp>
        <p:nvSpPr>
          <p:cNvPr id="3" name="Text Placeholder 2"/>
          <p:cNvSpPr>
            <a:spLocks noGrp="1"/>
          </p:cNvSpPr>
          <p:nvPr>
            <p:ph type="body" idx="1"/>
          </p:nvPr>
        </p:nvSpPr>
        <p:spPr>
          <a:xfrm>
            <a:off x="481262" y="813157"/>
            <a:ext cx="10575759" cy="6007074"/>
          </a:xfrm>
        </p:spPr>
        <p:txBody>
          <a:bodyPr>
            <a:normAutofit/>
          </a:bodyPr>
          <a:lstStyle/>
          <a:p>
            <a:pPr algn="just"/>
            <a:r>
              <a:rPr lang="en-GB" sz="2400" dirty="0" smtClean="0"/>
              <a:t>According to different welfares those are totally manual . We have tried  to convert this manual welfare into totally online Localized Islamic welfare system . In our society people have faced different problems , poverty has increased due to this , people are not able to afford their expenses and their education too . Through this Islamic welfare people will be able to fulfil wishes of their life . </a:t>
            </a:r>
            <a:endParaRPr lang="en-GB" sz="2400" dirty="0"/>
          </a:p>
        </p:txBody>
      </p:sp>
    </p:spTree>
    <p:extLst>
      <p:ext uri="{BB962C8B-B14F-4D97-AF65-F5344CB8AC3E}">
        <p14:creationId xmlns:p14="http://schemas.microsoft.com/office/powerpoint/2010/main" val="2817709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0929" y="-115911"/>
            <a:ext cx="8076268" cy="2467735"/>
          </a:xfrm>
        </p:spPr>
        <p:txBody>
          <a:bodyPr/>
          <a:lstStyle/>
          <a:p>
            <a:r>
              <a:rPr lang="en-GB" dirty="0" smtClean="0"/>
              <a:t>Administration</a:t>
            </a:r>
            <a:endParaRPr lang="en-GB" dirty="0"/>
          </a:p>
        </p:txBody>
      </p:sp>
      <p:sp>
        <p:nvSpPr>
          <p:cNvPr id="3" name="Text Placeholder 2"/>
          <p:cNvSpPr>
            <a:spLocks noGrp="1"/>
          </p:cNvSpPr>
          <p:nvPr>
            <p:ph type="body" idx="1"/>
          </p:nvPr>
        </p:nvSpPr>
        <p:spPr>
          <a:xfrm>
            <a:off x="276727" y="1252037"/>
            <a:ext cx="10696074" cy="5269079"/>
          </a:xfrm>
        </p:spPr>
        <p:txBody>
          <a:bodyPr>
            <a:normAutofit/>
          </a:bodyPr>
          <a:lstStyle/>
          <a:p>
            <a:pPr marL="285750" indent="-285750">
              <a:buFont typeface="Arial" panose="020B0604020202020204" pitchFamily="34" charset="0"/>
              <a:buChar char="•"/>
            </a:pPr>
            <a:r>
              <a:rPr lang="en-GB" sz="2400" dirty="0" smtClean="0"/>
              <a:t>The administration of something is the process of  organizing and supervising it .</a:t>
            </a:r>
          </a:p>
          <a:p>
            <a:pPr marL="285750" indent="-285750">
              <a:buFont typeface="Arial" panose="020B0604020202020204" pitchFamily="34" charset="0"/>
              <a:buChar char="•"/>
            </a:pPr>
            <a:r>
              <a:rPr lang="en-GB" sz="2400" dirty="0" smtClean="0"/>
              <a:t> According to </a:t>
            </a:r>
            <a:r>
              <a:rPr lang="en-GB" sz="2400" dirty="0"/>
              <a:t> </a:t>
            </a:r>
            <a:r>
              <a:rPr lang="en-GB" sz="2400" dirty="0" smtClean="0"/>
              <a:t>the definition of administration , all the data of a registered person , report of weekly , monthly &amp; yearly will go to the admin .</a:t>
            </a:r>
          </a:p>
          <a:p>
            <a:pPr marL="285750" indent="-285750">
              <a:buFont typeface="Arial" panose="020B0604020202020204" pitchFamily="34" charset="0"/>
              <a:buChar char="•"/>
            </a:pPr>
            <a:r>
              <a:rPr lang="en-GB" sz="2400" dirty="0"/>
              <a:t>Admin is the one who will control all over the system </a:t>
            </a:r>
            <a:r>
              <a:rPr lang="en-GB" sz="2400" dirty="0" smtClean="0"/>
              <a:t>.</a:t>
            </a:r>
          </a:p>
          <a:p>
            <a:pPr marL="285750" indent="-285750">
              <a:buFont typeface="Arial" panose="020B0604020202020204" pitchFamily="34" charset="0"/>
              <a:buChar char="•"/>
            </a:pPr>
            <a:r>
              <a:rPr lang="en-GB" sz="2400" dirty="0" smtClean="0"/>
              <a:t>Admin will check the profile of the user either it is a donor or receiver .</a:t>
            </a:r>
          </a:p>
          <a:p>
            <a:endParaRPr lang="en-GB" dirty="0" smtClean="0"/>
          </a:p>
        </p:txBody>
      </p:sp>
    </p:spTree>
    <p:extLst>
      <p:ext uri="{BB962C8B-B14F-4D97-AF65-F5344CB8AC3E}">
        <p14:creationId xmlns:p14="http://schemas.microsoft.com/office/powerpoint/2010/main" val="34260917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50" y="-1195137"/>
            <a:ext cx="8596668" cy="3403600"/>
          </a:xfrm>
        </p:spPr>
        <p:txBody>
          <a:bodyPr/>
          <a:lstStyle/>
          <a:p>
            <a:r>
              <a:rPr lang="en-US" dirty="0" smtClean="0"/>
              <a:t>Terms and Conditions</a:t>
            </a:r>
            <a:endParaRPr lang="en-US" dirty="0"/>
          </a:p>
        </p:txBody>
      </p:sp>
      <p:sp>
        <p:nvSpPr>
          <p:cNvPr id="3" name="Text Placeholder 2"/>
          <p:cNvSpPr>
            <a:spLocks noGrp="1"/>
          </p:cNvSpPr>
          <p:nvPr>
            <p:ph type="body" idx="1"/>
          </p:nvPr>
        </p:nvSpPr>
        <p:spPr>
          <a:xfrm>
            <a:off x="385011" y="1552074"/>
            <a:ext cx="9396663" cy="3019926"/>
          </a:xfrm>
        </p:spPr>
        <p:txBody>
          <a:bodyPr/>
          <a:lstStyle/>
          <a:p>
            <a:pPr marL="285750" indent="-285750">
              <a:buFont typeface="Arial" panose="020B0604020202020204" pitchFamily="34" charset="0"/>
              <a:buChar char="•"/>
            </a:pPr>
            <a:r>
              <a:rPr lang="en-US" dirty="0" smtClean="0"/>
              <a:t>To be registered user have to be agreed our (OLIWS) terms and conditions . </a:t>
            </a:r>
          </a:p>
          <a:p>
            <a:pPr marL="285750" indent="-285750">
              <a:buFont typeface="Arial" panose="020B0604020202020204" pitchFamily="34" charset="0"/>
              <a:buChar char="•"/>
            </a:pPr>
            <a:r>
              <a:rPr lang="en-US" dirty="0" smtClean="0"/>
              <a:t>Donor/receiver have to follow our rules .</a:t>
            </a:r>
          </a:p>
          <a:p>
            <a:pPr marL="285750" indent="-285750">
              <a:buFont typeface="Arial" panose="020B0604020202020204" pitchFamily="34" charset="0"/>
              <a:buChar char="•"/>
            </a:pPr>
            <a:r>
              <a:rPr lang="en-US" dirty="0" smtClean="0"/>
              <a:t>After reading terms and condition if the user agree to get registered then he will click the agreed button .</a:t>
            </a:r>
          </a:p>
          <a:p>
            <a:endParaRPr lang="en-US" dirty="0"/>
          </a:p>
        </p:txBody>
      </p:sp>
    </p:spTree>
    <p:extLst>
      <p:ext uri="{BB962C8B-B14F-4D97-AF65-F5344CB8AC3E}">
        <p14:creationId xmlns:p14="http://schemas.microsoft.com/office/powerpoint/2010/main" val="2287843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7054" y="-1206321"/>
            <a:ext cx="8596668" cy="3403600"/>
          </a:xfrm>
        </p:spPr>
        <p:txBody>
          <a:bodyPr/>
          <a:lstStyle/>
          <a:p>
            <a:r>
              <a:rPr lang="en-GB" dirty="0" smtClean="0"/>
              <a:t>Module</a:t>
            </a:r>
            <a:endParaRPr lang="en-GB" dirty="0"/>
          </a:p>
        </p:txBody>
      </p:sp>
      <p:sp>
        <p:nvSpPr>
          <p:cNvPr id="3" name="Text Placeholder 2"/>
          <p:cNvSpPr>
            <a:spLocks noGrp="1"/>
          </p:cNvSpPr>
          <p:nvPr>
            <p:ph type="body" idx="1"/>
          </p:nvPr>
        </p:nvSpPr>
        <p:spPr>
          <a:xfrm>
            <a:off x="141668" y="793482"/>
            <a:ext cx="11216143" cy="5908107"/>
          </a:xfrm>
        </p:spPr>
        <p:txBody>
          <a:bodyPr>
            <a:normAutofit/>
          </a:bodyPr>
          <a:lstStyle/>
          <a:p>
            <a:pPr marL="342900" indent="-342900">
              <a:buFont typeface="+mj-lt"/>
              <a:buAutoNum type="arabicPeriod"/>
            </a:pPr>
            <a:r>
              <a:rPr lang="en-GB" sz="2400" dirty="0" smtClean="0"/>
              <a:t> Registration:</a:t>
            </a:r>
          </a:p>
          <a:p>
            <a:r>
              <a:rPr lang="en-GB" sz="2400" dirty="0" smtClean="0"/>
              <a:t>         All the users can be registered through signing up.</a:t>
            </a:r>
          </a:p>
          <a:p>
            <a:pPr marL="400050" indent="-400050">
              <a:buFont typeface="+mj-lt"/>
              <a:buAutoNum type="romanLcPeriod"/>
            </a:pPr>
            <a:r>
              <a:rPr lang="en-GB" sz="2400" dirty="0" smtClean="0"/>
              <a:t>Sign Up:</a:t>
            </a:r>
            <a:endParaRPr lang="en-GB" sz="2400" dirty="0"/>
          </a:p>
          <a:p>
            <a:r>
              <a:rPr lang="en-GB" sz="2400" dirty="0" smtClean="0"/>
              <a:t>          To get registered in (OLIWS) user have to fulfil different requirements. First of all user have to mention his/her full name then his/her father/ guardian name . Because our website is working totally in Islamic way ,so by this condition user have to mention his/her religion too . After adding name user have to identify his/her identity that from he/she belonged .User should be mentioned his/her CNIC number .Donor or receiver should mention about their qualifications . Users have to mention their gender.  </a:t>
            </a:r>
            <a:endParaRPr lang="en-GB" dirty="0" smtClean="0"/>
          </a:p>
        </p:txBody>
      </p:sp>
    </p:spTree>
    <p:extLst>
      <p:ext uri="{BB962C8B-B14F-4D97-AF65-F5344CB8AC3E}">
        <p14:creationId xmlns:p14="http://schemas.microsoft.com/office/powerpoint/2010/main" val="82314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6299" y="145961"/>
            <a:ext cx="8596668" cy="3403600"/>
          </a:xfrm>
        </p:spPr>
        <p:txBody>
          <a:bodyPr anchor="t"/>
          <a:lstStyle/>
          <a:p>
            <a:r>
              <a:rPr lang="en-US" dirty="0" smtClean="0"/>
              <a:t>Module</a:t>
            </a:r>
            <a:endParaRPr lang="en-US" dirty="0"/>
          </a:p>
        </p:txBody>
      </p:sp>
      <p:sp>
        <p:nvSpPr>
          <p:cNvPr id="3" name="Text Placeholder 2"/>
          <p:cNvSpPr>
            <a:spLocks noGrp="1"/>
          </p:cNvSpPr>
          <p:nvPr>
            <p:ph type="body" idx="1"/>
          </p:nvPr>
        </p:nvSpPr>
        <p:spPr>
          <a:xfrm>
            <a:off x="300095" y="1405032"/>
            <a:ext cx="9845987" cy="4494727"/>
          </a:xfrm>
        </p:spPr>
        <p:txBody>
          <a:bodyPr>
            <a:noAutofit/>
          </a:bodyPr>
          <a:lstStyle/>
          <a:p>
            <a:r>
              <a:rPr lang="en-GB" sz="2000" dirty="0"/>
              <a:t>The user have to mention his/her proper address where he/she is living . User have to add their contact number from which our website will be able to contact them. Another way to contact with our (OLIWS) is email id of the user and the admin  from their they can stay in touch with each other . To get privacy user have to set his/her password and at the end user have to confirm the password .These requirements for to get registered </a:t>
            </a:r>
            <a:r>
              <a:rPr lang="en-GB" sz="2000" dirty="0" smtClean="0"/>
              <a:t>. </a:t>
            </a:r>
            <a:endParaRPr lang="en-GB" sz="2000" dirty="0"/>
          </a:p>
          <a:p>
            <a:pPr marL="400050" indent="-400050">
              <a:buFont typeface="+mj-lt"/>
              <a:buAutoNum type="romanLcPeriod" startAt="2"/>
            </a:pPr>
            <a:r>
              <a:rPr lang="en-US" sz="2000" dirty="0" smtClean="0"/>
              <a:t>Already Registered: </a:t>
            </a:r>
          </a:p>
          <a:p>
            <a:r>
              <a:rPr lang="en-US" sz="2000" dirty="0"/>
              <a:t> </a:t>
            </a:r>
            <a:r>
              <a:rPr lang="en-US" sz="2000" dirty="0" smtClean="0"/>
              <a:t>                 If the user is already registered then he/she has to be login .</a:t>
            </a:r>
          </a:p>
          <a:p>
            <a:pPr marL="285750" indent="-285750">
              <a:buFont typeface="Arial" panose="020B0604020202020204" pitchFamily="34" charset="0"/>
              <a:buChar char="•"/>
            </a:pPr>
            <a:r>
              <a:rPr lang="en-US" sz="2000" dirty="0" smtClean="0"/>
              <a:t>Login:</a:t>
            </a:r>
          </a:p>
          <a:p>
            <a:r>
              <a:rPr lang="en-US" sz="2000" dirty="0" smtClean="0"/>
              <a:t>To get login user have to fill up just two requirements , email id which is the user has given to get registered and the password which one user has set for his /her profile.</a:t>
            </a:r>
            <a:endParaRPr lang="en-US" sz="2000" dirty="0"/>
          </a:p>
        </p:txBody>
      </p:sp>
    </p:spTree>
    <p:extLst>
      <p:ext uri="{BB962C8B-B14F-4D97-AF65-F5344CB8AC3E}">
        <p14:creationId xmlns:p14="http://schemas.microsoft.com/office/powerpoint/2010/main" val="3666844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603" y="-850006"/>
            <a:ext cx="8596668" cy="2313188"/>
          </a:xfrm>
        </p:spPr>
        <p:txBody>
          <a:bodyPr/>
          <a:lstStyle/>
          <a:p>
            <a:r>
              <a:rPr lang="en-GB" dirty="0" smtClean="0"/>
              <a:t>Modules</a:t>
            </a:r>
            <a:endParaRPr lang="en-GB" dirty="0"/>
          </a:p>
        </p:txBody>
      </p:sp>
      <p:sp>
        <p:nvSpPr>
          <p:cNvPr id="3" name="Text Placeholder 2"/>
          <p:cNvSpPr>
            <a:spLocks noGrp="1"/>
          </p:cNvSpPr>
          <p:nvPr>
            <p:ph type="body" idx="1"/>
          </p:nvPr>
        </p:nvSpPr>
        <p:spPr>
          <a:xfrm>
            <a:off x="338203" y="569493"/>
            <a:ext cx="10396604" cy="5918989"/>
          </a:xfrm>
        </p:spPr>
        <p:txBody>
          <a:bodyPr>
            <a:noAutofit/>
          </a:bodyPr>
          <a:lstStyle/>
          <a:p>
            <a:pPr marL="342900" indent="-342900" algn="just">
              <a:buFont typeface="+mj-lt"/>
              <a:buAutoNum type="arabicPeriod"/>
            </a:pPr>
            <a:r>
              <a:rPr lang="en-GB" sz="2800" dirty="0" smtClean="0"/>
              <a:t>Funds:</a:t>
            </a:r>
          </a:p>
          <a:p>
            <a:pPr algn="just"/>
            <a:r>
              <a:rPr lang="en-GB" sz="2000" dirty="0"/>
              <a:t> </a:t>
            </a:r>
            <a:r>
              <a:rPr lang="en-GB" sz="2000" dirty="0" smtClean="0"/>
              <a:t>              Fund is basically a main module . Further it is divided into two sub modules.</a:t>
            </a:r>
          </a:p>
          <a:p>
            <a:pPr marL="342900" indent="-342900" algn="just">
              <a:buFont typeface="Wingdings" panose="05000000000000000000" pitchFamily="2" charset="2"/>
              <a:buChar char="Ø"/>
            </a:pPr>
            <a:r>
              <a:rPr lang="en-GB" sz="2000" dirty="0" smtClean="0"/>
              <a:t>Zakat </a:t>
            </a:r>
          </a:p>
          <a:p>
            <a:pPr marL="342900" indent="-342900" algn="just">
              <a:buFont typeface="Wingdings" panose="05000000000000000000" pitchFamily="2" charset="2"/>
              <a:buChar char="Ø"/>
            </a:pPr>
            <a:r>
              <a:rPr lang="en-GB" sz="2000" dirty="0" err="1" smtClean="0"/>
              <a:t>Sadaqah</a:t>
            </a:r>
            <a:endParaRPr lang="en-GB" sz="2000" dirty="0" smtClean="0"/>
          </a:p>
          <a:p>
            <a:pPr marL="285750" indent="-285750" algn="just">
              <a:buFont typeface="Arial" panose="020B0604020202020204" pitchFamily="34" charset="0"/>
              <a:buChar char="•"/>
            </a:pPr>
            <a:r>
              <a:rPr lang="en-GB" sz="2000" dirty="0" smtClean="0"/>
              <a:t> </a:t>
            </a:r>
            <a:r>
              <a:rPr lang="en-GB" sz="2800" dirty="0" smtClean="0"/>
              <a:t>Fund Raising:</a:t>
            </a:r>
          </a:p>
          <a:p>
            <a:pPr algn="just"/>
            <a:r>
              <a:rPr lang="en-GB" sz="2000" dirty="0" smtClean="0"/>
              <a:t>                 Fund raising will be the main part of our non-profit organization . Non-profits pay no income tax on the donation they receive or any money they earn through fund raising activities . Fund raising will be totally in Islamic way . Fund will be taken only from Muslims . Non-Muslims cannot give fund to our Online Islamic Welfare System . It will be in form of Zakat and </a:t>
            </a:r>
            <a:r>
              <a:rPr lang="en-GB" sz="2000" dirty="0" err="1" smtClean="0"/>
              <a:t>Sadaqah</a:t>
            </a:r>
            <a:r>
              <a:rPr lang="en-GB" sz="2000" dirty="0" smtClean="0"/>
              <a:t> .</a:t>
            </a:r>
          </a:p>
          <a:p>
            <a:pPr marL="285750" indent="-285750" algn="just">
              <a:buFont typeface="Arial" panose="020B0604020202020204" pitchFamily="34" charset="0"/>
              <a:buChar char="•"/>
            </a:pPr>
            <a:endParaRPr lang="en-GB" sz="2000" dirty="0" smtClean="0"/>
          </a:p>
        </p:txBody>
      </p:sp>
    </p:spTree>
    <p:extLst>
      <p:ext uri="{BB962C8B-B14F-4D97-AF65-F5344CB8AC3E}">
        <p14:creationId xmlns:p14="http://schemas.microsoft.com/office/powerpoint/2010/main" val="2855452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5635" y="-1129048"/>
            <a:ext cx="8596668" cy="3403600"/>
          </a:xfrm>
        </p:spPr>
        <p:txBody>
          <a:bodyPr>
            <a:normAutofit/>
          </a:bodyPr>
          <a:lstStyle/>
          <a:p>
            <a:r>
              <a:rPr lang="en-US" sz="5400" dirty="0" smtClean="0"/>
              <a:t>Module</a:t>
            </a:r>
            <a:endParaRPr lang="en-US" sz="5400" dirty="0"/>
          </a:p>
        </p:txBody>
      </p:sp>
      <p:sp>
        <p:nvSpPr>
          <p:cNvPr id="3" name="Text Placeholder 2"/>
          <p:cNvSpPr>
            <a:spLocks noGrp="1"/>
          </p:cNvSpPr>
          <p:nvPr>
            <p:ph type="body" idx="1"/>
          </p:nvPr>
        </p:nvSpPr>
        <p:spPr>
          <a:xfrm>
            <a:off x="455524" y="791693"/>
            <a:ext cx="10291808" cy="5859628"/>
          </a:xfrm>
        </p:spPr>
        <p:txBody>
          <a:bodyPr>
            <a:normAutofit/>
          </a:bodyPr>
          <a:lstStyle/>
          <a:p>
            <a:pPr marL="285750" indent="-285750" algn="just">
              <a:buFont typeface="Arial" panose="020B0604020202020204" pitchFamily="34" charset="0"/>
              <a:buChar char="•"/>
            </a:pPr>
            <a:r>
              <a:rPr lang="en-GB" sz="3200" dirty="0"/>
              <a:t>Fund Utilization :</a:t>
            </a:r>
          </a:p>
          <a:p>
            <a:pPr algn="just"/>
            <a:r>
              <a:rPr lang="en-GB" dirty="0"/>
              <a:t>                </a:t>
            </a:r>
            <a:r>
              <a:rPr lang="en-GB" sz="2400" dirty="0"/>
              <a:t> In this module we will utilize our funds in education, health and even for loan if anyone want it . Fund will be utilized according to </a:t>
            </a:r>
            <a:r>
              <a:rPr lang="en-GB" sz="2400" dirty="0" err="1"/>
              <a:t>sunnah</a:t>
            </a:r>
            <a:r>
              <a:rPr lang="en-GB" sz="2400" dirty="0"/>
              <a:t> (SAW) .Because Zakat and </a:t>
            </a:r>
            <a:r>
              <a:rPr lang="en-GB" sz="2400" dirty="0" err="1"/>
              <a:t>Sadaqah</a:t>
            </a:r>
            <a:r>
              <a:rPr lang="en-GB" sz="2400" dirty="0"/>
              <a:t> is only given to the Muslims that’s why Islamic welfare will totally work on Islamic based </a:t>
            </a:r>
            <a:r>
              <a:rPr lang="en-GB" sz="2400" dirty="0" smtClean="0"/>
              <a:t>.Education facilities will be provided by giving scholarship .Health facilities will be given satisfactory and the third one is loan which will be totally interest free and will be given and taken in totally Islamic way.</a:t>
            </a:r>
            <a:endParaRPr lang="en-GB" sz="2400" dirty="0"/>
          </a:p>
          <a:p>
            <a:endParaRPr lang="en-US" dirty="0"/>
          </a:p>
        </p:txBody>
      </p:sp>
    </p:spTree>
    <p:extLst>
      <p:ext uri="{BB962C8B-B14F-4D97-AF65-F5344CB8AC3E}">
        <p14:creationId xmlns:p14="http://schemas.microsoft.com/office/powerpoint/2010/main" val="2706146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692</TotalTime>
  <Words>982</Words>
  <Application>Microsoft Office PowerPoint</Application>
  <PresentationFormat>Widescreen</PresentationFormat>
  <Paragraphs>108</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Times New Roman</vt:lpstr>
      <vt:lpstr>Trebuchet MS</vt:lpstr>
      <vt:lpstr>Wingdings</vt:lpstr>
      <vt:lpstr>Wingdings 3</vt:lpstr>
      <vt:lpstr>Facet</vt:lpstr>
      <vt:lpstr>Online Localized Islamic Welfare System (OLIWS) </vt:lpstr>
      <vt:lpstr>Introduction</vt:lpstr>
      <vt:lpstr>Problem Statement</vt:lpstr>
      <vt:lpstr>Administration</vt:lpstr>
      <vt:lpstr>Terms and Conditions</vt:lpstr>
      <vt:lpstr>Module</vt:lpstr>
      <vt:lpstr>Module</vt:lpstr>
      <vt:lpstr>Modules</vt:lpstr>
      <vt:lpstr>Module</vt:lpstr>
      <vt:lpstr>Module </vt:lpstr>
      <vt:lpstr>Module</vt:lpstr>
      <vt:lpstr>Module</vt:lpstr>
      <vt:lpstr>Module</vt:lpstr>
      <vt:lpstr>Module</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Localized Islamic Welfare System</dc:title>
  <dc:creator>musharaf soharwardi</dc:creator>
  <cp:lastModifiedBy>Rida Fatima</cp:lastModifiedBy>
  <cp:revision>62</cp:revision>
  <dcterms:created xsi:type="dcterms:W3CDTF">2018-01-31T17:30:16Z</dcterms:created>
  <dcterms:modified xsi:type="dcterms:W3CDTF">2018-02-07T19:59:22Z</dcterms:modified>
</cp:coreProperties>
</file>