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0" r:id="rId5"/>
    <p:sldId id="274" r:id="rId6"/>
    <p:sldId id="261" r:id="rId7"/>
    <p:sldId id="268" r:id="rId8"/>
    <p:sldId id="259" r:id="rId9"/>
    <p:sldId id="269" r:id="rId10"/>
    <p:sldId id="264" r:id="rId11"/>
    <p:sldId id="265" r:id="rId12"/>
    <p:sldId id="266" r:id="rId13"/>
    <p:sldId id="267" r:id="rId14"/>
    <p:sldId id="270" r:id="rId15"/>
    <p:sldId id="276"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9" d="100"/>
          <a:sy n="79" d="100"/>
        </p:scale>
        <p:origin x="1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154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26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2419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887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808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149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4242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6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007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81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6440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2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5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1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656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18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8924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882" y="285817"/>
            <a:ext cx="7706321" cy="1089764"/>
          </a:xfrm>
        </p:spPr>
        <p:txBody>
          <a:bodyPr/>
          <a:lstStyle/>
          <a:p>
            <a:r>
              <a:rPr lang="en-GB" sz="4400" dirty="0" smtClean="0">
                <a:ln>
                  <a:solidFill>
                    <a:schemeClr val="accent2">
                      <a:lumMod val="50000"/>
                    </a:schemeClr>
                  </a:solidFill>
                </a:ln>
              </a:rPr>
              <a:t>Online Localized Islamic Welfare System (OLIWS) </a:t>
            </a:r>
            <a:endParaRPr lang="en-GB" sz="4400" dirty="0">
              <a:ln>
                <a:solidFill>
                  <a:schemeClr val="accent2">
                    <a:lumMod val="50000"/>
                  </a:schemeClr>
                </a:solidFill>
              </a:ln>
            </a:endParaRPr>
          </a:p>
        </p:txBody>
      </p:sp>
      <p:sp>
        <p:nvSpPr>
          <p:cNvPr id="3" name="Subtitle 2"/>
          <p:cNvSpPr>
            <a:spLocks noGrp="1"/>
          </p:cNvSpPr>
          <p:nvPr>
            <p:ph type="subTitle" idx="1"/>
          </p:nvPr>
        </p:nvSpPr>
        <p:spPr>
          <a:xfrm>
            <a:off x="-5089179" y="4614299"/>
            <a:ext cx="7766936" cy="1096899"/>
          </a:xfrm>
        </p:spPr>
        <p:txBody>
          <a:bodyPr>
            <a:noAutofit/>
          </a:bodyPr>
          <a:lstStyle/>
          <a:p>
            <a:r>
              <a:rPr lang="en-GB" sz="1400" dirty="0" smtClean="0"/>
              <a:t>Group Members:</a:t>
            </a:r>
          </a:p>
          <a:p>
            <a:r>
              <a:rPr lang="en-GB" sz="1400" dirty="0" smtClean="0"/>
              <a:t>Syeda Rida Fatima   (Az461222)</a:t>
            </a:r>
          </a:p>
          <a:p>
            <a:r>
              <a:rPr lang="en-GB" sz="1400" dirty="0" smtClean="0"/>
              <a:t>Nida Khalid     (BB479116)</a:t>
            </a:r>
          </a:p>
          <a:p>
            <a:r>
              <a:rPr lang="en-GB" sz="1400" dirty="0" smtClean="0"/>
              <a:t>Kaniz Fatima   (AZ 461302)</a:t>
            </a:r>
          </a:p>
          <a:p>
            <a:r>
              <a:rPr lang="en-GB" sz="1400" dirty="0" smtClean="0"/>
              <a:t>Iram Kanwal      (AZ461310)</a:t>
            </a:r>
          </a:p>
          <a:p>
            <a:endParaRPr lang="en-GB" sz="1400" dirty="0"/>
          </a:p>
        </p:txBody>
      </p:sp>
      <p:sp>
        <p:nvSpPr>
          <p:cNvPr id="4" name="Rectangle 3"/>
          <p:cNvSpPr/>
          <p:nvPr/>
        </p:nvSpPr>
        <p:spPr>
          <a:xfrm>
            <a:off x="3696715" y="1440009"/>
            <a:ext cx="4326118" cy="461665"/>
          </a:xfrm>
          <a:prstGeom prst="rect">
            <a:avLst/>
          </a:prstGeom>
        </p:spPr>
        <p:txBody>
          <a:bodyPr wrap="square">
            <a:spAutoFit/>
          </a:bodyPr>
          <a:lstStyle/>
          <a:p>
            <a:r>
              <a:rPr lang="en-GB" sz="2400" dirty="0"/>
              <a:t>Supervisor : </a:t>
            </a:r>
            <a:r>
              <a:rPr lang="en-GB" sz="2400" dirty="0" smtClean="0"/>
              <a:t>Mr . </a:t>
            </a:r>
            <a:r>
              <a:rPr lang="en-GB" sz="2400" dirty="0"/>
              <a:t>Rashid Ismail</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835" y="1939252"/>
            <a:ext cx="3809524" cy="3809524"/>
          </a:xfrm>
          <a:prstGeom prst="rect">
            <a:avLst/>
          </a:prstGeom>
        </p:spPr>
      </p:pic>
    </p:spTree>
    <p:extLst>
      <p:ext uri="{BB962C8B-B14F-4D97-AF65-F5344CB8AC3E}">
        <p14:creationId xmlns:p14="http://schemas.microsoft.com/office/powerpoint/2010/main" val="2763755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5400" b="1" dirty="0" smtClean="0"/>
              <a:t>Module</a:t>
            </a:r>
            <a:br>
              <a:rPr lang="en-US" sz="5400" b="1" dirty="0" smtClean="0"/>
            </a:br>
            <a:endParaRPr lang="en-US" sz="5400" b="1" dirty="0"/>
          </a:p>
        </p:txBody>
      </p:sp>
      <p:sp>
        <p:nvSpPr>
          <p:cNvPr id="3" name="Text Placeholder 2"/>
          <p:cNvSpPr>
            <a:spLocks noGrp="1"/>
          </p:cNvSpPr>
          <p:nvPr>
            <p:ph type="body" idx="1"/>
          </p:nvPr>
        </p:nvSpPr>
        <p:spPr>
          <a:xfrm>
            <a:off x="312821" y="1626901"/>
            <a:ext cx="10431379" cy="4376858"/>
          </a:xfrm>
        </p:spPr>
        <p:txBody>
          <a:bodyPr>
            <a:normAutofit lnSpcReduction="10000"/>
          </a:bodyPr>
          <a:lstStyle/>
          <a:p>
            <a:pPr marL="342900" indent="-342900" algn="just">
              <a:buFont typeface="+mj-lt"/>
              <a:buAutoNum type="arabicPeriod" startAt="2"/>
            </a:pPr>
            <a:r>
              <a:rPr lang="en-US" sz="2800" dirty="0" smtClean="0"/>
              <a:t>Education:</a:t>
            </a:r>
          </a:p>
          <a:p>
            <a:pPr algn="just"/>
            <a:r>
              <a:rPr lang="en-US" sz="2400" dirty="0"/>
              <a:t>	</a:t>
            </a:r>
            <a:r>
              <a:rPr lang="en-US" sz="2400" dirty="0" smtClean="0"/>
              <a:t>			In Education our welfare will provide the scholarship to those who want to register in any institute or want to pay fee or want to buy some stationary. This welfare will provide the scholarship to the orphan and special children even the deserving children who are not able to meet their education expenses.</a:t>
            </a:r>
          </a:p>
          <a:p>
            <a:pPr marL="285750" indent="-285750" algn="just">
              <a:buFont typeface="Arial" panose="020B0604020202020204" pitchFamily="34" charset="0"/>
              <a:buChar char="•"/>
            </a:pPr>
            <a:r>
              <a:rPr lang="en-US" sz="2800" dirty="0" smtClean="0"/>
              <a:t>Sub- Module:</a:t>
            </a:r>
          </a:p>
          <a:p>
            <a:pPr marL="285750" indent="-285750" algn="just">
              <a:buFont typeface="Wingdings" panose="05000000000000000000" pitchFamily="2" charset="2"/>
              <a:buChar char="Ø"/>
            </a:pPr>
            <a:r>
              <a:rPr lang="en-US" sz="2400" dirty="0" smtClean="0"/>
              <a:t>Admission </a:t>
            </a:r>
          </a:p>
          <a:p>
            <a:pPr marL="285750" indent="-285750" algn="just">
              <a:buFont typeface="Wingdings" panose="05000000000000000000" pitchFamily="2" charset="2"/>
              <a:buChar char="Ø"/>
            </a:pPr>
            <a:r>
              <a:rPr lang="en-US" sz="2400" dirty="0" smtClean="0"/>
              <a:t>Fee</a:t>
            </a:r>
          </a:p>
          <a:p>
            <a:pPr marL="285750" indent="-285750" algn="just">
              <a:buFont typeface="Wingdings" panose="05000000000000000000" pitchFamily="2" charset="2"/>
              <a:buChar char="Ø"/>
            </a:pPr>
            <a:r>
              <a:rPr lang="en-US" sz="2400" dirty="0" smtClean="0"/>
              <a:t>Stationary </a:t>
            </a:r>
          </a:p>
          <a:p>
            <a:pPr marL="342900" indent="-342900">
              <a:buFont typeface="+mj-lt"/>
              <a:buAutoNum type="arabicPeriod" startAt="3"/>
            </a:pPr>
            <a:endParaRPr lang="en-US" dirty="0" smtClean="0"/>
          </a:p>
        </p:txBody>
      </p:sp>
    </p:spTree>
    <p:extLst>
      <p:ext uri="{BB962C8B-B14F-4D97-AF65-F5344CB8AC3E}">
        <p14:creationId xmlns:p14="http://schemas.microsoft.com/office/powerpoint/2010/main" val="324125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Module</a:t>
            </a:r>
            <a:endParaRPr lang="en-US" dirty="0"/>
          </a:p>
        </p:txBody>
      </p:sp>
      <p:sp>
        <p:nvSpPr>
          <p:cNvPr id="3" name="Text Placeholder 2"/>
          <p:cNvSpPr>
            <a:spLocks noGrp="1"/>
          </p:cNvSpPr>
          <p:nvPr>
            <p:ph type="body" idx="1"/>
          </p:nvPr>
        </p:nvSpPr>
        <p:spPr>
          <a:xfrm>
            <a:off x="565484" y="1156368"/>
            <a:ext cx="10046368" cy="4835358"/>
          </a:xfrm>
        </p:spPr>
        <p:txBody>
          <a:bodyPr>
            <a:normAutofit/>
          </a:bodyPr>
          <a:lstStyle/>
          <a:p>
            <a:pPr marL="342900" indent="-342900">
              <a:buFont typeface="+mj-lt"/>
              <a:buAutoNum type="arabicPeriod" startAt="3"/>
            </a:pPr>
            <a:r>
              <a:rPr lang="en-US" sz="2400" b="1" dirty="0" smtClean="0"/>
              <a:t>Health:</a:t>
            </a:r>
          </a:p>
          <a:p>
            <a:r>
              <a:rPr lang="en-US" sz="2400" dirty="0"/>
              <a:t>	</a:t>
            </a:r>
            <a:r>
              <a:rPr lang="en-US" sz="2400" dirty="0" smtClean="0"/>
              <a:t>		The Patient should present their medical report as proof online. we will provide the needy person medicine, free treatment, and surgeries from our selective Local Hospital and Clinic.</a:t>
            </a:r>
          </a:p>
          <a:p>
            <a:pPr marL="285750" indent="-285750">
              <a:buFont typeface="Arial" panose="020B0604020202020204" pitchFamily="34" charset="0"/>
              <a:buChar char="•"/>
            </a:pPr>
            <a:r>
              <a:rPr lang="en-US" sz="2400" b="1" dirty="0" smtClean="0"/>
              <a:t>Sub-Module</a:t>
            </a:r>
          </a:p>
          <a:p>
            <a:pPr marL="285750" indent="-285750">
              <a:buFont typeface="Wingdings" panose="05000000000000000000" pitchFamily="2" charset="2"/>
              <a:buChar char="Ø"/>
            </a:pPr>
            <a:r>
              <a:rPr lang="en-US" sz="2400" dirty="0" smtClean="0"/>
              <a:t>Medicine</a:t>
            </a:r>
            <a:endParaRPr lang="en-US" sz="2400" dirty="0" smtClean="0"/>
          </a:p>
          <a:p>
            <a:pPr marL="285750" indent="-285750">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2812767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Module</a:t>
            </a:r>
            <a:endParaRPr lang="en-US" dirty="0"/>
          </a:p>
        </p:txBody>
      </p:sp>
      <p:sp>
        <p:nvSpPr>
          <p:cNvPr id="3" name="Text Placeholder 2"/>
          <p:cNvSpPr>
            <a:spLocks noGrp="1"/>
          </p:cNvSpPr>
          <p:nvPr>
            <p:ph type="body" idx="1"/>
          </p:nvPr>
        </p:nvSpPr>
        <p:spPr>
          <a:xfrm>
            <a:off x="626864" y="609600"/>
            <a:ext cx="9384632" cy="5610726"/>
          </a:xfrm>
        </p:spPr>
        <p:txBody>
          <a:bodyPr>
            <a:normAutofit/>
          </a:bodyPr>
          <a:lstStyle/>
          <a:p>
            <a:pPr marL="342900" indent="-342900">
              <a:buFont typeface="+mj-lt"/>
              <a:buAutoNum type="arabicPeriod" startAt="4"/>
            </a:pPr>
            <a:r>
              <a:rPr lang="en-US" sz="2800" dirty="0" smtClean="0"/>
              <a:t>Loan:</a:t>
            </a:r>
            <a:endParaRPr lang="en-US" sz="2800" dirty="0"/>
          </a:p>
          <a:p>
            <a:pPr algn="just"/>
            <a:r>
              <a:rPr lang="en-US" dirty="0"/>
              <a:t>	</a:t>
            </a:r>
            <a:r>
              <a:rPr lang="en-US" dirty="0" smtClean="0"/>
              <a:t>	We will provide totally interest free loan and didn’t have any hidden charges. The loan will be provided in three categories.</a:t>
            </a:r>
          </a:p>
          <a:p>
            <a:pPr marL="285750" indent="-285750" algn="just">
              <a:buFont typeface="Arial" panose="020B0604020202020204" pitchFamily="34" charset="0"/>
              <a:buChar char="•"/>
            </a:pPr>
            <a:r>
              <a:rPr lang="en-US" dirty="0" smtClean="0"/>
              <a:t>Loan will be provided after necessary procedure.</a:t>
            </a:r>
          </a:p>
          <a:p>
            <a:pPr marL="285750" indent="-285750" algn="just">
              <a:buFont typeface="Wingdings" panose="05000000000000000000" pitchFamily="2" charset="2"/>
              <a:buChar char="Ø"/>
            </a:pPr>
            <a:r>
              <a:rPr lang="en-US" sz="2800" dirty="0" smtClean="0"/>
              <a:t>Return</a:t>
            </a:r>
          </a:p>
          <a:p>
            <a:pPr marL="285750" indent="-285750" algn="just">
              <a:buFont typeface="Arial" panose="020B0604020202020204" pitchFamily="34" charset="0"/>
              <a:buChar char="•"/>
            </a:pPr>
            <a:r>
              <a:rPr lang="en-US" dirty="0" smtClean="0"/>
              <a:t>The interest free instalment will be taken after one month </a:t>
            </a:r>
          </a:p>
          <a:p>
            <a:pPr marL="285750" indent="-28575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1203682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a:t>Module</a:t>
            </a:r>
          </a:p>
        </p:txBody>
      </p:sp>
      <p:sp>
        <p:nvSpPr>
          <p:cNvPr id="3" name="Text Placeholder 2"/>
          <p:cNvSpPr>
            <a:spLocks noGrp="1"/>
          </p:cNvSpPr>
          <p:nvPr>
            <p:ph type="body" idx="1"/>
          </p:nvPr>
        </p:nvSpPr>
        <p:spPr>
          <a:xfrm>
            <a:off x="426020" y="1297028"/>
            <a:ext cx="10522717" cy="5432343"/>
          </a:xfrm>
        </p:spPr>
        <p:txBody>
          <a:bodyPr>
            <a:normAutofit/>
          </a:bodyPr>
          <a:lstStyle/>
          <a:p>
            <a:pPr marL="342900" indent="-342900">
              <a:buFont typeface="+mj-lt"/>
              <a:buAutoNum type="arabicPeriod" startAt="5"/>
            </a:pPr>
            <a:r>
              <a:rPr lang="en-US" sz="2800" dirty="0" smtClean="0"/>
              <a:t>Report:</a:t>
            </a:r>
          </a:p>
          <a:p>
            <a:r>
              <a:rPr lang="en-US" sz="2400" dirty="0"/>
              <a:t>	</a:t>
            </a:r>
            <a:r>
              <a:rPr lang="en-US" sz="2400" dirty="0" smtClean="0"/>
              <a:t>		</a:t>
            </a:r>
            <a:r>
              <a:rPr lang="en-US" sz="2000" dirty="0" smtClean="0"/>
              <a:t>Admin will check the weekly, Monthly and yearly report.</a:t>
            </a:r>
          </a:p>
          <a:p>
            <a:pPr marL="342900" indent="-342900">
              <a:buFont typeface="+mj-lt"/>
              <a:buAutoNum type="arabicPeriod" startAt="6"/>
            </a:pPr>
            <a:r>
              <a:rPr lang="en-US" sz="2800" dirty="0" smtClean="0"/>
              <a:t>Expected Output:</a:t>
            </a:r>
          </a:p>
          <a:p>
            <a:r>
              <a:rPr lang="en-US" sz="2600" dirty="0"/>
              <a:t> </a:t>
            </a:r>
            <a:r>
              <a:rPr lang="en-US" sz="2600" dirty="0" smtClean="0"/>
              <a:t>                    </a:t>
            </a:r>
            <a:r>
              <a:rPr lang="en-US" sz="2000" dirty="0" smtClean="0"/>
              <a:t>The expected output from our (OLIWS) is that :</a:t>
            </a:r>
          </a:p>
          <a:p>
            <a:pPr marL="285750" indent="-285750">
              <a:buFont typeface="Arial" panose="020B0604020202020204" pitchFamily="34" charset="0"/>
              <a:buChar char="•"/>
            </a:pPr>
            <a:r>
              <a:rPr lang="en-US" sz="2000" dirty="0" smtClean="0"/>
              <a:t>The deserving people will be able to get education.</a:t>
            </a:r>
          </a:p>
          <a:p>
            <a:pPr marL="285750" indent="-285750">
              <a:buFont typeface="Arial" panose="020B0604020202020204" pitchFamily="34" charset="0"/>
              <a:buChar char="•"/>
            </a:pPr>
            <a:r>
              <a:rPr lang="en-US" sz="2000" dirty="0" smtClean="0"/>
              <a:t>Those people who are not able to get treatment from any private hospital or clinic ,through our online Islamic welfare system those people will get satisfied treatment.</a:t>
            </a:r>
          </a:p>
          <a:p>
            <a:pPr marL="285750" indent="-285750">
              <a:buFont typeface="Arial" panose="020B0604020202020204" pitchFamily="34" charset="0"/>
              <a:buChar char="•"/>
            </a:pPr>
            <a:r>
              <a:rPr lang="en-US" sz="2000" dirty="0" smtClean="0"/>
              <a:t>After getting interest free loan deserving people will be established.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02021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272" y="-1189973"/>
            <a:ext cx="8596668" cy="3403600"/>
          </a:xfrm>
        </p:spPr>
        <p:txBody>
          <a:bodyPr/>
          <a:lstStyle/>
          <a:p>
            <a:r>
              <a:rPr lang="en-US" dirty="0" smtClean="0"/>
              <a:t>Module</a:t>
            </a:r>
            <a:endParaRPr lang="en-US" dirty="0"/>
          </a:p>
        </p:txBody>
      </p:sp>
      <p:sp>
        <p:nvSpPr>
          <p:cNvPr id="3" name="Text Placeholder 2"/>
          <p:cNvSpPr>
            <a:spLocks noGrp="1"/>
          </p:cNvSpPr>
          <p:nvPr>
            <p:ph type="body" idx="1"/>
          </p:nvPr>
        </p:nvSpPr>
        <p:spPr>
          <a:xfrm>
            <a:off x="254000" y="1473200"/>
            <a:ext cx="10292915" cy="4313825"/>
          </a:xfrm>
        </p:spPr>
        <p:txBody>
          <a:bodyPr>
            <a:normAutofit/>
          </a:bodyPr>
          <a:lstStyle/>
          <a:p>
            <a:pPr marL="342900" indent="-342900">
              <a:buFont typeface="+mj-lt"/>
              <a:buAutoNum type="arabicPeriod" startAt="6"/>
            </a:pPr>
            <a:r>
              <a:rPr lang="en-US" sz="3200" dirty="0" smtClean="0"/>
              <a:t>Feed Back:</a:t>
            </a:r>
          </a:p>
          <a:p>
            <a:r>
              <a:rPr lang="en-US" sz="2600" dirty="0"/>
              <a:t> </a:t>
            </a:r>
            <a:r>
              <a:rPr lang="en-US" sz="2600" dirty="0" smtClean="0"/>
              <a:t>                    </a:t>
            </a:r>
            <a:r>
              <a:rPr lang="en-US" sz="2000" dirty="0" smtClean="0"/>
              <a:t>In feed back user have to tell us about our Islamic welfare that he/she like it or not ,or it is a beneficial for poor and needy people or not . The user should give us feed back according to our given categories in which he/she got help from our Islamic welfare system . For example if user get the good result in education then he/she will give us his/her suggestions that how can we make our Online Islamic welfare best more according to purely Islamic way . Next feed back will be according to health and loan that he/she got satisfactory help or not. </a:t>
            </a:r>
            <a:endParaRPr lang="en-US" sz="2000" dirty="0"/>
          </a:p>
        </p:txBody>
      </p:sp>
    </p:spTree>
    <p:extLst>
      <p:ext uri="{BB962C8B-B14F-4D97-AF65-F5344CB8AC3E}">
        <p14:creationId xmlns:p14="http://schemas.microsoft.com/office/powerpoint/2010/main" val="4101040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920" y="0"/>
            <a:ext cx="8596668" cy="1320800"/>
          </a:xfrm>
        </p:spPr>
        <p:txBody>
          <a:bodyPr/>
          <a:lstStyle/>
          <a:p>
            <a:r>
              <a:rPr lang="en-US" dirty="0" smtClean="0"/>
              <a:t>Use Case Diagram</a:t>
            </a:r>
            <a:endParaRPr lang="en-US" dirty="0"/>
          </a:p>
        </p:txBody>
      </p:sp>
      <p:pic>
        <p:nvPicPr>
          <p:cNvPr id="3" name="Picture 2"/>
          <p:cNvPicPr>
            <a:picLocks noChangeAspect="1"/>
          </p:cNvPicPr>
          <p:nvPr/>
        </p:nvPicPr>
        <p:blipFill rotWithShape="1">
          <a:blip r:embed="rId2"/>
          <a:srcRect l="632" t="3093" r="695" b="9636"/>
          <a:stretch/>
        </p:blipFill>
        <p:spPr>
          <a:xfrm>
            <a:off x="764088" y="951978"/>
            <a:ext cx="8367385" cy="5633560"/>
          </a:xfrm>
          <a:prstGeom prst="rect">
            <a:avLst/>
          </a:prstGeom>
        </p:spPr>
      </p:pic>
    </p:spTree>
    <p:extLst>
      <p:ext uri="{BB962C8B-B14F-4D97-AF65-F5344CB8AC3E}">
        <p14:creationId xmlns:p14="http://schemas.microsoft.com/office/powerpoint/2010/main" val="397559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440" y="0"/>
            <a:ext cx="8596668" cy="1320800"/>
          </a:xfrm>
        </p:spPr>
        <p:txBody>
          <a:bodyPr/>
          <a:lstStyle/>
          <a:p>
            <a:r>
              <a:rPr lang="en-US" dirty="0" smtClean="0"/>
              <a:t>Use Case Diagram</a:t>
            </a:r>
            <a:endParaRPr lang="en-US" dirty="0"/>
          </a:p>
        </p:txBody>
      </p:sp>
      <p:pic>
        <p:nvPicPr>
          <p:cNvPr id="3" name="Picture 2"/>
          <p:cNvPicPr>
            <a:picLocks noChangeAspect="1"/>
          </p:cNvPicPr>
          <p:nvPr/>
        </p:nvPicPr>
        <p:blipFill rotWithShape="1">
          <a:blip r:embed="rId2"/>
          <a:srcRect r="929" b="3590"/>
          <a:stretch/>
        </p:blipFill>
        <p:spPr>
          <a:xfrm>
            <a:off x="325677" y="754625"/>
            <a:ext cx="9219156" cy="5211573"/>
          </a:xfrm>
          <a:prstGeom prst="rect">
            <a:avLst/>
          </a:prstGeom>
        </p:spPr>
      </p:pic>
    </p:spTree>
    <p:extLst>
      <p:ext uri="{BB962C8B-B14F-4D97-AF65-F5344CB8AC3E}">
        <p14:creationId xmlns:p14="http://schemas.microsoft.com/office/powerpoint/2010/main" val="171433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402149" y="-1297730"/>
            <a:ext cx="8596668" cy="2595460"/>
          </a:xfrm>
        </p:spPr>
        <p:txBody>
          <a:bodyPr/>
          <a:lstStyle/>
          <a:p>
            <a:r>
              <a:rPr lang="en-GB" dirty="0" smtClean="0"/>
              <a:t>Introduction</a:t>
            </a:r>
            <a:endParaRPr lang="en-GB" dirty="0"/>
          </a:p>
        </p:txBody>
      </p:sp>
      <p:sp>
        <p:nvSpPr>
          <p:cNvPr id="8" name="Text Placeholder 7"/>
          <p:cNvSpPr>
            <a:spLocks noGrp="1"/>
          </p:cNvSpPr>
          <p:nvPr>
            <p:ph type="body" idx="1"/>
          </p:nvPr>
        </p:nvSpPr>
        <p:spPr>
          <a:xfrm>
            <a:off x="372980" y="1213509"/>
            <a:ext cx="10046367" cy="4958691"/>
          </a:xfrm>
        </p:spPr>
        <p:txBody>
          <a:bodyPr anchor="ctr">
            <a:normAutofit/>
          </a:bodyPr>
          <a:lstStyle/>
          <a:p>
            <a:pPr algn="just"/>
            <a:r>
              <a:rPr lang="en-GB" sz="2000" dirty="0" smtClean="0"/>
              <a:t>OLIWS is a platform through which we will raise funds in Islamic way . We will provide the service of “Education”, “Health” &amp; “Loan” in localized area .Our project will be the source for those people who wants to help the needy and poor people. Companies and individual organizations are allowed to share their funds between each other when someone invited to for help , the invitee has the right to accept it or not . This  is the quite easy way to help for those who wants to study , for those who wants live physically fit . It will also provide the platform to those who wants to be established in their life .</a:t>
            </a:r>
            <a:endParaRPr lang="en-GB" sz="2000" dirty="0"/>
          </a:p>
        </p:txBody>
      </p:sp>
    </p:spTree>
    <p:extLst>
      <p:ext uri="{BB962C8B-B14F-4D97-AF65-F5344CB8AC3E}">
        <p14:creationId xmlns:p14="http://schemas.microsoft.com/office/powerpoint/2010/main" val="2476257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803" y="-888643"/>
            <a:ext cx="8596668" cy="3403600"/>
          </a:xfrm>
        </p:spPr>
        <p:txBody>
          <a:bodyPr/>
          <a:lstStyle/>
          <a:p>
            <a:r>
              <a:rPr lang="en-GB" dirty="0" smtClean="0"/>
              <a:t>Problem Statement</a:t>
            </a:r>
            <a:endParaRPr lang="en-GB" dirty="0"/>
          </a:p>
        </p:txBody>
      </p:sp>
      <p:sp>
        <p:nvSpPr>
          <p:cNvPr id="3" name="Text Placeholder 2"/>
          <p:cNvSpPr>
            <a:spLocks noGrp="1"/>
          </p:cNvSpPr>
          <p:nvPr>
            <p:ph type="body" idx="1"/>
          </p:nvPr>
        </p:nvSpPr>
        <p:spPr>
          <a:xfrm>
            <a:off x="481262" y="813157"/>
            <a:ext cx="10575759" cy="6007074"/>
          </a:xfrm>
        </p:spPr>
        <p:txBody>
          <a:bodyPr>
            <a:normAutofit/>
          </a:bodyPr>
          <a:lstStyle/>
          <a:p>
            <a:pPr algn="just"/>
            <a:r>
              <a:rPr lang="en-GB" sz="2400" dirty="0" smtClean="0"/>
              <a:t>According to different welfares those are totally manual . We have tried  to convert this manual welfare into totally online Localized Islamic welfare system . In our society people have faced different problems , poverty has increased due to this , people are not able to afford their expenses and their education too . Through this Islamic welfare people will be able to fulfil wishes of their life . </a:t>
            </a:r>
            <a:endParaRPr lang="en-GB" sz="2400" dirty="0"/>
          </a:p>
        </p:txBody>
      </p:sp>
    </p:spTree>
    <p:extLst>
      <p:ext uri="{BB962C8B-B14F-4D97-AF65-F5344CB8AC3E}">
        <p14:creationId xmlns:p14="http://schemas.microsoft.com/office/powerpoint/2010/main" val="2817709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29" y="-115911"/>
            <a:ext cx="8076268" cy="2467735"/>
          </a:xfrm>
        </p:spPr>
        <p:txBody>
          <a:bodyPr/>
          <a:lstStyle/>
          <a:p>
            <a:r>
              <a:rPr lang="en-GB" dirty="0" smtClean="0"/>
              <a:t>Administration</a:t>
            </a:r>
            <a:endParaRPr lang="en-GB" dirty="0"/>
          </a:p>
        </p:txBody>
      </p:sp>
      <p:sp>
        <p:nvSpPr>
          <p:cNvPr id="3" name="Text Placeholder 2"/>
          <p:cNvSpPr>
            <a:spLocks noGrp="1"/>
          </p:cNvSpPr>
          <p:nvPr>
            <p:ph type="body" idx="1"/>
          </p:nvPr>
        </p:nvSpPr>
        <p:spPr>
          <a:xfrm>
            <a:off x="276727" y="1252037"/>
            <a:ext cx="10696074" cy="5269079"/>
          </a:xfrm>
        </p:spPr>
        <p:txBody>
          <a:bodyPr>
            <a:normAutofit/>
          </a:bodyPr>
          <a:lstStyle/>
          <a:p>
            <a:pPr marL="285750" indent="-285750">
              <a:buFont typeface="Arial" panose="020B0604020202020204" pitchFamily="34" charset="0"/>
              <a:buChar char="•"/>
            </a:pPr>
            <a:r>
              <a:rPr lang="en-GB" sz="2400" dirty="0" smtClean="0"/>
              <a:t>The administration of something is the process of  organizing and supervising it </a:t>
            </a:r>
            <a:r>
              <a:rPr lang="en-GB" sz="2400" dirty="0" smtClean="0"/>
              <a:t>.</a:t>
            </a:r>
          </a:p>
          <a:p>
            <a:pPr marL="285750" indent="-285750">
              <a:buFont typeface="Arial" panose="020B0604020202020204" pitchFamily="34" charset="0"/>
              <a:buChar char="•"/>
            </a:pPr>
            <a:r>
              <a:rPr lang="en-GB" sz="2400" dirty="0"/>
              <a:t>Admin is the one who will control all over the system .</a:t>
            </a:r>
          </a:p>
          <a:p>
            <a:pPr marL="285750" indent="-285750">
              <a:buFont typeface="Arial" panose="020B0604020202020204" pitchFamily="34" charset="0"/>
              <a:buChar char="•"/>
            </a:pPr>
            <a:r>
              <a:rPr lang="en-GB" sz="2400" dirty="0"/>
              <a:t>Admin will check the profile of the user either it is a donor or receiver </a:t>
            </a:r>
            <a:r>
              <a:rPr lang="en-GB" sz="2400" dirty="0" smtClean="0"/>
              <a:t>.</a:t>
            </a:r>
          </a:p>
          <a:p>
            <a:pPr marL="285750" indent="-285750">
              <a:buFont typeface="Arial" panose="020B0604020202020204" pitchFamily="34" charset="0"/>
              <a:buChar char="•"/>
            </a:pPr>
            <a:r>
              <a:rPr lang="en-GB" sz="2400" dirty="0" smtClean="0"/>
              <a:t>Admin will check the </a:t>
            </a:r>
            <a:r>
              <a:rPr lang="en-GB" sz="2400" smtClean="0"/>
              <a:t>account details.</a:t>
            </a:r>
            <a:endParaRPr lang="en-GB" sz="2400" dirty="0" smtClean="0"/>
          </a:p>
          <a:p>
            <a:pPr marL="285750" indent="-285750">
              <a:buFont typeface="Arial" panose="020B0604020202020204" pitchFamily="34" charset="0"/>
              <a:buChar char="•"/>
            </a:pPr>
            <a:r>
              <a:rPr lang="en-GB" sz="2400" dirty="0" smtClean="0"/>
              <a:t> According to </a:t>
            </a:r>
            <a:r>
              <a:rPr lang="en-GB" sz="2400" dirty="0"/>
              <a:t> </a:t>
            </a:r>
            <a:r>
              <a:rPr lang="en-GB" sz="2400" dirty="0" smtClean="0"/>
              <a:t>the definition of administration , all the data of a registered person , report of weekly , monthly &amp; yearly will go to the admin </a:t>
            </a:r>
            <a:r>
              <a:rPr lang="en-GB" sz="2400" dirty="0" smtClean="0"/>
              <a:t>.</a:t>
            </a:r>
          </a:p>
          <a:p>
            <a:endParaRPr lang="en-GB" sz="2400" dirty="0" smtClean="0"/>
          </a:p>
          <a:p>
            <a:endParaRPr lang="en-GB" dirty="0" smtClean="0"/>
          </a:p>
        </p:txBody>
      </p:sp>
    </p:spTree>
    <p:extLst>
      <p:ext uri="{BB962C8B-B14F-4D97-AF65-F5344CB8AC3E}">
        <p14:creationId xmlns:p14="http://schemas.microsoft.com/office/powerpoint/2010/main" val="3426091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50" y="-1195137"/>
            <a:ext cx="8596668" cy="3403600"/>
          </a:xfrm>
        </p:spPr>
        <p:txBody>
          <a:bodyPr/>
          <a:lstStyle/>
          <a:p>
            <a:r>
              <a:rPr lang="en-US" dirty="0" smtClean="0"/>
              <a:t>Terms and Conditions</a:t>
            </a:r>
            <a:endParaRPr lang="en-US" dirty="0"/>
          </a:p>
        </p:txBody>
      </p:sp>
      <p:sp>
        <p:nvSpPr>
          <p:cNvPr id="3" name="Text Placeholder 2"/>
          <p:cNvSpPr>
            <a:spLocks noGrp="1"/>
          </p:cNvSpPr>
          <p:nvPr>
            <p:ph type="body" idx="1"/>
          </p:nvPr>
        </p:nvSpPr>
        <p:spPr>
          <a:xfrm>
            <a:off x="385011" y="1552074"/>
            <a:ext cx="9396663" cy="3019926"/>
          </a:xfrm>
        </p:spPr>
        <p:txBody>
          <a:bodyPr/>
          <a:lstStyle/>
          <a:p>
            <a:pPr marL="285750" indent="-285750">
              <a:buFont typeface="Arial" panose="020B0604020202020204" pitchFamily="34" charset="0"/>
              <a:buChar char="•"/>
            </a:pPr>
            <a:r>
              <a:rPr lang="en-US" dirty="0" smtClean="0"/>
              <a:t>Donor/receiver </a:t>
            </a:r>
            <a:r>
              <a:rPr lang="en-US" dirty="0"/>
              <a:t>have to follow our rules .</a:t>
            </a:r>
          </a:p>
          <a:p>
            <a:pPr marL="285750" indent="-285750">
              <a:buFont typeface="Arial" panose="020B0604020202020204" pitchFamily="34" charset="0"/>
              <a:buChar char="•"/>
            </a:pPr>
            <a:r>
              <a:rPr lang="en-US" dirty="0" smtClean="0"/>
              <a:t>To be registered user have to be agreed our (OLIWS) terms and conditions . </a:t>
            </a:r>
          </a:p>
          <a:p>
            <a:pPr marL="285750" indent="-285750">
              <a:buFont typeface="Arial" panose="020B0604020202020204" pitchFamily="34" charset="0"/>
              <a:buChar char="•"/>
            </a:pPr>
            <a:r>
              <a:rPr lang="en-US" dirty="0" smtClean="0"/>
              <a:t>After reading terms and condition if the user agree to get registered then he will click the agreed button .</a:t>
            </a:r>
          </a:p>
          <a:p>
            <a:endParaRPr lang="en-US" dirty="0"/>
          </a:p>
        </p:txBody>
      </p:sp>
    </p:spTree>
    <p:extLst>
      <p:ext uri="{BB962C8B-B14F-4D97-AF65-F5344CB8AC3E}">
        <p14:creationId xmlns:p14="http://schemas.microsoft.com/office/powerpoint/2010/main" val="228784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054" y="-1206321"/>
            <a:ext cx="8596668" cy="3403600"/>
          </a:xfrm>
        </p:spPr>
        <p:txBody>
          <a:bodyPr/>
          <a:lstStyle/>
          <a:p>
            <a:r>
              <a:rPr lang="en-GB" dirty="0" smtClean="0"/>
              <a:t>Module</a:t>
            </a:r>
            <a:endParaRPr lang="en-GB" dirty="0"/>
          </a:p>
        </p:txBody>
      </p:sp>
      <p:sp>
        <p:nvSpPr>
          <p:cNvPr id="3" name="Text Placeholder 2"/>
          <p:cNvSpPr>
            <a:spLocks noGrp="1"/>
          </p:cNvSpPr>
          <p:nvPr>
            <p:ph type="body" idx="1"/>
          </p:nvPr>
        </p:nvSpPr>
        <p:spPr>
          <a:xfrm>
            <a:off x="141668" y="793482"/>
            <a:ext cx="11216143" cy="5908107"/>
          </a:xfrm>
        </p:spPr>
        <p:txBody>
          <a:bodyPr>
            <a:normAutofit/>
          </a:bodyPr>
          <a:lstStyle/>
          <a:p>
            <a:pPr marL="342900" indent="-342900">
              <a:buFont typeface="+mj-lt"/>
              <a:buAutoNum type="arabicPeriod"/>
            </a:pPr>
            <a:r>
              <a:rPr lang="en-GB" sz="2400" dirty="0" smtClean="0"/>
              <a:t> Registration:</a:t>
            </a:r>
          </a:p>
          <a:p>
            <a:r>
              <a:rPr lang="en-GB" sz="2400" dirty="0" smtClean="0"/>
              <a:t>         All the users can be registered through signing up.</a:t>
            </a:r>
          </a:p>
          <a:p>
            <a:pPr marL="400050" indent="-400050">
              <a:buFont typeface="+mj-lt"/>
              <a:buAutoNum type="romanLcPeriod"/>
            </a:pPr>
            <a:r>
              <a:rPr lang="en-GB" sz="2400" dirty="0" smtClean="0"/>
              <a:t>Sign Up:</a:t>
            </a:r>
            <a:endParaRPr lang="en-GB" sz="2400" dirty="0"/>
          </a:p>
          <a:p>
            <a:r>
              <a:rPr lang="en-GB" sz="2400" dirty="0" smtClean="0"/>
              <a:t>          To get registered in (OLIWS) user have to fulfil different requirements. </a:t>
            </a:r>
            <a:r>
              <a:rPr lang="en-GB" sz="2400" dirty="0" smtClean="0"/>
              <a:t>User it may be a donor/receiver will have to fulfil some important requirements </a:t>
            </a:r>
            <a:endParaRPr lang="en-GB" dirty="0"/>
          </a:p>
          <a:p>
            <a:r>
              <a:rPr lang="en-GB" sz="2400" dirty="0"/>
              <a:t>t</a:t>
            </a:r>
            <a:r>
              <a:rPr lang="en-GB" sz="2400" dirty="0" smtClean="0"/>
              <a:t>o get in touch with our Online Localized Islamic Welfare System.  For example these requirements can be name, father name, id card , phone number , email etc.</a:t>
            </a:r>
          </a:p>
        </p:txBody>
      </p:sp>
    </p:spTree>
    <p:extLst>
      <p:ext uri="{BB962C8B-B14F-4D97-AF65-F5344CB8AC3E}">
        <p14:creationId xmlns:p14="http://schemas.microsoft.com/office/powerpoint/2010/main" val="82314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6299" y="145961"/>
            <a:ext cx="8596668" cy="3403600"/>
          </a:xfrm>
        </p:spPr>
        <p:txBody>
          <a:bodyPr anchor="t"/>
          <a:lstStyle/>
          <a:p>
            <a:r>
              <a:rPr lang="en-US" dirty="0" smtClean="0"/>
              <a:t>Module</a:t>
            </a:r>
            <a:endParaRPr lang="en-US" dirty="0"/>
          </a:p>
        </p:txBody>
      </p:sp>
      <p:sp>
        <p:nvSpPr>
          <p:cNvPr id="3" name="Text Placeholder 2"/>
          <p:cNvSpPr>
            <a:spLocks noGrp="1"/>
          </p:cNvSpPr>
          <p:nvPr>
            <p:ph type="body" idx="1"/>
          </p:nvPr>
        </p:nvSpPr>
        <p:spPr>
          <a:xfrm>
            <a:off x="300095" y="1405032"/>
            <a:ext cx="9845987" cy="4494727"/>
          </a:xfrm>
        </p:spPr>
        <p:txBody>
          <a:bodyPr>
            <a:noAutofit/>
          </a:bodyPr>
          <a:lstStyle/>
          <a:p>
            <a:pPr marL="400050" indent="-400050">
              <a:buFont typeface="+mj-lt"/>
              <a:buAutoNum type="romanLcPeriod" startAt="2"/>
            </a:pPr>
            <a:r>
              <a:rPr lang="en-US" sz="2000" dirty="0" smtClean="0"/>
              <a:t>Already </a:t>
            </a:r>
            <a:r>
              <a:rPr lang="en-US" sz="2000" dirty="0" smtClean="0"/>
              <a:t>Registered: </a:t>
            </a:r>
          </a:p>
          <a:p>
            <a:r>
              <a:rPr lang="en-US" sz="2000" dirty="0"/>
              <a:t> </a:t>
            </a:r>
            <a:r>
              <a:rPr lang="en-US" sz="2000" dirty="0" smtClean="0"/>
              <a:t>                 If the user is already registered then he/she has to be login .</a:t>
            </a:r>
          </a:p>
          <a:p>
            <a:pPr marL="285750" indent="-285750">
              <a:buFont typeface="Arial" panose="020B0604020202020204" pitchFamily="34" charset="0"/>
              <a:buChar char="•"/>
            </a:pPr>
            <a:r>
              <a:rPr lang="en-US" sz="2000" dirty="0" smtClean="0"/>
              <a:t>Login:</a:t>
            </a:r>
          </a:p>
          <a:p>
            <a:r>
              <a:rPr lang="en-US" sz="2000" dirty="0" smtClean="0"/>
              <a:t>To get login user have to fill up just two requirements , email id which is the user has given to get registered and the password which one user has set for his /her profile</a:t>
            </a:r>
            <a:r>
              <a:rPr lang="en-US" sz="2000" dirty="0" smtClean="0"/>
              <a:t>.</a:t>
            </a:r>
          </a:p>
          <a:p>
            <a:pPr marL="514350" indent="-514350">
              <a:buFont typeface="+mj-lt"/>
              <a:buAutoNum type="romanLcPeriod" startAt="3"/>
            </a:pPr>
            <a:r>
              <a:rPr lang="en-US" sz="2000" dirty="0" smtClean="0"/>
              <a:t>Profile :</a:t>
            </a:r>
            <a:endParaRPr lang="en-US" sz="2000" dirty="0"/>
          </a:p>
          <a:p>
            <a:pPr marL="342900" indent="-342900">
              <a:buFont typeface="Arial" panose="020B0604020202020204" pitchFamily="34" charset="0"/>
              <a:buChar char="•"/>
            </a:pPr>
            <a:r>
              <a:rPr lang="en-US" sz="2000" dirty="0"/>
              <a:t>U</a:t>
            </a:r>
            <a:r>
              <a:rPr lang="en-US" sz="2000" dirty="0" smtClean="0"/>
              <a:t>ser privacy</a:t>
            </a:r>
          </a:p>
          <a:p>
            <a:pPr marL="342900" indent="-342900">
              <a:buFont typeface="Wingdings" panose="05000000000000000000" pitchFamily="2" charset="2"/>
              <a:buChar char="Ø"/>
            </a:pPr>
            <a:r>
              <a:rPr lang="en-US" sz="2000" dirty="0" smtClean="0"/>
              <a:t>Private</a:t>
            </a:r>
          </a:p>
          <a:p>
            <a:pPr marL="342900" indent="-342900">
              <a:buFont typeface="Wingdings" panose="05000000000000000000" pitchFamily="2" charset="2"/>
              <a:buChar char="Ø"/>
            </a:pPr>
            <a:r>
              <a:rPr lang="en-US" sz="2000" dirty="0" smtClean="0"/>
              <a:t>public</a:t>
            </a:r>
          </a:p>
        </p:txBody>
      </p:sp>
    </p:spTree>
    <p:extLst>
      <p:ext uri="{BB962C8B-B14F-4D97-AF65-F5344CB8AC3E}">
        <p14:creationId xmlns:p14="http://schemas.microsoft.com/office/powerpoint/2010/main" val="3666844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603" y="-850006"/>
            <a:ext cx="8596668" cy="2313188"/>
          </a:xfrm>
        </p:spPr>
        <p:txBody>
          <a:bodyPr/>
          <a:lstStyle/>
          <a:p>
            <a:r>
              <a:rPr lang="en-GB" dirty="0" smtClean="0"/>
              <a:t>Modules</a:t>
            </a:r>
            <a:endParaRPr lang="en-GB" dirty="0"/>
          </a:p>
        </p:txBody>
      </p:sp>
      <p:sp>
        <p:nvSpPr>
          <p:cNvPr id="3" name="Text Placeholder 2"/>
          <p:cNvSpPr>
            <a:spLocks noGrp="1"/>
          </p:cNvSpPr>
          <p:nvPr>
            <p:ph type="body" idx="1"/>
          </p:nvPr>
        </p:nvSpPr>
        <p:spPr>
          <a:xfrm>
            <a:off x="338203" y="569493"/>
            <a:ext cx="10396604" cy="5918989"/>
          </a:xfrm>
        </p:spPr>
        <p:txBody>
          <a:bodyPr>
            <a:noAutofit/>
          </a:bodyPr>
          <a:lstStyle/>
          <a:p>
            <a:pPr marL="342900" indent="-342900" algn="just">
              <a:buFont typeface="+mj-lt"/>
              <a:buAutoNum type="arabicPeriod"/>
            </a:pPr>
            <a:r>
              <a:rPr lang="en-GB" sz="2800" dirty="0" smtClean="0"/>
              <a:t>Funds:</a:t>
            </a:r>
          </a:p>
          <a:p>
            <a:pPr algn="just"/>
            <a:r>
              <a:rPr lang="en-GB" sz="2000" dirty="0"/>
              <a:t> </a:t>
            </a:r>
            <a:r>
              <a:rPr lang="en-GB" sz="2000" dirty="0" smtClean="0"/>
              <a:t>              Fund is basically a main module . </a:t>
            </a:r>
            <a:r>
              <a:rPr lang="en-GB" sz="2000" dirty="0" smtClean="0"/>
              <a:t>For example fund is just like</a:t>
            </a:r>
            <a:r>
              <a:rPr lang="en-GB" sz="2000" dirty="0" smtClean="0"/>
              <a:t> </a:t>
            </a:r>
            <a:r>
              <a:rPr lang="en-GB" sz="2000" dirty="0" smtClean="0"/>
              <a:t>zakat and </a:t>
            </a:r>
            <a:r>
              <a:rPr lang="en-GB" sz="2000" dirty="0" err="1" smtClean="0"/>
              <a:t>sadaqah</a:t>
            </a:r>
            <a:r>
              <a:rPr lang="en-GB" sz="2000" dirty="0" smtClean="0"/>
              <a:t>. Further it is divided into two sub modules.</a:t>
            </a:r>
          </a:p>
          <a:p>
            <a:pPr marL="342900" indent="-342900" algn="just">
              <a:buFont typeface="Wingdings" panose="05000000000000000000" pitchFamily="2" charset="2"/>
              <a:buChar char="Ø"/>
            </a:pPr>
            <a:r>
              <a:rPr lang="en-GB" sz="2000" dirty="0" smtClean="0"/>
              <a:t>Fund raising</a:t>
            </a:r>
          </a:p>
          <a:p>
            <a:pPr marL="342900" indent="-342900" algn="just">
              <a:buFont typeface="Wingdings" panose="05000000000000000000" pitchFamily="2" charset="2"/>
              <a:buChar char="Ø"/>
            </a:pPr>
            <a:r>
              <a:rPr lang="en-GB" sz="2000" dirty="0" smtClean="0"/>
              <a:t>Fund utilization</a:t>
            </a:r>
          </a:p>
          <a:p>
            <a:pPr marL="342900" indent="-342900" algn="just">
              <a:buFont typeface="Wingdings" panose="05000000000000000000" pitchFamily="2" charset="2"/>
              <a:buChar char="Ø"/>
            </a:pPr>
            <a:r>
              <a:rPr lang="en-GB" sz="2800" dirty="0" smtClean="0"/>
              <a:t>Fund Raising:</a:t>
            </a:r>
          </a:p>
          <a:p>
            <a:pPr algn="just"/>
            <a:r>
              <a:rPr lang="en-GB" sz="2000" dirty="0" smtClean="0"/>
              <a:t>                 Fund raising will be the main part of our non-profit organization . Non-profits pay no income tax on the donation they receive or any money they earn through fund raising activities . Fund raising will be totally in Islamic way . Fund will be taken only from Muslims </a:t>
            </a:r>
            <a:r>
              <a:rPr lang="en-GB" sz="2000" dirty="0" smtClean="0"/>
              <a:t>. </a:t>
            </a:r>
            <a:r>
              <a:rPr lang="en-GB" sz="2000" dirty="0" smtClean="0"/>
              <a:t>It will be in form of Zakat and </a:t>
            </a:r>
            <a:r>
              <a:rPr lang="en-GB" sz="2000" dirty="0" err="1" smtClean="0"/>
              <a:t>Sadaqah</a:t>
            </a:r>
            <a:r>
              <a:rPr lang="en-GB" sz="2000" dirty="0" smtClean="0"/>
              <a:t> .</a:t>
            </a:r>
          </a:p>
          <a:p>
            <a:pPr marL="285750" indent="-285750" algn="just">
              <a:buFont typeface="Arial" panose="020B0604020202020204" pitchFamily="34" charset="0"/>
              <a:buChar char="•"/>
            </a:pPr>
            <a:endParaRPr lang="en-GB" sz="2000" dirty="0" smtClean="0"/>
          </a:p>
        </p:txBody>
      </p:sp>
    </p:spTree>
    <p:extLst>
      <p:ext uri="{BB962C8B-B14F-4D97-AF65-F5344CB8AC3E}">
        <p14:creationId xmlns:p14="http://schemas.microsoft.com/office/powerpoint/2010/main" val="2855452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635" y="-1129048"/>
            <a:ext cx="8596668" cy="3403600"/>
          </a:xfrm>
        </p:spPr>
        <p:txBody>
          <a:bodyPr>
            <a:normAutofit/>
          </a:bodyPr>
          <a:lstStyle/>
          <a:p>
            <a:r>
              <a:rPr lang="en-US" sz="5400" dirty="0" smtClean="0"/>
              <a:t>Module</a:t>
            </a:r>
            <a:endParaRPr lang="en-US" sz="5400" dirty="0"/>
          </a:p>
        </p:txBody>
      </p:sp>
      <p:sp>
        <p:nvSpPr>
          <p:cNvPr id="3" name="Text Placeholder 2"/>
          <p:cNvSpPr>
            <a:spLocks noGrp="1"/>
          </p:cNvSpPr>
          <p:nvPr>
            <p:ph type="body" idx="1"/>
          </p:nvPr>
        </p:nvSpPr>
        <p:spPr>
          <a:xfrm>
            <a:off x="258597" y="767301"/>
            <a:ext cx="9807413" cy="4815023"/>
          </a:xfrm>
        </p:spPr>
        <p:txBody>
          <a:bodyPr>
            <a:normAutofit fontScale="92500" lnSpcReduction="10000"/>
          </a:bodyPr>
          <a:lstStyle/>
          <a:p>
            <a:pPr marL="285750" indent="-285750" algn="just">
              <a:buFont typeface="Arial" panose="020B0604020202020204" pitchFamily="34" charset="0"/>
              <a:buChar char="•"/>
            </a:pPr>
            <a:r>
              <a:rPr lang="en-GB" sz="2400" dirty="0"/>
              <a:t>Fund Utilization :</a:t>
            </a:r>
          </a:p>
          <a:p>
            <a:pPr algn="just"/>
            <a:r>
              <a:rPr lang="en-GB" dirty="0"/>
              <a:t>                 In this module we will utilize our funds in education, health and even for loan if anyone want it . Fund will be utilized according to </a:t>
            </a:r>
            <a:r>
              <a:rPr lang="en-GB" dirty="0" err="1"/>
              <a:t>sunnah</a:t>
            </a:r>
            <a:r>
              <a:rPr lang="en-GB" dirty="0"/>
              <a:t> (SAW) .Because Zakat and </a:t>
            </a:r>
            <a:r>
              <a:rPr lang="en-GB" dirty="0" err="1"/>
              <a:t>Sadaqah</a:t>
            </a:r>
            <a:r>
              <a:rPr lang="en-GB" dirty="0"/>
              <a:t> is only given to the Muslims that’s why Islamic welfare will totally work on Islamic based </a:t>
            </a:r>
            <a:r>
              <a:rPr lang="en-GB" dirty="0" smtClean="0"/>
              <a:t>.Education facilities will be provided by giving scholarship .Health facilities will be given satisfactory and the third one is loan which will be totally interest free and will be given and taken in totally Islamic way</a:t>
            </a:r>
            <a:r>
              <a:rPr lang="en-GB" dirty="0" smtClean="0"/>
              <a:t>.</a:t>
            </a:r>
          </a:p>
          <a:p>
            <a:pPr marL="342900" indent="-342900" algn="just">
              <a:buFont typeface="+mj-lt"/>
              <a:buAutoNum type="arabicPeriod" startAt="2"/>
            </a:pPr>
            <a:r>
              <a:rPr lang="en-GB" dirty="0" smtClean="0"/>
              <a:t>Account :</a:t>
            </a:r>
          </a:p>
          <a:p>
            <a:r>
              <a:rPr lang="en-GB" dirty="0" smtClean="0"/>
              <a:t>User donor/receiver should have an account.</a:t>
            </a:r>
          </a:p>
          <a:p>
            <a:pPr marL="342900" indent="-342900">
              <a:buFont typeface="+mj-lt"/>
              <a:buAutoNum type="arabicPeriod" startAt="3"/>
            </a:pPr>
            <a:r>
              <a:rPr lang="en-GB" dirty="0" smtClean="0"/>
              <a:t>Account type:</a:t>
            </a:r>
          </a:p>
          <a:p>
            <a:pPr marL="285750" indent="-285750">
              <a:buFont typeface="Arial" panose="020B0604020202020204" pitchFamily="34" charset="0"/>
              <a:buChar char="•"/>
            </a:pPr>
            <a:r>
              <a:rPr lang="en-GB" dirty="0" smtClean="0"/>
              <a:t>Debit</a:t>
            </a:r>
          </a:p>
          <a:p>
            <a:pPr marL="285750" indent="-285750">
              <a:buFont typeface="Arial" panose="020B0604020202020204" pitchFamily="34" charset="0"/>
              <a:buChar char="•"/>
            </a:pPr>
            <a:r>
              <a:rPr lang="en-GB" dirty="0" smtClean="0"/>
              <a:t>Credit</a:t>
            </a:r>
          </a:p>
          <a:p>
            <a:pPr marL="342900" indent="-342900">
              <a:buFont typeface="+mj-lt"/>
              <a:buAutoNum type="arabicPeriod" startAt="4"/>
            </a:pPr>
            <a:r>
              <a:rPr lang="en-GB" dirty="0" smtClean="0"/>
              <a:t>Specified Period:</a:t>
            </a:r>
          </a:p>
          <a:p>
            <a:r>
              <a:rPr lang="en-US" dirty="0" smtClean="0"/>
              <a:t>                    Funds accounts in a specified period . If the carried fund is not spent fully </a:t>
            </a:r>
            <a:r>
              <a:rPr lang="en-US" dirty="0" err="1" smtClean="0"/>
              <a:t>i.e</a:t>
            </a:r>
            <a:r>
              <a:rPr lang="en-US" dirty="0" smtClean="0"/>
              <a:t> make available for next period .</a:t>
            </a:r>
            <a:endParaRPr lang="en-US" dirty="0"/>
          </a:p>
        </p:txBody>
      </p:sp>
    </p:spTree>
    <p:extLst>
      <p:ext uri="{BB962C8B-B14F-4D97-AF65-F5344CB8AC3E}">
        <p14:creationId xmlns:p14="http://schemas.microsoft.com/office/powerpoint/2010/main" val="2706146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1345</TotalTime>
  <Words>863</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Online Localized Islamic Welfare System (OLIWS) </vt:lpstr>
      <vt:lpstr>Introduction</vt:lpstr>
      <vt:lpstr>Problem Statement</vt:lpstr>
      <vt:lpstr>Administration</vt:lpstr>
      <vt:lpstr>Terms and Conditions</vt:lpstr>
      <vt:lpstr>Module</vt:lpstr>
      <vt:lpstr>Module</vt:lpstr>
      <vt:lpstr>Modules</vt:lpstr>
      <vt:lpstr>Module</vt:lpstr>
      <vt:lpstr>Module </vt:lpstr>
      <vt:lpstr>Module</vt:lpstr>
      <vt:lpstr>Module</vt:lpstr>
      <vt:lpstr>Module</vt:lpstr>
      <vt:lpstr>Module</vt:lpstr>
      <vt:lpstr>Use Case Diagram</vt:lpstr>
      <vt:lpstr>Use Case Diagram</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Localized Islamic Welfare System</dc:title>
  <dc:creator>musharaf soharwardi</dc:creator>
  <cp:lastModifiedBy>Rida Fatima</cp:lastModifiedBy>
  <cp:revision>76</cp:revision>
  <dcterms:created xsi:type="dcterms:W3CDTF">2018-01-31T17:30:16Z</dcterms:created>
  <dcterms:modified xsi:type="dcterms:W3CDTF">2018-02-08T20:57:56Z</dcterms:modified>
</cp:coreProperties>
</file>