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ucky Bones" charset="1" panose="00000800000000000000"/>
      <p:regular r:id="rId15"/>
    </p:embeddedFont>
    <p:embeddedFont>
      <p:font typeface="Atma Bold" charset="1" panose="00000000000000000000"/>
      <p:regular r:id="rId16"/>
    </p:embeddedFont>
    <p:embeddedFont>
      <p:font typeface="Lexend Deca"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1D5"/>
        </a:solidFill>
      </p:bgPr>
    </p:bg>
    <p:spTree>
      <p:nvGrpSpPr>
        <p:cNvPr id="1" name=""/>
        <p:cNvGrpSpPr/>
        <p:nvPr/>
      </p:nvGrpSpPr>
      <p:grpSpPr>
        <a:xfrm>
          <a:off x="0" y="0"/>
          <a:ext cx="0" cy="0"/>
          <a:chOff x="0" y="0"/>
          <a:chExt cx="0" cy="0"/>
        </a:xfrm>
      </p:grpSpPr>
      <p:sp>
        <p:nvSpPr>
          <p:cNvPr name="Freeform 2" id="2"/>
          <p:cNvSpPr/>
          <p:nvPr/>
        </p:nvSpPr>
        <p:spPr>
          <a:xfrm flipH="false" flipV="false" rot="0">
            <a:off x="10856686" y="848823"/>
            <a:ext cx="4769811" cy="1916597"/>
          </a:xfrm>
          <a:custGeom>
            <a:avLst/>
            <a:gdLst/>
            <a:ahLst/>
            <a:cxnLst/>
            <a:rect r="r" b="b" t="t" l="l"/>
            <a:pathLst>
              <a:path h="1916597" w="4769811">
                <a:moveTo>
                  <a:pt x="0" y="0"/>
                </a:moveTo>
                <a:lnTo>
                  <a:pt x="4769811" y="0"/>
                </a:lnTo>
                <a:lnTo>
                  <a:pt x="4769811" y="1916597"/>
                </a:lnTo>
                <a:lnTo>
                  <a:pt x="0" y="1916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1237" y="3383234"/>
            <a:ext cx="3399476" cy="1365971"/>
          </a:xfrm>
          <a:custGeom>
            <a:avLst/>
            <a:gdLst/>
            <a:ahLst/>
            <a:cxnLst/>
            <a:rect r="r" b="b" t="t" l="l"/>
            <a:pathLst>
              <a:path h="1365971" w="3399476">
                <a:moveTo>
                  <a:pt x="0" y="0"/>
                </a:moveTo>
                <a:lnTo>
                  <a:pt x="3399476" y="0"/>
                </a:lnTo>
                <a:lnTo>
                  <a:pt x="3399476" y="1365972"/>
                </a:lnTo>
                <a:lnTo>
                  <a:pt x="0" y="1365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12840" y="1872077"/>
            <a:ext cx="5058366" cy="6802204"/>
          </a:xfrm>
          <a:custGeom>
            <a:avLst/>
            <a:gdLst/>
            <a:ahLst/>
            <a:cxnLst/>
            <a:rect r="r" b="b" t="t" l="l"/>
            <a:pathLst>
              <a:path h="6802204" w="5058366">
                <a:moveTo>
                  <a:pt x="0" y="0"/>
                </a:moveTo>
                <a:lnTo>
                  <a:pt x="5058366" y="0"/>
                </a:lnTo>
                <a:lnTo>
                  <a:pt x="5058366" y="6802204"/>
                </a:lnTo>
                <a:lnTo>
                  <a:pt x="0" y="68022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439509" y="6544678"/>
            <a:ext cx="11546663" cy="4261768"/>
          </a:xfrm>
          <a:custGeom>
            <a:avLst/>
            <a:gdLst/>
            <a:ahLst/>
            <a:cxnLst/>
            <a:rect r="r" b="b" t="t" l="l"/>
            <a:pathLst>
              <a:path h="4261768" w="11546663">
                <a:moveTo>
                  <a:pt x="0" y="0"/>
                </a:moveTo>
                <a:lnTo>
                  <a:pt x="11546662" y="0"/>
                </a:lnTo>
                <a:lnTo>
                  <a:pt x="11546662" y="4261769"/>
                </a:lnTo>
                <a:lnTo>
                  <a:pt x="0" y="426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54119" y="7534557"/>
            <a:ext cx="7315200" cy="3271889"/>
          </a:xfrm>
          <a:custGeom>
            <a:avLst/>
            <a:gdLst/>
            <a:ahLst/>
            <a:cxnLst/>
            <a:rect r="r" b="b" t="t" l="l"/>
            <a:pathLst>
              <a:path h="3271889" w="7315200">
                <a:moveTo>
                  <a:pt x="0" y="0"/>
                </a:moveTo>
                <a:lnTo>
                  <a:pt x="7315200" y="0"/>
                </a:lnTo>
                <a:lnTo>
                  <a:pt x="7315200" y="3271890"/>
                </a:lnTo>
                <a:lnTo>
                  <a:pt x="0" y="32718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084034" y="2988616"/>
            <a:ext cx="13398340" cy="1838871"/>
          </a:xfrm>
          <a:prstGeom prst="rect">
            <a:avLst/>
          </a:prstGeom>
        </p:spPr>
        <p:txBody>
          <a:bodyPr anchor="t" rtlCol="false" tIns="0" lIns="0" bIns="0" rIns="0">
            <a:spAutoFit/>
          </a:bodyPr>
          <a:lstStyle/>
          <a:p>
            <a:pPr algn="l">
              <a:lnSpc>
                <a:spcPts val="12939"/>
              </a:lnSpc>
            </a:pPr>
            <a:r>
              <a:rPr lang="en-US" sz="16173">
                <a:solidFill>
                  <a:srgbClr val="50692D"/>
                </a:solidFill>
                <a:latin typeface="Lucky Bones"/>
                <a:ea typeface="Lucky Bones"/>
                <a:cs typeface="Lucky Bones"/>
                <a:sym typeface="Lucky Bones"/>
              </a:rPr>
              <a:t>Eco</a:t>
            </a:r>
          </a:p>
        </p:txBody>
      </p:sp>
      <p:sp>
        <p:nvSpPr>
          <p:cNvPr name="TextBox 8" id="8"/>
          <p:cNvSpPr txBox="true"/>
          <p:nvPr/>
        </p:nvSpPr>
        <p:spPr>
          <a:xfrm rot="0">
            <a:off x="4084034" y="4910258"/>
            <a:ext cx="12129776" cy="1808721"/>
          </a:xfrm>
          <a:prstGeom prst="rect">
            <a:avLst/>
          </a:prstGeom>
        </p:spPr>
        <p:txBody>
          <a:bodyPr anchor="t" rtlCol="false" tIns="0" lIns="0" bIns="0" rIns="0">
            <a:spAutoFit/>
          </a:bodyPr>
          <a:lstStyle/>
          <a:p>
            <a:pPr algn="l">
              <a:lnSpc>
                <a:spcPts val="13235"/>
              </a:lnSpc>
            </a:pPr>
            <a:r>
              <a:rPr lang="en-US" sz="14705" b="true">
                <a:solidFill>
                  <a:srgbClr val="9BA66B"/>
                </a:solidFill>
                <a:latin typeface="Atma Bold"/>
                <a:ea typeface="Atma Bold"/>
                <a:cs typeface="Atma Bold"/>
                <a:sym typeface="Atma Bold"/>
              </a:rPr>
              <a:t>Roots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1D5"/>
        </a:solidFill>
      </p:bgPr>
    </p:bg>
    <p:spTree>
      <p:nvGrpSpPr>
        <p:cNvPr id="1" name=""/>
        <p:cNvGrpSpPr/>
        <p:nvPr/>
      </p:nvGrpSpPr>
      <p:grpSpPr>
        <a:xfrm>
          <a:off x="0" y="0"/>
          <a:ext cx="0" cy="0"/>
          <a:chOff x="0" y="0"/>
          <a:chExt cx="0" cy="0"/>
        </a:xfrm>
      </p:grpSpPr>
      <p:sp>
        <p:nvSpPr>
          <p:cNvPr name="Freeform 2" id="2"/>
          <p:cNvSpPr/>
          <p:nvPr/>
        </p:nvSpPr>
        <p:spPr>
          <a:xfrm flipH="false" flipV="false" rot="0">
            <a:off x="4583381" y="4272078"/>
            <a:ext cx="2817588" cy="1132158"/>
          </a:xfrm>
          <a:custGeom>
            <a:avLst/>
            <a:gdLst/>
            <a:ahLst/>
            <a:cxnLst/>
            <a:rect r="r" b="b" t="t" l="l"/>
            <a:pathLst>
              <a:path h="1132158" w="2817588">
                <a:moveTo>
                  <a:pt x="0" y="0"/>
                </a:moveTo>
                <a:lnTo>
                  <a:pt x="2817589" y="0"/>
                </a:lnTo>
                <a:lnTo>
                  <a:pt x="2817589" y="1132159"/>
                </a:lnTo>
                <a:lnTo>
                  <a:pt x="0" y="11321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6842" y="5143500"/>
            <a:ext cx="4628631" cy="5618976"/>
          </a:xfrm>
          <a:custGeom>
            <a:avLst/>
            <a:gdLst/>
            <a:ahLst/>
            <a:cxnLst/>
            <a:rect r="r" b="b" t="t" l="l"/>
            <a:pathLst>
              <a:path h="5618976" w="4628631">
                <a:moveTo>
                  <a:pt x="0" y="0"/>
                </a:moveTo>
                <a:lnTo>
                  <a:pt x="4628632" y="0"/>
                </a:lnTo>
                <a:lnTo>
                  <a:pt x="4628632" y="5618976"/>
                </a:lnTo>
                <a:lnTo>
                  <a:pt x="0" y="5618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6368" y="7084680"/>
            <a:ext cx="2160948" cy="868308"/>
          </a:xfrm>
          <a:custGeom>
            <a:avLst/>
            <a:gdLst/>
            <a:ahLst/>
            <a:cxnLst/>
            <a:rect r="r" b="b" t="t" l="l"/>
            <a:pathLst>
              <a:path h="868308" w="2160948">
                <a:moveTo>
                  <a:pt x="0" y="0"/>
                </a:moveTo>
                <a:lnTo>
                  <a:pt x="2160948" y="0"/>
                </a:lnTo>
                <a:lnTo>
                  <a:pt x="2160948" y="868308"/>
                </a:lnTo>
                <a:lnTo>
                  <a:pt x="0" y="868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96842" y="3105723"/>
            <a:ext cx="1647963" cy="662181"/>
          </a:xfrm>
          <a:custGeom>
            <a:avLst/>
            <a:gdLst/>
            <a:ahLst/>
            <a:cxnLst/>
            <a:rect r="r" b="b" t="t" l="l"/>
            <a:pathLst>
              <a:path h="662181" w="1647963">
                <a:moveTo>
                  <a:pt x="0" y="0"/>
                </a:moveTo>
                <a:lnTo>
                  <a:pt x="1647963" y="0"/>
                </a:lnTo>
                <a:lnTo>
                  <a:pt x="1647963" y="662181"/>
                </a:lnTo>
                <a:lnTo>
                  <a:pt x="0" y="662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173651" y="1708026"/>
            <a:ext cx="11940698" cy="1152525"/>
          </a:xfrm>
          <a:prstGeom prst="rect">
            <a:avLst/>
          </a:prstGeom>
        </p:spPr>
        <p:txBody>
          <a:bodyPr anchor="t" rtlCol="false" tIns="0" lIns="0" bIns="0" rIns="0">
            <a:spAutoFit/>
          </a:bodyPr>
          <a:lstStyle/>
          <a:p>
            <a:pPr algn="ctr">
              <a:lnSpc>
                <a:spcPts val="9125"/>
              </a:lnSpc>
            </a:pPr>
            <a:r>
              <a:rPr lang="en-US" sz="7604">
                <a:solidFill>
                  <a:srgbClr val="50692D"/>
                </a:solidFill>
                <a:latin typeface="Lucky Bones"/>
                <a:ea typeface="Lucky Bones"/>
                <a:cs typeface="Lucky Bones"/>
                <a:sym typeface="Lucky Bones"/>
              </a:rPr>
              <a:t>BACKGROUND</a:t>
            </a:r>
          </a:p>
        </p:txBody>
      </p:sp>
      <p:sp>
        <p:nvSpPr>
          <p:cNvPr name="TextBox 7" id="7"/>
          <p:cNvSpPr txBox="true"/>
          <p:nvPr/>
        </p:nvSpPr>
        <p:spPr>
          <a:xfrm rot="0">
            <a:off x="5992175" y="3187172"/>
            <a:ext cx="11970620" cy="6473190"/>
          </a:xfrm>
          <a:prstGeom prst="rect">
            <a:avLst/>
          </a:prstGeom>
        </p:spPr>
        <p:txBody>
          <a:bodyPr anchor="t" rtlCol="false" tIns="0" lIns="0" bIns="0" rIns="0">
            <a:spAutoFit/>
          </a:bodyPr>
          <a:lstStyle/>
          <a:p>
            <a:pPr algn="l">
              <a:lnSpc>
                <a:spcPts val="4650"/>
              </a:lnSpc>
            </a:pPr>
            <a:r>
              <a:rPr lang="en-US" sz="3100">
                <a:solidFill>
                  <a:srgbClr val="50692D"/>
                </a:solidFill>
                <a:latin typeface="Lexend Deca"/>
                <a:ea typeface="Lexend Deca"/>
                <a:cs typeface="Lexend Deca"/>
                <a:sym typeface="Lexend Deca"/>
              </a:rPr>
              <a:t>EcoRoots is a revolutionary online shopping site which provides people with the advantage of online shopping along with sustainable shopping. That is why EcoRoots aims to fulfill the need for shopping environmentally friendly products and services that have also benefits for the consumer in return. The concept of the app is to promote sustainable consumption in daily life and offer people an opportunity to make green choices and get equal values in return. </a:t>
            </a:r>
          </a:p>
          <a:p>
            <a:pPr algn="l">
              <a:lnSpc>
                <a:spcPts val="4650"/>
              </a:lnSpc>
            </a:pPr>
            <a:r>
              <a:rPr lang="en-US" sz="3100">
                <a:solidFill>
                  <a:srgbClr val="50692D"/>
                </a:solidFill>
                <a:latin typeface="Lexend Deca"/>
                <a:ea typeface="Lexend Deca"/>
                <a:cs typeface="Lexend Deca"/>
                <a:sym typeface="Lexend Deca"/>
              </a:rPr>
              <a:t> This approach was adopted based on the perspective that the ordinary shopping could be an act of conserving the environment.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8DDA8"/>
        </a:solidFill>
      </p:bgPr>
    </p:bg>
    <p:spTree>
      <p:nvGrpSpPr>
        <p:cNvPr id="1" name=""/>
        <p:cNvGrpSpPr/>
        <p:nvPr/>
      </p:nvGrpSpPr>
      <p:grpSpPr>
        <a:xfrm>
          <a:off x="0" y="0"/>
          <a:ext cx="0" cy="0"/>
          <a:chOff x="0" y="0"/>
          <a:chExt cx="0" cy="0"/>
        </a:xfrm>
      </p:grpSpPr>
      <p:sp>
        <p:nvSpPr>
          <p:cNvPr name="Freeform 2" id="2"/>
          <p:cNvSpPr/>
          <p:nvPr/>
        </p:nvSpPr>
        <p:spPr>
          <a:xfrm flipH="true" flipV="false" rot="213728">
            <a:off x="11729284" y="4052832"/>
            <a:ext cx="3667639" cy="5675264"/>
          </a:xfrm>
          <a:custGeom>
            <a:avLst/>
            <a:gdLst/>
            <a:ahLst/>
            <a:cxnLst/>
            <a:rect r="r" b="b" t="t" l="l"/>
            <a:pathLst>
              <a:path h="5675264" w="3667639">
                <a:moveTo>
                  <a:pt x="3667639" y="0"/>
                </a:moveTo>
                <a:lnTo>
                  <a:pt x="0" y="0"/>
                </a:lnTo>
                <a:lnTo>
                  <a:pt x="0" y="5675264"/>
                </a:lnTo>
                <a:lnTo>
                  <a:pt x="3667639" y="5675264"/>
                </a:lnTo>
                <a:lnTo>
                  <a:pt x="36676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676410" y="3772015"/>
            <a:ext cx="4597800" cy="7893220"/>
          </a:xfrm>
          <a:custGeom>
            <a:avLst/>
            <a:gdLst/>
            <a:ahLst/>
            <a:cxnLst/>
            <a:rect r="r" b="b" t="t" l="l"/>
            <a:pathLst>
              <a:path h="7893220" w="4597800">
                <a:moveTo>
                  <a:pt x="0" y="0"/>
                </a:moveTo>
                <a:lnTo>
                  <a:pt x="4597800" y="0"/>
                </a:lnTo>
                <a:lnTo>
                  <a:pt x="4597800" y="7893220"/>
                </a:lnTo>
                <a:lnTo>
                  <a:pt x="0" y="7893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5400000">
            <a:off x="2676410" y="-1197260"/>
            <a:ext cx="4597800" cy="7893220"/>
          </a:xfrm>
          <a:custGeom>
            <a:avLst/>
            <a:gdLst/>
            <a:ahLst/>
            <a:cxnLst/>
            <a:rect r="r" b="b" t="t" l="l"/>
            <a:pathLst>
              <a:path h="7893220" w="4597800">
                <a:moveTo>
                  <a:pt x="0" y="7893220"/>
                </a:moveTo>
                <a:lnTo>
                  <a:pt x="4597800" y="7893220"/>
                </a:lnTo>
                <a:lnTo>
                  <a:pt x="4597800" y="0"/>
                </a:lnTo>
                <a:lnTo>
                  <a:pt x="0" y="0"/>
                </a:lnTo>
                <a:lnTo>
                  <a:pt x="0" y="7893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15190">
            <a:off x="12931384" y="4760205"/>
            <a:ext cx="2041107" cy="2041107"/>
          </a:xfrm>
          <a:custGeom>
            <a:avLst/>
            <a:gdLst/>
            <a:ahLst/>
            <a:cxnLst/>
            <a:rect r="r" b="b" t="t" l="l"/>
            <a:pathLst>
              <a:path h="2041107" w="2041107">
                <a:moveTo>
                  <a:pt x="0" y="0"/>
                </a:moveTo>
                <a:lnTo>
                  <a:pt x="2041107" y="0"/>
                </a:lnTo>
                <a:lnTo>
                  <a:pt x="2041107" y="2041107"/>
                </a:lnTo>
                <a:lnTo>
                  <a:pt x="0" y="20411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116578" y="7810694"/>
            <a:ext cx="555952" cy="555952"/>
          </a:xfrm>
          <a:custGeom>
            <a:avLst/>
            <a:gdLst/>
            <a:ahLst/>
            <a:cxnLst/>
            <a:rect r="r" b="b" t="t" l="l"/>
            <a:pathLst>
              <a:path h="555952" w="555952">
                <a:moveTo>
                  <a:pt x="0" y="0"/>
                </a:moveTo>
                <a:lnTo>
                  <a:pt x="555952" y="0"/>
                </a:lnTo>
                <a:lnTo>
                  <a:pt x="555952" y="555952"/>
                </a:lnTo>
                <a:lnTo>
                  <a:pt x="0" y="5559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455995" y="5503941"/>
            <a:ext cx="553633" cy="553633"/>
          </a:xfrm>
          <a:custGeom>
            <a:avLst/>
            <a:gdLst/>
            <a:ahLst/>
            <a:cxnLst/>
            <a:rect r="r" b="b" t="t" l="l"/>
            <a:pathLst>
              <a:path h="553633" w="553633">
                <a:moveTo>
                  <a:pt x="0" y="0"/>
                </a:moveTo>
                <a:lnTo>
                  <a:pt x="553633" y="0"/>
                </a:lnTo>
                <a:lnTo>
                  <a:pt x="553633" y="553634"/>
                </a:lnTo>
                <a:lnTo>
                  <a:pt x="0" y="5536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1484360" y="1951673"/>
            <a:ext cx="7134299" cy="464819"/>
          </a:xfrm>
          <a:prstGeom prst="rect">
            <a:avLst/>
          </a:prstGeom>
        </p:spPr>
        <p:txBody>
          <a:bodyPr anchor="t" rtlCol="false" tIns="0" lIns="0" bIns="0" rIns="0">
            <a:spAutoFit/>
          </a:bodyPr>
          <a:lstStyle/>
          <a:p>
            <a:pPr algn="l">
              <a:lnSpc>
                <a:spcPts val="3780"/>
              </a:lnSpc>
            </a:pPr>
            <a:r>
              <a:rPr lang="en-US" sz="2700" spc="54">
                <a:solidFill>
                  <a:srgbClr val="50692D"/>
                </a:solidFill>
                <a:latin typeface="Lexend Deca"/>
                <a:ea typeface="Lexend Deca"/>
                <a:cs typeface="Lexend Deca"/>
                <a:sym typeface="Lexend Deca"/>
              </a:rPr>
              <a:t>To Promote Sustainable Shopping</a:t>
            </a:r>
          </a:p>
        </p:txBody>
      </p:sp>
      <p:sp>
        <p:nvSpPr>
          <p:cNvPr name="TextBox 9" id="9"/>
          <p:cNvSpPr txBox="true"/>
          <p:nvPr/>
        </p:nvSpPr>
        <p:spPr>
          <a:xfrm rot="0">
            <a:off x="1335820" y="6689050"/>
            <a:ext cx="7434470" cy="2483638"/>
          </a:xfrm>
          <a:prstGeom prst="rect">
            <a:avLst/>
          </a:prstGeom>
        </p:spPr>
        <p:txBody>
          <a:bodyPr anchor="t" rtlCol="false" tIns="0" lIns="0" bIns="0" rIns="0">
            <a:spAutoFit/>
          </a:bodyPr>
          <a:lstStyle/>
          <a:p>
            <a:pPr algn="l">
              <a:lnSpc>
                <a:spcPts val="2831"/>
              </a:lnSpc>
            </a:pPr>
            <a:r>
              <a:rPr lang="en-US" sz="2022" spc="40">
                <a:solidFill>
                  <a:srgbClr val="FFFFFF"/>
                </a:solidFill>
                <a:latin typeface="Lexend Deca"/>
                <a:ea typeface="Lexend Deca"/>
                <a:cs typeface="Lexend Deca"/>
                <a:sym typeface="Lexend Deca"/>
              </a:rPr>
              <a:t>The conventional model of e-commerce is limited by the fact that it pays no attention to the consequences that the purchase decisions of consumers have on the environment. While EcoRoots alters this script by incorporating a scheme which encourages further environmentally friendly activities and funds projects on its own</a:t>
            </a:r>
          </a:p>
        </p:txBody>
      </p:sp>
      <p:sp>
        <p:nvSpPr>
          <p:cNvPr name="TextBox 10" id="10"/>
          <p:cNvSpPr txBox="true"/>
          <p:nvPr/>
        </p:nvSpPr>
        <p:spPr>
          <a:xfrm rot="0">
            <a:off x="10161778" y="1618721"/>
            <a:ext cx="7491541" cy="1152525"/>
          </a:xfrm>
          <a:prstGeom prst="rect">
            <a:avLst/>
          </a:prstGeom>
        </p:spPr>
        <p:txBody>
          <a:bodyPr anchor="t" rtlCol="false" tIns="0" lIns="0" bIns="0" rIns="0">
            <a:spAutoFit/>
          </a:bodyPr>
          <a:lstStyle/>
          <a:p>
            <a:pPr algn="l">
              <a:lnSpc>
                <a:spcPts val="9125"/>
              </a:lnSpc>
            </a:pPr>
            <a:r>
              <a:rPr lang="en-US" sz="7604">
                <a:solidFill>
                  <a:srgbClr val="50692D"/>
                </a:solidFill>
                <a:latin typeface="Lucky Bones"/>
                <a:ea typeface="Lucky Bones"/>
                <a:cs typeface="Lucky Bones"/>
                <a:sym typeface="Lucky Bones"/>
              </a:rPr>
              <a:t>OBJECTIVES</a:t>
            </a:r>
          </a:p>
        </p:txBody>
      </p:sp>
      <p:sp>
        <p:nvSpPr>
          <p:cNvPr name="TextBox 11" id="11"/>
          <p:cNvSpPr txBox="true"/>
          <p:nvPr/>
        </p:nvSpPr>
        <p:spPr>
          <a:xfrm rot="0">
            <a:off x="1484360" y="843832"/>
            <a:ext cx="7134299" cy="790576"/>
          </a:xfrm>
          <a:prstGeom prst="rect">
            <a:avLst/>
          </a:prstGeom>
        </p:spPr>
        <p:txBody>
          <a:bodyPr anchor="t" rtlCol="false" tIns="0" lIns="0" bIns="0" rIns="0">
            <a:spAutoFit/>
          </a:bodyPr>
          <a:lstStyle/>
          <a:p>
            <a:pPr algn="l">
              <a:lnSpc>
                <a:spcPts val="3000"/>
              </a:lnSpc>
            </a:pPr>
            <a:r>
              <a:rPr lang="en-US" sz="3000" spc="60">
                <a:solidFill>
                  <a:srgbClr val="50692D"/>
                </a:solidFill>
                <a:latin typeface="Lexend Deca"/>
                <a:ea typeface="Lexend Deca"/>
                <a:cs typeface="Lexend Deca"/>
                <a:sym typeface="Lexend Deca"/>
              </a:rPr>
              <a:t>THE PRIMARY OBJECTIVES OF ECOROOTS ARE:</a:t>
            </a:r>
          </a:p>
        </p:txBody>
      </p:sp>
      <p:sp>
        <p:nvSpPr>
          <p:cNvPr name="TextBox 12" id="12"/>
          <p:cNvSpPr txBox="true"/>
          <p:nvPr/>
        </p:nvSpPr>
        <p:spPr>
          <a:xfrm rot="0">
            <a:off x="1484360" y="2563634"/>
            <a:ext cx="7134299" cy="464819"/>
          </a:xfrm>
          <a:prstGeom prst="rect">
            <a:avLst/>
          </a:prstGeom>
        </p:spPr>
        <p:txBody>
          <a:bodyPr anchor="t" rtlCol="false" tIns="0" lIns="0" bIns="0" rIns="0">
            <a:spAutoFit/>
          </a:bodyPr>
          <a:lstStyle/>
          <a:p>
            <a:pPr algn="l">
              <a:lnSpc>
                <a:spcPts val="3780"/>
              </a:lnSpc>
            </a:pPr>
            <a:r>
              <a:rPr lang="en-US" sz="2700" spc="54">
                <a:solidFill>
                  <a:srgbClr val="50692D"/>
                </a:solidFill>
                <a:latin typeface="Lexend Deca"/>
                <a:ea typeface="Lexend Deca"/>
                <a:cs typeface="Lexend Deca"/>
                <a:sym typeface="Lexend Deca"/>
              </a:rPr>
              <a:t>To Support Green Initiatives</a:t>
            </a:r>
          </a:p>
        </p:txBody>
      </p:sp>
      <p:sp>
        <p:nvSpPr>
          <p:cNvPr name="TextBox 13" id="13"/>
          <p:cNvSpPr txBox="true"/>
          <p:nvPr/>
        </p:nvSpPr>
        <p:spPr>
          <a:xfrm rot="0">
            <a:off x="1484360" y="3175595"/>
            <a:ext cx="7134299" cy="464819"/>
          </a:xfrm>
          <a:prstGeom prst="rect">
            <a:avLst/>
          </a:prstGeom>
        </p:spPr>
        <p:txBody>
          <a:bodyPr anchor="t" rtlCol="false" tIns="0" lIns="0" bIns="0" rIns="0">
            <a:spAutoFit/>
          </a:bodyPr>
          <a:lstStyle/>
          <a:p>
            <a:pPr algn="l">
              <a:lnSpc>
                <a:spcPts val="3780"/>
              </a:lnSpc>
            </a:pPr>
            <a:r>
              <a:rPr lang="en-US" sz="2700" spc="54">
                <a:solidFill>
                  <a:srgbClr val="50692D"/>
                </a:solidFill>
                <a:latin typeface="Lexend Deca"/>
                <a:ea typeface="Lexend Deca"/>
                <a:cs typeface="Lexend Deca"/>
                <a:sym typeface="Lexend Deca"/>
              </a:rPr>
              <a:t>To Enhance User Engagement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1D5"/>
        </a:solidFill>
      </p:bgPr>
    </p:bg>
    <p:spTree>
      <p:nvGrpSpPr>
        <p:cNvPr id="1" name=""/>
        <p:cNvGrpSpPr/>
        <p:nvPr/>
      </p:nvGrpSpPr>
      <p:grpSpPr>
        <a:xfrm>
          <a:off x="0" y="0"/>
          <a:ext cx="0" cy="0"/>
          <a:chOff x="0" y="0"/>
          <a:chExt cx="0" cy="0"/>
        </a:xfrm>
      </p:grpSpPr>
      <p:sp>
        <p:nvSpPr>
          <p:cNvPr name="Freeform 2" id="2"/>
          <p:cNvSpPr/>
          <p:nvPr/>
        </p:nvSpPr>
        <p:spPr>
          <a:xfrm flipH="true" flipV="false" rot="0">
            <a:off x="-5291201" y="5659194"/>
            <a:ext cx="13945759" cy="5147253"/>
          </a:xfrm>
          <a:custGeom>
            <a:avLst/>
            <a:gdLst/>
            <a:ahLst/>
            <a:cxnLst/>
            <a:rect r="r" b="b" t="t" l="l"/>
            <a:pathLst>
              <a:path h="5147253" w="13945759">
                <a:moveTo>
                  <a:pt x="13945759" y="0"/>
                </a:moveTo>
                <a:lnTo>
                  <a:pt x="0" y="0"/>
                </a:lnTo>
                <a:lnTo>
                  <a:pt x="0" y="5147253"/>
                </a:lnTo>
                <a:lnTo>
                  <a:pt x="13945759" y="5147253"/>
                </a:lnTo>
                <a:lnTo>
                  <a:pt x="1394575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19140">
            <a:off x="-471532" y="4877319"/>
            <a:ext cx="4250887" cy="4250887"/>
          </a:xfrm>
          <a:custGeom>
            <a:avLst/>
            <a:gdLst/>
            <a:ahLst/>
            <a:cxnLst/>
            <a:rect r="r" b="b" t="t" l="l"/>
            <a:pathLst>
              <a:path h="4250887" w="4250887">
                <a:moveTo>
                  <a:pt x="0" y="0"/>
                </a:moveTo>
                <a:lnTo>
                  <a:pt x="4250887" y="0"/>
                </a:lnTo>
                <a:lnTo>
                  <a:pt x="4250887" y="4250887"/>
                </a:lnTo>
                <a:lnTo>
                  <a:pt x="0" y="42508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668081" y="145007"/>
            <a:ext cx="9879408" cy="1152525"/>
          </a:xfrm>
          <a:prstGeom prst="rect">
            <a:avLst/>
          </a:prstGeom>
        </p:spPr>
        <p:txBody>
          <a:bodyPr anchor="t" rtlCol="false" tIns="0" lIns="0" bIns="0" rIns="0">
            <a:spAutoFit/>
          </a:bodyPr>
          <a:lstStyle/>
          <a:p>
            <a:pPr algn="l">
              <a:lnSpc>
                <a:spcPts val="9125"/>
              </a:lnSpc>
            </a:pPr>
            <a:r>
              <a:rPr lang="en-US" b="true" sz="7604">
                <a:solidFill>
                  <a:srgbClr val="50692D"/>
                </a:solidFill>
                <a:latin typeface="Lucky Bones"/>
                <a:ea typeface="Lucky Bones"/>
                <a:cs typeface="Lucky Bones"/>
                <a:sym typeface="Lucky Bones"/>
              </a:rPr>
              <a:t>SIGNIFICANCE</a:t>
            </a:r>
          </a:p>
        </p:txBody>
      </p:sp>
      <p:sp>
        <p:nvSpPr>
          <p:cNvPr name="TextBox 5" id="5"/>
          <p:cNvSpPr txBox="true"/>
          <p:nvPr/>
        </p:nvSpPr>
        <p:spPr>
          <a:xfrm rot="0">
            <a:off x="6668081" y="1547812"/>
            <a:ext cx="10937233" cy="8216362"/>
          </a:xfrm>
          <a:prstGeom prst="rect">
            <a:avLst/>
          </a:prstGeom>
        </p:spPr>
        <p:txBody>
          <a:bodyPr anchor="t" rtlCol="false" tIns="0" lIns="0" bIns="0" rIns="0">
            <a:spAutoFit/>
          </a:bodyPr>
          <a:lstStyle/>
          <a:p>
            <a:pPr algn="l">
              <a:lnSpc>
                <a:spcPts val="3626"/>
              </a:lnSpc>
            </a:pPr>
            <a:r>
              <a:rPr lang="en-US" sz="2590" spc="51">
                <a:solidFill>
                  <a:srgbClr val="50692D"/>
                </a:solidFill>
                <a:latin typeface="Lexend Deca"/>
                <a:ea typeface="Lexend Deca"/>
                <a:cs typeface="Lexend Deca"/>
                <a:sym typeface="Lexend Deca"/>
              </a:rPr>
              <a:t>EcoRoots is essential because the world will focus on incorporating sustainability into the consumers’ habits. Through aligning the provision of incentives strongly with environmental objectives it gives people insight into change that is realistic and theoretically acceptable. The structure and functionality of the platform being built requires that sustainable actions and options are valued and given visibility in the general scheme of things in a way that makes it easy for users to be involved in the conservation effort. </a:t>
            </a:r>
          </a:p>
          <a:p>
            <a:pPr algn="l">
              <a:lnSpc>
                <a:spcPts val="3626"/>
              </a:lnSpc>
            </a:pPr>
            <a:r>
              <a:rPr lang="en-US" sz="2590" spc="51">
                <a:solidFill>
                  <a:srgbClr val="50692D"/>
                </a:solidFill>
                <a:latin typeface="Lexend Deca"/>
                <a:ea typeface="Lexend Deca"/>
                <a:cs typeface="Lexend Deca"/>
                <a:sym typeface="Lexend Deca"/>
              </a:rPr>
              <a:t> The importance of this platform is in its ability to change the behaviour of consumers and create meaningful improvements on a large scale. Through practicing incentives that show sustainability as the norm, EcoRoots hopes to be a major factor in the creation of a sustainable environment. Here, some prior aims and significance of EcoRoots before changing the perspective of consumption and attitude towards the concept of sustainability is presented.</a:t>
            </a:r>
          </a:p>
          <a:p>
            <a:pPr algn="l">
              <a:lnSpc>
                <a:spcPts val="362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1D5"/>
        </a:solidFill>
      </p:bgPr>
    </p:bg>
    <p:spTree>
      <p:nvGrpSpPr>
        <p:cNvPr id="1" name=""/>
        <p:cNvGrpSpPr/>
        <p:nvPr/>
      </p:nvGrpSpPr>
      <p:grpSpPr>
        <a:xfrm>
          <a:off x="0" y="0"/>
          <a:ext cx="0" cy="0"/>
          <a:chOff x="0" y="0"/>
          <a:chExt cx="0" cy="0"/>
        </a:xfrm>
      </p:grpSpPr>
      <p:sp>
        <p:nvSpPr>
          <p:cNvPr name="Freeform 2" id="2"/>
          <p:cNvSpPr/>
          <p:nvPr/>
        </p:nvSpPr>
        <p:spPr>
          <a:xfrm flipH="false" flipV="false" rot="0">
            <a:off x="8796295" y="7127352"/>
            <a:ext cx="12120605" cy="4143043"/>
          </a:xfrm>
          <a:custGeom>
            <a:avLst/>
            <a:gdLst/>
            <a:ahLst/>
            <a:cxnLst/>
            <a:rect r="r" b="b" t="t" l="l"/>
            <a:pathLst>
              <a:path h="4143043" w="12120605">
                <a:moveTo>
                  <a:pt x="0" y="0"/>
                </a:moveTo>
                <a:lnTo>
                  <a:pt x="12120605" y="0"/>
                </a:lnTo>
                <a:lnTo>
                  <a:pt x="12120605" y="4143044"/>
                </a:lnTo>
                <a:lnTo>
                  <a:pt x="0" y="4143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09354">
            <a:off x="10714250" y="308034"/>
            <a:ext cx="7601476" cy="7687966"/>
          </a:xfrm>
          <a:custGeom>
            <a:avLst/>
            <a:gdLst/>
            <a:ahLst/>
            <a:cxnLst/>
            <a:rect r="r" b="b" t="t" l="l"/>
            <a:pathLst>
              <a:path h="7687966" w="7601476">
                <a:moveTo>
                  <a:pt x="0" y="0"/>
                </a:moveTo>
                <a:lnTo>
                  <a:pt x="7601477" y="0"/>
                </a:lnTo>
                <a:lnTo>
                  <a:pt x="7601477" y="7687966"/>
                </a:lnTo>
                <a:lnTo>
                  <a:pt x="0" y="7687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3386">
            <a:off x="12942826" y="4689478"/>
            <a:ext cx="2455320" cy="2455320"/>
          </a:xfrm>
          <a:custGeom>
            <a:avLst/>
            <a:gdLst/>
            <a:ahLst/>
            <a:cxnLst/>
            <a:rect r="r" b="b" t="t" l="l"/>
            <a:pathLst>
              <a:path h="2455320" w="2455320">
                <a:moveTo>
                  <a:pt x="0" y="0"/>
                </a:moveTo>
                <a:lnTo>
                  <a:pt x="2455320" y="0"/>
                </a:lnTo>
                <a:lnTo>
                  <a:pt x="2455320" y="2455320"/>
                </a:lnTo>
                <a:lnTo>
                  <a:pt x="0" y="24553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13273" y="595902"/>
            <a:ext cx="11040759" cy="1152525"/>
          </a:xfrm>
          <a:prstGeom prst="rect">
            <a:avLst/>
          </a:prstGeom>
        </p:spPr>
        <p:txBody>
          <a:bodyPr anchor="t" rtlCol="false" tIns="0" lIns="0" bIns="0" rIns="0">
            <a:spAutoFit/>
          </a:bodyPr>
          <a:lstStyle/>
          <a:p>
            <a:pPr algn="l">
              <a:lnSpc>
                <a:spcPts val="9125"/>
              </a:lnSpc>
            </a:pPr>
            <a:r>
              <a:rPr lang="en-US" sz="7604">
                <a:solidFill>
                  <a:srgbClr val="50692D"/>
                </a:solidFill>
                <a:latin typeface="Lucky Bones"/>
                <a:ea typeface="Lucky Bones"/>
                <a:cs typeface="Lucky Bones"/>
                <a:sym typeface="Lucky Bones"/>
              </a:rPr>
              <a:t>PROBLEM STATEMENT</a:t>
            </a:r>
          </a:p>
        </p:txBody>
      </p:sp>
      <p:sp>
        <p:nvSpPr>
          <p:cNvPr name="TextBox 6" id="6"/>
          <p:cNvSpPr txBox="true"/>
          <p:nvPr/>
        </p:nvSpPr>
        <p:spPr>
          <a:xfrm rot="0">
            <a:off x="713273" y="2066536"/>
            <a:ext cx="10613229" cy="8066974"/>
          </a:xfrm>
          <a:prstGeom prst="rect">
            <a:avLst/>
          </a:prstGeom>
        </p:spPr>
        <p:txBody>
          <a:bodyPr anchor="t" rtlCol="false" tIns="0" lIns="0" bIns="0" rIns="0">
            <a:spAutoFit/>
          </a:bodyPr>
          <a:lstStyle/>
          <a:p>
            <a:pPr algn="l">
              <a:lnSpc>
                <a:spcPts val="3564"/>
              </a:lnSpc>
            </a:pPr>
            <a:r>
              <a:rPr lang="en-US" sz="2546" spc="50">
                <a:solidFill>
                  <a:srgbClr val="50692D"/>
                </a:solidFill>
                <a:latin typeface="Lexend Deca"/>
                <a:ea typeface="Lexend Deca"/>
                <a:cs typeface="Lexend Deca"/>
                <a:sym typeface="Lexend Deca"/>
              </a:rPr>
              <a:t>In a world increasingly aware of environmental issues like climate change and resource depletion, there is a growing need for solutions that make sustainable living easier and more impactful. Traditional shopping platforms often miss the mark by focusing solely on transactions without considering the environmental impact of consumer choices. This creates a gap where environmentally conscious consumers are left without a practical way to integrate their values into everyday shopping.</a:t>
            </a:r>
          </a:p>
          <a:p>
            <a:pPr algn="l">
              <a:lnSpc>
                <a:spcPts val="3564"/>
              </a:lnSpc>
            </a:pPr>
          </a:p>
          <a:p>
            <a:pPr algn="l">
              <a:lnSpc>
                <a:spcPts val="3564"/>
              </a:lnSpc>
            </a:pPr>
            <a:r>
              <a:rPr lang="en-US" sz="2546" spc="50">
                <a:solidFill>
                  <a:srgbClr val="50692D"/>
                </a:solidFill>
                <a:latin typeface="Lexend Deca"/>
                <a:ea typeface="Lexend Deca"/>
                <a:cs typeface="Lexend Deca"/>
                <a:sym typeface="Lexend Deca"/>
              </a:rPr>
              <a:t>Eco Roots was created to fill this gap. It’s not just another e-commerce site; it’s a platform designed to make sustainable living both accessible and rewarding. The challenge was to build a system that encourages eco-friendly purchases while ensuring these efforts translate into real environmental benefits. Essentially, the problem is how to seamlessly integrate sustainability into the shopping experience and make it meaningful for both consumers and the planet.</a:t>
            </a:r>
          </a:p>
          <a:p>
            <a:pPr algn="l">
              <a:lnSpc>
                <a:spcPts val="356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1D5"/>
        </a:solidFill>
      </p:bgPr>
    </p:bg>
    <p:spTree>
      <p:nvGrpSpPr>
        <p:cNvPr id="1" name=""/>
        <p:cNvGrpSpPr/>
        <p:nvPr/>
      </p:nvGrpSpPr>
      <p:grpSpPr>
        <a:xfrm>
          <a:off x="0" y="0"/>
          <a:ext cx="0" cy="0"/>
          <a:chOff x="0" y="0"/>
          <a:chExt cx="0" cy="0"/>
        </a:xfrm>
      </p:grpSpPr>
      <p:sp>
        <p:nvSpPr>
          <p:cNvPr name="Freeform 2" id="2"/>
          <p:cNvSpPr/>
          <p:nvPr/>
        </p:nvSpPr>
        <p:spPr>
          <a:xfrm flipH="false" flipV="false" rot="0">
            <a:off x="1108323" y="1028700"/>
            <a:ext cx="2558494" cy="2529711"/>
          </a:xfrm>
          <a:custGeom>
            <a:avLst/>
            <a:gdLst/>
            <a:ahLst/>
            <a:cxnLst/>
            <a:rect r="r" b="b" t="t" l="l"/>
            <a:pathLst>
              <a:path h="2529711" w="2558494">
                <a:moveTo>
                  <a:pt x="0" y="0"/>
                </a:moveTo>
                <a:lnTo>
                  <a:pt x="2558494" y="0"/>
                </a:lnTo>
                <a:lnTo>
                  <a:pt x="2558494" y="2529711"/>
                </a:lnTo>
                <a:lnTo>
                  <a:pt x="0" y="2529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43624" y="1028700"/>
            <a:ext cx="2817588" cy="1132158"/>
          </a:xfrm>
          <a:custGeom>
            <a:avLst/>
            <a:gdLst/>
            <a:ahLst/>
            <a:cxnLst/>
            <a:rect r="r" b="b" t="t" l="l"/>
            <a:pathLst>
              <a:path h="1132158" w="2817588">
                <a:moveTo>
                  <a:pt x="0" y="0"/>
                </a:moveTo>
                <a:lnTo>
                  <a:pt x="2817588" y="0"/>
                </a:lnTo>
                <a:lnTo>
                  <a:pt x="2817588" y="1132158"/>
                </a:lnTo>
                <a:lnTo>
                  <a:pt x="0" y="1132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13474" y="3558411"/>
            <a:ext cx="2817588" cy="1132158"/>
          </a:xfrm>
          <a:custGeom>
            <a:avLst/>
            <a:gdLst/>
            <a:ahLst/>
            <a:cxnLst/>
            <a:rect r="r" b="b" t="t" l="l"/>
            <a:pathLst>
              <a:path h="1132158" w="2817588">
                <a:moveTo>
                  <a:pt x="0" y="0"/>
                </a:moveTo>
                <a:lnTo>
                  <a:pt x="2817589" y="0"/>
                </a:lnTo>
                <a:lnTo>
                  <a:pt x="2817589" y="1132158"/>
                </a:lnTo>
                <a:lnTo>
                  <a:pt x="0" y="1132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08323" y="4842969"/>
            <a:ext cx="1279247" cy="1298129"/>
          </a:xfrm>
          <a:custGeom>
            <a:avLst/>
            <a:gdLst/>
            <a:ahLst/>
            <a:cxnLst/>
            <a:rect r="r" b="b" t="t" l="l"/>
            <a:pathLst>
              <a:path h="1298129" w="1279247">
                <a:moveTo>
                  <a:pt x="0" y="0"/>
                </a:moveTo>
                <a:lnTo>
                  <a:pt x="1279247" y="0"/>
                </a:lnTo>
                <a:lnTo>
                  <a:pt x="1279247" y="1298129"/>
                </a:lnTo>
                <a:lnTo>
                  <a:pt x="0" y="1298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673107" y="4842969"/>
            <a:ext cx="1279247" cy="1298129"/>
          </a:xfrm>
          <a:custGeom>
            <a:avLst/>
            <a:gdLst/>
            <a:ahLst/>
            <a:cxnLst/>
            <a:rect r="r" b="b" t="t" l="l"/>
            <a:pathLst>
              <a:path h="1298129" w="1279247">
                <a:moveTo>
                  <a:pt x="0" y="0"/>
                </a:moveTo>
                <a:lnTo>
                  <a:pt x="1279247" y="0"/>
                </a:lnTo>
                <a:lnTo>
                  <a:pt x="1279247" y="1298129"/>
                </a:lnTo>
                <a:lnTo>
                  <a:pt x="0" y="1298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238604" y="4842969"/>
            <a:ext cx="1279247" cy="1298129"/>
          </a:xfrm>
          <a:custGeom>
            <a:avLst/>
            <a:gdLst/>
            <a:ahLst/>
            <a:cxnLst/>
            <a:rect r="r" b="b" t="t" l="l"/>
            <a:pathLst>
              <a:path h="1298129" w="1279247">
                <a:moveTo>
                  <a:pt x="0" y="0"/>
                </a:moveTo>
                <a:lnTo>
                  <a:pt x="1279247" y="0"/>
                </a:lnTo>
                <a:lnTo>
                  <a:pt x="1279247" y="1298129"/>
                </a:lnTo>
                <a:lnTo>
                  <a:pt x="0" y="1298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95876" y="1717293"/>
            <a:ext cx="8487055" cy="1152525"/>
          </a:xfrm>
          <a:prstGeom prst="rect">
            <a:avLst/>
          </a:prstGeom>
        </p:spPr>
        <p:txBody>
          <a:bodyPr anchor="t" rtlCol="false" tIns="0" lIns="0" bIns="0" rIns="0">
            <a:spAutoFit/>
          </a:bodyPr>
          <a:lstStyle/>
          <a:p>
            <a:pPr algn="l">
              <a:lnSpc>
                <a:spcPts val="9125"/>
              </a:lnSpc>
            </a:pPr>
            <a:r>
              <a:rPr lang="en-US" sz="7604">
                <a:solidFill>
                  <a:srgbClr val="50692D"/>
                </a:solidFill>
                <a:latin typeface="Lucky Bones"/>
                <a:ea typeface="Lucky Bones"/>
                <a:cs typeface="Lucky Bones"/>
                <a:sym typeface="Lucky Bones"/>
              </a:rPr>
              <a:t>WHY ECOROOTS?</a:t>
            </a:r>
          </a:p>
        </p:txBody>
      </p:sp>
      <p:sp>
        <p:nvSpPr>
          <p:cNvPr name="TextBox 9" id="9"/>
          <p:cNvSpPr txBox="true"/>
          <p:nvPr/>
        </p:nvSpPr>
        <p:spPr>
          <a:xfrm rot="0">
            <a:off x="1382834" y="5266001"/>
            <a:ext cx="730225" cy="400050"/>
          </a:xfrm>
          <a:prstGeom prst="rect">
            <a:avLst/>
          </a:prstGeom>
        </p:spPr>
        <p:txBody>
          <a:bodyPr anchor="t" rtlCol="false" tIns="0" lIns="0" bIns="0" rIns="0">
            <a:spAutoFit/>
          </a:bodyPr>
          <a:lstStyle/>
          <a:p>
            <a:pPr algn="ctr">
              <a:lnSpc>
                <a:spcPts val="3000"/>
              </a:lnSpc>
            </a:pPr>
            <a:r>
              <a:rPr lang="en-US" sz="3000">
                <a:solidFill>
                  <a:srgbClr val="FFFFFF"/>
                </a:solidFill>
                <a:latin typeface="Lucky Bones"/>
                <a:ea typeface="Lucky Bones"/>
                <a:cs typeface="Lucky Bones"/>
                <a:sym typeface="Lucky Bones"/>
              </a:rPr>
              <a:t>1</a:t>
            </a:r>
          </a:p>
        </p:txBody>
      </p:sp>
      <p:sp>
        <p:nvSpPr>
          <p:cNvPr name="TextBox 10" id="10"/>
          <p:cNvSpPr txBox="true"/>
          <p:nvPr/>
        </p:nvSpPr>
        <p:spPr>
          <a:xfrm rot="0">
            <a:off x="6947618" y="5266001"/>
            <a:ext cx="730225" cy="400050"/>
          </a:xfrm>
          <a:prstGeom prst="rect">
            <a:avLst/>
          </a:prstGeom>
        </p:spPr>
        <p:txBody>
          <a:bodyPr anchor="t" rtlCol="false" tIns="0" lIns="0" bIns="0" rIns="0">
            <a:spAutoFit/>
          </a:bodyPr>
          <a:lstStyle/>
          <a:p>
            <a:pPr algn="ctr">
              <a:lnSpc>
                <a:spcPts val="3000"/>
              </a:lnSpc>
            </a:pPr>
            <a:r>
              <a:rPr lang="en-US" sz="3000">
                <a:solidFill>
                  <a:srgbClr val="FFFFFF"/>
                </a:solidFill>
                <a:latin typeface="Lucky Bones"/>
                <a:ea typeface="Lucky Bones"/>
                <a:cs typeface="Lucky Bones"/>
                <a:sym typeface="Lucky Bones"/>
              </a:rPr>
              <a:t>2</a:t>
            </a:r>
          </a:p>
        </p:txBody>
      </p:sp>
      <p:sp>
        <p:nvSpPr>
          <p:cNvPr name="TextBox 11" id="11"/>
          <p:cNvSpPr txBox="true"/>
          <p:nvPr/>
        </p:nvSpPr>
        <p:spPr>
          <a:xfrm rot="0">
            <a:off x="12513115" y="5266001"/>
            <a:ext cx="730225" cy="400050"/>
          </a:xfrm>
          <a:prstGeom prst="rect">
            <a:avLst/>
          </a:prstGeom>
        </p:spPr>
        <p:txBody>
          <a:bodyPr anchor="t" rtlCol="false" tIns="0" lIns="0" bIns="0" rIns="0">
            <a:spAutoFit/>
          </a:bodyPr>
          <a:lstStyle/>
          <a:p>
            <a:pPr algn="ctr">
              <a:lnSpc>
                <a:spcPts val="3000"/>
              </a:lnSpc>
            </a:pPr>
            <a:r>
              <a:rPr lang="en-US" sz="3000">
                <a:solidFill>
                  <a:srgbClr val="FFFFFF"/>
                </a:solidFill>
                <a:latin typeface="Lucky Bones"/>
                <a:ea typeface="Lucky Bones"/>
                <a:cs typeface="Lucky Bones"/>
                <a:sym typeface="Lucky Bones"/>
              </a:rPr>
              <a:t>3</a:t>
            </a:r>
          </a:p>
        </p:txBody>
      </p:sp>
      <p:sp>
        <p:nvSpPr>
          <p:cNvPr name="TextBox 12" id="12"/>
          <p:cNvSpPr txBox="true"/>
          <p:nvPr/>
        </p:nvSpPr>
        <p:spPr>
          <a:xfrm rot="0">
            <a:off x="753595" y="6361695"/>
            <a:ext cx="4943722" cy="2846069"/>
          </a:xfrm>
          <a:prstGeom prst="rect">
            <a:avLst/>
          </a:prstGeom>
        </p:spPr>
        <p:txBody>
          <a:bodyPr anchor="t" rtlCol="false" tIns="0" lIns="0" bIns="0" rIns="0">
            <a:spAutoFit/>
          </a:bodyPr>
          <a:lstStyle/>
          <a:p>
            <a:pPr algn="l">
              <a:lnSpc>
                <a:spcPts val="3780"/>
              </a:lnSpc>
            </a:pPr>
            <a:r>
              <a:rPr lang="en-US" sz="2700" spc="54">
                <a:solidFill>
                  <a:srgbClr val="50692D"/>
                </a:solidFill>
                <a:latin typeface="Lexend Deca"/>
                <a:ea typeface="Lexend Deca"/>
                <a:cs typeface="Lexend Deca"/>
                <a:sym typeface="Lexend Deca"/>
              </a:rPr>
              <a:t>Our Objective: </a:t>
            </a:r>
          </a:p>
          <a:p>
            <a:pPr algn="l">
              <a:lnSpc>
                <a:spcPts val="3780"/>
              </a:lnSpc>
            </a:pPr>
          </a:p>
          <a:p>
            <a:pPr algn="l">
              <a:lnSpc>
                <a:spcPts val="3780"/>
              </a:lnSpc>
            </a:pPr>
            <a:r>
              <a:rPr lang="en-US" sz="2700" spc="54">
                <a:solidFill>
                  <a:srgbClr val="50692D"/>
                </a:solidFill>
                <a:latin typeface="Lexend Deca"/>
                <a:ea typeface="Lexend Deca"/>
                <a:cs typeface="Lexend Deca"/>
                <a:sym typeface="Lexend Deca"/>
              </a:rPr>
              <a:t>Making sure the right tree is in the right spot to thrive for the long haul.</a:t>
            </a:r>
          </a:p>
          <a:p>
            <a:pPr algn="l">
              <a:lnSpc>
                <a:spcPts val="3780"/>
              </a:lnSpc>
            </a:pPr>
          </a:p>
        </p:txBody>
      </p:sp>
      <p:sp>
        <p:nvSpPr>
          <p:cNvPr name="TextBox 13" id="13"/>
          <p:cNvSpPr txBox="true"/>
          <p:nvPr/>
        </p:nvSpPr>
        <p:spPr>
          <a:xfrm rot="0">
            <a:off x="6673107" y="6361695"/>
            <a:ext cx="4943722" cy="2846069"/>
          </a:xfrm>
          <a:prstGeom prst="rect">
            <a:avLst/>
          </a:prstGeom>
        </p:spPr>
        <p:txBody>
          <a:bodyPr anchor="t" rtlCol="false" tIns="0" lIns="0" bIns="0" rIns="0">
            <a:spAutoFit/>
          </a:bodyPr>
          <a:lstStyle/>
          <a:p>
            <a:pPr algn="l">
              <a:lnSpc>
                <a:spcPts val="3780"/>
              </a:lnSpc>
            </a:pPr>
            <a:r>
              <a:rPr lang="en-US" sz="2700" spc="54">
                <a:solidFill>
                  <a:srgbClr val="50692D"/>
                </a:solidFill>
                <a:latin typeface="Lexend Deca"/>
                <a:ea typeface="Lexend Deca"/>
                <a:cs typeface="Lexend Deca"/>
                <a:sym typeface="Lexend Deca"/>
              </a:rPr>
              <a:t>Our Vision: </a:t>
            </a:r>
          </a:p>
          <a:p>
            <a:pPr algn="l">
              <a:lnSpc>
                <a:spcPts val="3780"/>
              </a:lnSpc>
            </a:pPr>
          </a:p>
          <a:p>
            <a:pPr algn="l">
              <a:lnSpc>
                <a:spcPts val="3780"/>
              </a:lnSpc>
            </a:pPr>
            <a:r>
              <a:rPr lang="en-US" sz="2700" spc="54">
                <a:solidFill>
                  <a:srgbClr val="50692D"/>
                </a:solidFill>
                <a:latin typeface="Lexend Deca"/>
                <a:ea typeface="Lexend Deca"/>
                <a:cs typeface="Lexend Deca"/>
                <a:sym typeface="Lexend Deca"/>
              </a:rPr>
              <a:t>Spend a tiny bit and make a big impact by reforesting the planet.</a:t>
            </a:r>
          </a:p>
          <a:p>
            <a:pPr algn="l">
              <a:lnSpc>
                <a:spcPts val="3780"/>
              </a:lnSpc>
            </a:pPr>
          </a:p>
        </p:txBody>
      </p:sp>
      <p:sp>
        <p:nvSpPr>
          <p:cNvPr name="TextBox 14" id="14"/>
          <p:cNvSpPr txBox="true"/>
          <p:nvPr/>
        </p:nvSpPr>
        <p:spPr>
          <a:xfrm rot="0">
            <a:off x="12235955" y="6361695"/>
            <a:ext cx="4943722" cy="2369819"/>
          </a:xfrm>
          <a:prstGeom prst="rect">
            <a:avLst/>
          </a:prstGeom>
        </p:spPr>
        <p:txBody>
          <a:bodyPr anchor="t" rtlCol="false" tIns="0" lIns="0" bIns="0" rIns="0">
            <a:spAutoFit/>
          </a:bodyPr>
          <a:lstStyle/>
          <a:p>
            <a:pPr algn="l">
              <a:lnSpc>
                <a:spcPts val="3780"/>
              </a:lnSpc>
            </a:pPr>
            <a:r>
              <a:rPr lang="en-US" sz="2700" spc="54">
                <a:solidFill>
                  <a:srgbClr val="50692D"/>
                </a:solidFill>
                <a:latin typeface="Lexend Deca"/>
                <a:ea typeface="Lexend Deca"/>
                <a:cs typeface="Lexend Deca"/>
                <a:sym typeface="Lexend Deca"/>
              </a:rPr>
              <a:t>Our Mission:</a:t>
            </a:r>
          </a:p>
          <a:p>
            <a:pPr algn="l">
              <a:lnSpc>
                <a:spcPts val="3780"/>
              </a:lnSpc>
            </a:pPr>
          </a:p>
          <a:p>
            <a:pPr algn="l">
              <a:lnSpc>
                <a:spcPts val="3780"/>
              </a:lnSpc>
            </a:pPr>
            <a:r>
              <a:rPr lang="en-US" sz="2700" spc="54">
                <a:solidFill>
                  <a:srgbClr val="50692D"/>
                </a:solidFill>
                <a:latin typeface="Lexend Deca"/>
                <a:ea typeface="Lexend Deca"/>
                <a:cs typeface="Lexend Deca"/>
                <a:sym typeface="Lexend Deca"/>
              </a:rPr>
              <a:t>To supercharge the planet and go full green.</a:t>
            </a:r>
          </a:p>
          <a:p>
            <a:pPr algn="l">
              <a:lnSpc>
                <a:spcPts val="37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8DDA8"/>
        </a:solidFill>
      </p:bgPr>
    </p:bg>
    <p:spTree>
      <p:nvGrpSpPr>
        <p:cNvPr id="1" name=""/>
        <p:cNvGrpSpPr/>
        <p:nvPr/>
      </p:nvGrpSpPr>
      <p:grpSpPr>
        <a:xfrm>
          <a:off x="0" y="0"/>
          <a:ext cx="0" cy="0"/>
          <a:chOff x="0" y="0"/>
          <a:chExt cx="0" cy="0"/>
        </a:xfrm>
      </p:grpSpPr>
      <p:sp>
        <p:nvSpPr>
          <p:cNvPr name="Freeform 2" id="2"/>
          <p:cNvSpPr/>
          <p:nvPr/>
        </p:nvSpPr>
        <p:spPr>
          <a:xfrm flipH="false" flipV="false" rot="-71215">
            <a:off x="2034594" y="1105428"/>
            <a:ext cx="7537233" cy="12448883"/>
          </a:xfrm>
          <a:custGeom>
            <a:avLst/>
            <a:gdLst/>
            <a:ahLst/>
            <a:cxnLst/>
            <a:rect r="r" b="b" t="t" l="l"/>
            <a:pathLst>
              <a:path h="12448883" w="7537233">
                <a:moveTo>
                  <a:pt x="0" y="0"/>
                </a:moveTo>
                <a:lnTo>
                  <a:pt x="7537232" y="0"/>
                </a:lnTo>
                <a:lnTo>
                  <a:pt x="7537232" y="12448884"/>
                </a:lnTo>
                <a:lnTo>
                  <a:pt x="0" y="12448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7329870"/>
            <a:ext cx="555952" cy="555952"/>
          </a:xfrm>
          <a:custGeom>
            <a:avLst/>
            <a:gdLst/>
            <a:ahLst/>
            <a:cxnLst/>
            <a:rect r="r" b="b" t="t" l="l"/>
            <a:pathLst>
              <a:path h="555952" w="555952">
                <a:moveTo>
                  <a:pt x="0" y="0"/>
                </a:moveTo>
                <a:lnTo>
                  <a:pt x="555952" y="0"/>
                </a:lnTo>
                <a:lnTo>
                  <a:pt x="555952" y="555952"/>
                </a:lnTo>
                <a:lnTo>
                  <a:pt x="0" y="555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699952" y="3469992"/>
            <a:ext cx="553633" cy="553633"/>
          </a:xfrm>
          <a:custGeom>
            <a:avLst/>
            <a:gdLst/>
            <a:ahLst/>
            <a:cxnLst/>
            <a:rect r="r" b="b" t="t" l="l"/>
            <a:pathLst>
              <a:path h="553633" w="553633">
                <a:moveTo>
                  <a:pt x="0" y="0"/>
                </a:moveTo>
                <a:lnTo>
                  <a:pt x="553634" y="0"/>
                </a:lnTo>
                <a:lnTo>
                  <a:pt x="553634" y="553633"/>
                </a:lnTo>
                <a:lnTo>
                  <a:pt x="0" y="553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4101">
            <a:off x="3086031" y="5074878"/>
            <a:ext cx="706220" cy="656334"/>
          </a:xfrm>
          <a:custGeom>
            <a:avLst/>
            <a:gdLst/>
            <a:ahLst/>
            <a:cxnLst/>
            <a:rect r="r" b="b" t="t" l="l"/>
            <a:pathLst>
              <a:path h="656334" w="706220">
                <a:moveTo>
                  <a:pt x="0" y="0"/>
                </a:moveTo>
                <a:lnTo>
                  <a:pt x="706220" y="0"/>
                </a:lnTo>
                <a:lnTo>
                  <a:pt x="706220" y="656334"/>
                </a:lnTo>
                <a:lnTo>
                  <a:pt x="0" y="6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24101">
            <a:off x="3115199" y="5882533"/>
            <a:ext cx="706220" cy="656334"/>
          </a:xfrm>
          <a:custGeom>
            <a:avLst/>
            <a:gdLst/>
            <a:ahLst/>
            <a:cxnLst/>
            <a:rect r="r" b="b" t="t" l="l"/>
            <a:pathLst>
              <a:path h="656334" w="706220">
                <a:moveTo>
                  <a:pt x="0" y="0"/>
                </a:moveTo>
                <a:lnTo>
                  <a:pt x="706220" y="0"/>
                </a:lnTo>
                <a:lnTo>
                  <a:pt x="706220" y="656333"/>
                </a:lnTo>
                <a:lnTo>
                  <a:pt x="0" y="6563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24101">
            <a:off x="3144388" y="6690739"/>
            <a:ext cx="706220" cy="656334"/>
          </a:xfrm>
          <a:custGeom>
            <a:avLst/>
            <a:gdLst/>
            <a:ahLst/>
            <a:cxnLst/>
            <a:rect r="r" b="b" t="t" l="l"/>
            <a:pathLst>
              <a:path h="656334" w="706220">
                <a:moveTo>
                  <a:pt x="0" y="0"/>
                </a:moveTo>
                <a:lnTo>
                  <a:pt x="706220" y="0"/>
                </a:lnTo>
                <a:lnTo>
                  <a:pt x="706220" y="656334"/>
                </a:lnTo>
                <a:lnTo>
                  <a:pt x="0" y="6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24101">
            <a:off x="3173577" y="7498946"/>
            <a:ext cx="706220" cy="656334"/>
          </a:xfrm>
          <a:custGeom>
            <a:avLst/>
            <a:gdLst/>
            <a:ahLst/>
            <a:cxnLst/>
            <a:rect r="r" b="b" t="t" l="l"/>
            <a:pathLst>
              <a:path h="656334" w="706220">
                <a:moveTo>
                  <a:pt x="0" y="0"/>
                </a:moveTo>
                <a:lnTo>
                  <a:pt x="706219" y="0"/>
                </a:lnTo>
                <a:lnTo>
                  <a:pt x="706219" y="656334"/>
                </a:lnTo>
                <a:lnTo>
                  <a:pt x="0" y="6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24101">
            <a:off x="3202765" y="8307153"/>
            <a:ext cx="706220" cy="656334"/>
          </a:xfrm>
          <a:custGeom>
            <a:avLst/>
            <a:gdLst/>
            <a:ahLst/>
            <a:cxnLst/>
            <a:rect r="r" b="b" t="t" l="l"/>
            <a:pathLst>
              <a:path h="656334" w="706220">
                <a:moveTo>
                  <a:pt x="0" y="0"/>
                </a:moveTo>
                <a:lnTo>
                  <a:pt x="706220" y="0"/>
                </a:lnTo>
                <a:lnTo>
                  <a:pt x="706220" y="656334"/>
                </a:lnTo>
                <a:lnTo>
                  <a:pt x="0" y="6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1457554" y="3093822"/>
            <a:ext cx="6144783" cy="3457575"/>
          </a:xfrm>
          <a:prstGeom prst="rect">
            <a:avLst/>
          </a:prstGeom>
        </p:spPr>
        <p:txBody>
          <a:bodyPr anchor="t" rtlCol="false" tIns="0" lIns="0" bIns="0" rIns="0">
            <a:spAutoFit/>
          </a:bodyPr>
          <a:lstStyle/>
          <a:p>
            <a:pPr algn="l">
              <a:lnSpc>
                <a:spcPts val="9125"/>
              </a:lnSpc>
            </a:pPr>
            <a:r>
              <a:rPr lang="en-US" sz="7604">
                <a:solidFill>
                  <a:srgbClr val="50692D"/>
                </a:solidFill>
                <a:latin typeface="Lucky Bones"/>
                <a:ea typeface="Lucky Bones"/>
                <a:cs typeface="Lucky Bones"/>
                <a:sym typeface="Lucky Bones"/>
              </a:rPr>
              <a:t>CHANGE BEGINS WITH EACH OF US</a:t>
            </a:r>
          </a:p>
        </p:txBody>
      </p:sp>
      <p:sp>
        <p:nvSpPr>
          <p:cNvPr name="TextBox 11" id="11"/>
          <p:cNvSpPr txBox="true"/>
          <p:nvPr/>
        </p:nvSpPr>
        <p:spPr>
          <a:xfrm rot="-51071">
            <a:off x="3480501" y="1810523"/>
            <a:ext cx="4367527" cy="1349873"/>
          </a:xfrm>
          <a:prstGeom prst="rect">
            <a:avLst/>
          </a:prstGeom>
        </p:spPr>
        <p:txBody>
          <a:bodyPr anchor="t" rtlCol="false" tIns="0" lIns="0" bIns="0" rIns="0">
            <a:spAutoFit/>
          </a:bodyPr>
          <a:lstStyle/>
          <a:p>
            <a:pPr algn="ctr">
              <a:lnSpc>
                <a:spcPts val="5175"/>
              </a:lnSpc>
            </a:pPr>
            <a:r>
              <a:rPr lang="en-US" b="true" sz="5750">
                <a:solidFill>
                  <a:srgbClr val="9BA66B"/>
                </a:solidFill>
                <a:latin typeface="Atma Bold"/>
                <a:ea typeface="Atma Bold"/>
                <a:cs typeface="Atma Bold"/>
                <a:sym typeface="Atma Bold"/>
              </a:rPr>
              <a:t>Key Features</a:t>
            </a:r>
          </a:p>
        </p:txBody>
      </p:sp>
      <p:sp>
        <p:nvSpPr>
          <p:cNvPr name="TextBox 12" id="12"/>
          <p:cNvSpPr txBox="true"/>
          <p:nvPr/>
        </p:nvSpPr>
        <p:spPr>
          <a:xfrm rot="-95235">
            <a:off x="4198642" y="5085003"/>
            <a:ext cx="4943722" cy="373381"/>
          </a:xfrm>
          <a:prstGeom prst="rect">
            <a:avLst/>
          </a:prstGeom>
        </p:spPr>
        <p:txBody>
          <a:bodyPr anchor="t" rtlCol="false" tIns="0" lIns="0" bIns="0" rIns="0">
            <a:spAutoFit/>
          </a:bodyPr>
          <a:lstStyle/>
          <a:p>
            <a:pPr algn="l">
              <a:lnSpc>
                <a:spcPts val="2700"/>
              </a:lnSpc>
            </a:pPr>
            <a:r>
              <a:rPr lang="en-US" sz="2700" spc="54">
                <a:solidFill>
                  <a:srgbClr val="50692D"/>
                </a:solidFill>
                <a:latin typeface="Lexend Deca"/>
                <a:ea typeface="Lexend Deca"/>
                <a:cs typeface="Lexend Deca"/>
                <a:sym typeface="Lexend Deca"/>
              </a:rPr>
              <a:t>1.</a:t>
            </a:r>
            <a:r>
              <a:rPr lang="en-US" sz="2700" spc="54">
                <a:solidFill>
                  <a:srgbClr val="50692D"/>
                </a:solidFill>
                <a:latin typeface="Lexend Deca"/>
                <a:ea typeface="Lexend Deca"/>
                <a:cs typeface="Lexend Deca"/>
                <a:sym typeface="Lexend Deca"/>
              </a:rPr>
              <a:t>User-Friendly Interface</a:t>
            </a:r>
          </a:p>
        </p:txBody>
      </p:sp>
      <p:sp>
        <p:nvSpPr>
          <p:cNvPr name="TextBox 13" id="13"/>
          <p:cNvSpPr txBox="true"/>
          <p:nvPr/>
        </p:nvSpPr>
        <p:spPr>
          <a:xfrm rot="-95235">
            <a:off x="4219980" y="5745574"/>
            <a:ext cx="4943722" cy="716281"/>
          </a:xfrm>
          <a:prstGeom prst="rect">
            <a:avLst/>
          </a:prstGeom>
        </p:spPr>
        <p:txBody>
          <a:bodyPr anchor="t" rtlCol="false" tIns="0" lIns="0" bIns="0" rIns="0">
            <a:spAutoFit/>
          </a:bodyPr>
          <a:lstStyle/>
          <a:p>
            <a:pPr algn="l">
              <a:lnSpc>
                <a:spcPts val="2700"/>
              </a:lnSpc>
            </a:pPr>
            <a:r>
              <a:rPr lang="en-US" sz="2700" spc="54">
                <a:solidFill>
                  <a:srgbClr val="50692D"/>
                </a:solidFill>
                <a:latin typeface="Lexend Deca"/>
                <a:ea typeface="Lexend Deca"/>
                <a:cs typeface="Lexend Deca"/>
                <a:sym typeface="Lexend Deca"/>
              </a:rPr>
              <a:t>2. </a:t>
            </a:r>
            <a:r>
              <a:rPr lang="en-US" sz="2700" spc="54">
                <a:solidFill>
                  <a:srgbClr val="50692D"/>
                </a:solidFill>
                <a:latin typeface="Lexend Deca"/>
                <a:ea typeface="Lexend Deca"/>
                <a:cs typeface="Lexend Deca"/>
                <a:sym typeface="Lexend Deca"/>
              </a:rPr>
              <a:t>EcoCoins Rewards System</a:t>
            </a:r>
          </a:p>
          <a:p>
            <a:pPr algn="l">
              <a:lnSpc>
                <a:spcPts val="2700"/>
              </a:lnSpc>
            </a:pPr>
          </a:p>
        </p:txBody>
      </p:sp>
      <p:sp>
        <p:nvSpPr>
          <p:cNvPr name="TextBox 14" id="14"/>
          <p:cNvSpPr txBox="true"/>
          <p:nvPr/>
        </p:nvSpPr>
        <p:spPr>
          <a:xfrm rot="-95235">
            <a:off x="4241318" y="6577594"/>
            <a:ext cx="4943722" cy="716281"/>
          </a:xfrm>
          <a:prstGeom prst="rect">
            <a:avLst/>
          </a:prstGeom>
        </p:spPr>
        <p:txBody>
          <a:bodyPr anchor="t" rtlCol="false" tIns="0" lIns="0" bIns="0" rIns="0">
            <a:spAutoFit/>
          </a:bodyPr>
          <a:lstStyle/>
          <a:p>
            <a:pPr algn="l">
              <a:lnSpc>
                <a:spcPts val="2700"/>
              </a:lnSpc>
            </a:pPr>
            <a:r>
              <a:rPr lang="en-US" sz="2700" spc="54">
                <a:solidFill>
                  <a:srgbClr val="50692D"/>
                </a:solidFill>
                <a:latin typeface="Lexend Deca"/>
                <a:ea typeface="Lexend Deca"/>
                <a:cs typeface="Lexend Deca"/>
                <a:sym typeface="Lexend Deca"/>
              </a:rPr>
              <a:t>3. </a:t>
            </a:r>
            <a:r>
              <a:rPr lang="en-US" sz="2700" spc="54">
                <a:solidFill>
                  <a:srgbClr val="50692D"/>
                </a:solidFill>
                <a:latin typeface="Lexend Deca"/>
                <a:ea typeface="Lexend Deca"/>
                <a:cs typeface="Lexend Deca"/>
                <a:sym typeface="Lexend Deca"/>
              </a:rPr>
              <a:t>Responsive Design</a:t>
            </a:r>
          </a:p>
          <a:p>
            <a:pPr algn="l">
              <a:lnSpc>
                <a:spcPts val="2700"/>
              </a:lnSpc>
            </a:pPr>
          </a:p>
        </p:txBody>
      </p:sp>
      <p:sp>
        <p:nvSpPr>
          <p:cNvPr name="TextBox 15" id="15"/>
          <p:cNvSpPr txBox="true"/>
          <p:nvPr/>
        </p:nvSpPr>
        <p:spPr>
          <a:xfrm rot="-95235">
            <a:off x="4262655" y="7409615"/>
            <a:ext cx="4943722" cy="716281"/>
          </a:xfrm>
          <a:prstGeom prst="rect">
            <a:avLst/>
          </a:prstGeom>
        </p:spPr>
        <p:txBody>
          <a:bodyPr anchor="t" rtlCol="false" tIns="0" lIns="0" bIns="0" rIns="0">
            <a:spAutoFit/>
          </a:bodyPr>
          <a:lstStyle/>
          <a:p>
            <a:pPr algn="l">
              <a:lnSpc>
                <a:spcPts val="2700"/>
              </a:lnSpc>
            </a:pPr>
            <a:r>
              <a:rPr lang="en-US" sz="2700" spc="54">
                <a:solidFill>
                  <a:srgbClr val="50692D"/>
                </a:solidFill>
                <a:latin typeface="Lexend Deca"/>
                <a:ea typeface="Lexend Deca"/>
                <a:cs typeface="Lexend Deca"/>
                <a:sym typeface="Lexend Deca"/>
              </a:rPr>
              <a:t>4. </a:t>
            </a:r>
            <a:r>
              <a:rPr lang="en-US" sz="2700" spc="54">
                <a:solidFill>
                  <a:srgbClr val="50692D"/>
                </a:solidFill>
                <a:latin typeface="Lexend Deca"/>
                <a:ea typeface="Lexend Deca"/>
                <a:cs typeface="Lexend Deca"/>
                <a:sym typeface="Lexend Deca"/>
              </a:rPr>
              <a:t>Educational Content</a:t>
            </a:r>
          </a:p>
          <a:p>
            <a:pPr algn="l">
              <a:lnSpc>
                <a:spcPts val="2700"/>
              </a:lnSpc>
            </a:pPr>
          </a:p>
        </p:txBody>
      </p:sp>
      <p:sp>
        <p:nvSpPr>
          <p:cNvPr name="TextBox 16" id="16"/>
          <p:cNvSpPr txBox="true"/>
          <p:nvPr/>
        </p:nvSpPr>
        <p:spPr>
          <a:xfrm rot="-95235">
            <a:off x="4283993" y="8241636"/>
            <a:ext cx="4943722" cy="716281"/>
          </a:xfrm>
          <a:prstGeom prst="rect">
            <a:avLst/>
          </a:prstGeom>
        </p:spPr>
        <p:txBody>
          <a:bodyPr anchor="t" rtlCol="false" tIns="0" lIns="0" bIns="0" rIns="0">
            <a:spAutoFit/>
          </a:bodyPr>
          <a:lstStyle/>
          <a:p>
            <a:pPr algn="l">
              <a:lnSpc>
                <a:spcPts val="2700"/>
              </a:lnSpc>
            </a:pPr>
            <a:r>
              <a:rPr lang="en-US" sz="2700" spc="54">
                <a:solidFill>
                  <a:srgbClr val="50692D"/>
                </a:solidFill>
                <a:latin typeface="Lexend Deca"/>
                <a:ea typeface="Lexend Deca"/>
                <a:cs typeface="Lexend Deca"/>
                <a:sym typeface="Lexend Deca"/>
              </a:rPr>
              <a:t>5. </a:t>
            </a:r>
            <a:r>
              <a:rPr lang="en-US" sz="2700" spc="54">
                <a:solidFill>
                  <a:srgbClr val="50692D"/>
                </a:solidFill>
                <a:latin typeface="Lexend Deca"/>
                <a:ea typeface="Lexend Deca"/>
                <a:cs typeface="Lexend Deca"/>
                <a:sym typeface="Lexend Deca"/>
              </a:rPr>
              <a:t>Personalized Dashboard</a:t>
            </a:r>
          </a:p>
          <a:p>
            <a:pPr algn="l">
              <a:lnSpc>
                <a:spcPts val="27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8DDA8"/>
        </a:solidFill>
      </p:bgPr>
    </p:bg>
    <p:spTree>
      <p:nvGrpSpPr>
        <p:cNvPr id="1" name=""/>
        <p:cNvGrpSpPr/>
        <p:nvPr/>
      </p:nvGrpSpPr>
      <p:grpSpPr>
        <a:xfrm>
          <a:off x="0" y="0"/>
          <a:ext cx="0" cy="0"/>
          <a:chOff x="0" y="0"/>
          <a:chExt cx="0" cy="0"/>
        </a:xfrm>
      </p:grpSpPr>
      <p:sp>
        <p:nvSpPr>
          <p:cNvPr name="Freeform 2" id="2"/>
          <p:cNvSpPr/>
          <p:nvPr/>
        </p:nvSpPr>
        <p:spPr>
          <a:xfrm flipH="false" flipV="false" rot="0">
            <a:off x="3977289" y="883042"/>
            <a:ext cx="10333422" cy="7285063"/>
          </a:xfrm>
          <a:custGeom>
            <a:avLst/>
            <a:gdLst/>
            <a:ahLst/>
            <a:cxnLst/>
            <a:rect r="r" b="b" t="t" l="l"/>
            <a:pathLst>
              <a:path h="7285063" w="10333422">
                <a:moveTo>
                  <a:pt x="0" y="0"/>
                </a:moveTo>
                <a:lnTo>
                  <a:pt x="10333422" y="0"/>
                </a:lnTo>
                <a:lnTo>
                  <a:pt x="10333422" y="7285063"/>
                </a:lnTo>
                <a:lnTo>
                  <a:pt x="0" y="7285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1489">
            <a:off x="15411297" y="3900346"/>
            <a:ext cx="3392823" cy="3295280"/>
          </a:xfrm>
          <a:custGeom>
            <a:avLst/>
            <a:gdLst/>
            <a:ahLst/>
            <a:cxnLst/>
            <a:rect r="r" b="b" t="t" l="l"/>
            <a:pathLst>
              <a:path h="3295280" w="3392823">
                <a:moveTo>
                  <a:pt x="0" y="0"/>
                </a:moveTo>
                <a:lnTo>
                  <a:pt x="3392824" y="0"/>
                </a:lnTo>
                <a:lnTo>
                  <a:pt x="3392824" y="3295280"/>
                </a:lnTo>
                <a:lnTo>
                  <a:pt x="0" y="3295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2302">
            <a:off x="2434588" y="7107667"/>
            <a:ext cx="2696137" cy="3631161"/>
          </a:xfrm>
          <a:custGeom>
            <a:avLst/>
            <a:gdLst/>
            <a:ahLst/>
            <a:cxnLst/>
            <a:rect r="r" b="b" t="t" l="l"/>
            <a:pathLst>
              <a:path h="3631161" w="2696137">
                <a:moveTo>
                  <a:pt x="0" y="0"/>
                </a:moveTo>
                <a:lnTo>
                  <a:pt x="2696136" y="0"/>
                </a:lnTo>
                <a:lnTo>
                  <a:pt x="2696136" y="3631161"/>
                </a:lnTo>
                <a:lnTo>
                  <a:pt x="0" y="36311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549637" y="2704810"/>
            <a:ext cx="9188726" cy="1593651"/>
          </a:xfrm>
          <a:prstGeom prst="rect">
            <a:avLst/>
          </a:prstGeom>
        </p:spPr>
        <p:txBody>
          <a:bodyPr anchor="t" rtlCol="false" tIns="0" lIns="0" bIns="0" rIns="0">
            <a:spAutoFit/>
          </a:bodyPr>
          <a:lstStyle/>
          <a:p>
            <a:pPr algn="ctr">
              <a:lnSpc>
                <a:spcPts val="11146"/>
              </a:lnSpc>
            </a:pPr>
            <a:r>
              <a:rPr lang="en-US" sz="13933">
                <a:solidFill>
                  <a:srgbClr val="50692D"/>
                </a:solidFill>
                <a:latin typeface="Lucky Bones"/>
                <a:ea typeface="Lucky Bones"/>
                <a:cs typeface="Lucky Bones"/>
                <a:sym typeface="Lucky Bones"/>
              </a:rPr>
              <a:t>Be Aware</a:t>
            </a:r>
          </a:p>
        </p:txBody>
      </p:sp>
      <p:sp>
        <p:nvSpPr>
          <p:cNvPr name="TextBox 6" id="6"/>
          <p:cNvSpPr txBox="true"/>
          <p:nvPr/>
        </p:nvSpPr>
        <p:spPr>
          <a:xfrm rot="0">
            <a:off x="5101294" y="4541770"/>
            <a:ext cx="8085412" cy="2373630"/>
          </a:xfrm>
          <a:prstGeom prst="rect">
            <a:avLst/>
          </a:prstGeom>
        </p:spPr>
        <p:txBody>
          <a:bodyPr anchor="t" rtlCol="false" tIns="0" lIns="0" bIns="0" rIns="0">
            <a:spAutoFit/>
          </a:bodyPr>
          <a:lstStyle/>
          <a:p>
            <a:pPr algn="ctr">
              <a:lnSpc>
                <a:spcPts val="9240"/>
              </a:lnSpc>
            </a:pPr>
            <a:r>
              <a:rPr lang="en-US" b="true" sz="8400">
                <a:solidFill>
                  <a:srgbClr val="9BA66B"/>
                </a:solidFill>
                <a:latin typeface="Atma Bold"/>
                <a:ea typeface="Atma Bold"/>
                <a:cs typeface="Atma Bold"/>
                <a:sym typeface="Atma Bold"/>
              </a:rPr>
              <a:t>of your own impact</a:t>
            </a:r>
          </a:p>
        </p:txBody>
      </p:sp>
      <p:sp>
        <p:nvSpPr>
          <p:cNvPr name="Freeform 7" id="7"/>
          <p:cNvSpPr/>
          <p:nvPr/>
        </p:nvSpPr>
        <p:spPr>
          <a:xfrm flipH="false" flipV="false" rot="692709">
            <a:off x="513667" y="620193"/>
            <a:ext cx="2792513" cy="2838641"/>
          </a:xfrm>
          <a:custGeom>
            <a:avLst/>
            <a:gdLst/>
            <a:ahLst/>
            <a:cxnLst/>
            <a:rect r="r" b="b" t="t" l="l"/>
            <a:pathLst>
              <a:path h="2838641" w="2792513">
                <a:moveTo>
                  <a:pt x="0" y="0"/>
                </a:moveTo>
                <a:lnTo>
                  <a:pt x="2792513" y="0"/>
                </a:lnTo>
                <a:lnTo>
                  <a:pt x="2792513" y="2838641"/>
                </a:lnTo>
                <a:lnTo>
                  <a:pt x="0" y="28386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6392797" y="8971281"/>
            <a:ext cx="5502406" cy="523874"/>
          </a:xfrm>
          <a:prstGeom prst="rect">
            <a:avLst/>
          </a:prstGeom>
        </p:spPr>
        <p:txBody>
          <a:bodyPr anchor="t" rtlCol="false" tIns="0" lIns="0" bIns="0" rIns="0">
            <a:spAutoFit/>
          </a:bodyPr>
          <a:lstStyle/>
          <a:p>
            <a:pPr algn="ctr">
              <a:lnSpc>
                <a:spcPts val="4200"/>
              </a:lnSpc>
            </a:pPr>
            <a:r>
              <a:rPr lang="en-US" sz="3000" spc="60">
                <a:solidFill>
                  <a:srgbClr val="50692D"/>
                </a:solidFill>
                <a:latin typeface="Lexend Deca"/>
                <a:ea typeface="Lexend Deca"/>
                <a:cs typeface="Lexend Deca"/>
                <a:sym typeface="Lexend Deca"/>
              </a:rPr>
              <a:t>@reallygreatsite</a:t>
            </a:r>
          </a:p>
        </p:txBody>
      </p:sp>
      <p:sp>
        <p:nvSpPr>
          <p:cNvPr name="Freeform 9" id="9"/>
          <p:cNvSpPr/>
          <p:nvPr/>
        </p:nvSpPr>
        <p:spPr>
          <a:xfrm flipH="false" flipV="false" rot="0">
            <a:off x="1605561" y="5143500"/>
            <a:ext cx="555952" cy="555952"/>
          </a:xfrm>
          <a:custGeom>
            <a:avLst/>
            <a:gdLst/>
            <a:ahLst/>
            <a:cxnLst/>
            <a:rect r="r" b="b" t="t" l="l"/>
            <a:pathLst>
              <a:path h="555952" w="555952">
                <a:moveTo>
                  <a:pt x="0" y="0"/>
                </a:moveTo>
                <a:lnTo>
                  <a:pt x="555952" y="0"/>
                </a:lnTo>
                <a:lnTo>
                  <a:pt x="555952" y="555952"/>
                </a:lnTo>
                <a:lnTo>
                  <a:pt x="0" y="5559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4948712" y="8645271"/>
            <a:ext cx="555952" cy="555952"/>
          </a:xfrm>
          <a:custGeom>
            <a:avLst/>
            <a:gdLst/>
            <a:ahLst/>
            <a:cxnLst/>
            <a:rect r="r" b="b" t="t" l="l"/>
            <a:pathLst>
              <a:path h="555952" w="555952">
                <a:moveTo>
                  <a:pt x="0" y="0"/>
                </a:moveTo>
                <a:lnTo>
                  <a:pt x="555952" y="0"/>
                </a:lnTo>
                <a:lnTo>
                  <a:pt x="555952" y="555953"/>
                </a:lnTo>
                <a:lnTo>
                  <a:pt x="0" y="5559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110408" y="1904118"/>
            <a:ext cx="553633" cy="553633"/>
          </a:xfrm>
          <a:custGeom>
            <a:avLst/>
            <a:gdLst/>
            <a:ahLst/>
            <a:cxnLst/>
            <a:rect r="r" b="b" t="t" l="l"/>
            <a:pathLst>
              <a:path h="553633" w="553633">
                <a:moveTo>
                  <a:pt x="0" y="0"/>
                </a:moveTo>
                <a:lnTo>
                  <a:pt x="553633" y="0"/>
                </a:lnTo>
                <a:lnTo>
                  <a:pt x="553633" y="553633"/>
                </a:lnTo>
                <a:lnTo>
                  <a:pt x="0" y="5536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1D5"/>
        </a:solidFill>
      </p:bgPr>
    </p:bg>
    <p:spTree>
      <p:nvGrpSpPr>
        <p:cNvPr id="1" name=""/>
        <p:cNvGrpSpPr/>
        <p:nvPr/>
      </p:nvGrpSpPr>
      <p:grpSpPr>
        <a:xfrm>
          <a:off x="0" y="0"/>
          <a:ext cx="0" cy="0"/>
          <a:chOff x="0" y="0"/>
          <a:chExt cx="0" cy="0"/>
        </a:xfrm>
      </p:grpSpPr>
      <p:sp>
        <p:nvSpPr>
          <p:cNvPr name="Freeform 2" id="2"/>
          <p:cNvSpPr/>
          <p:nvPr/>
        </p:nvSpPr>
        <p:spPr>
          <a:xfrm flipH="true" flipV="false" rot="0">
            <a:off x="11781098" y="7534557"/>
            <a:ext cx="7315200" cy="3271889"/>
          </a:xfrm>
          <a:custGeom>
            <a:avLst/>
            <a:gdLst/>
            <a:ahLst/>
            <a:cxnLst/>
            <a:rect r="r" b="b" t="t" l="l"/>
            <a:pathLst>
              <a:path h="3271889" w="7315200">
                <a:moveTo>
                  <a:pt x="7315200" y="0"/>
                </a:moveTo>
                <a:lnTo>
                  <a:pt x="0" y="0"/>
                </a:lnTo>
                <a:lnTo>
                  <a:pt x="0" y="3271890"/>
                </a:lnTo>
                <a:lnTo>
                  <a:pt x="7315200" y="3271890"/>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2242" y="978423"/>
            <a:ext cx="3219648" cy="1293713"/>
          </a:xfrm>
          <a:custGeom>
            <a:avLst/>
            <a:gdLst/>
            <a:ahLst/>
            <a:cxnLst/>
            <a:rect r="r" b="b" t="t" l="l"/>
            <a:pathLst>
              <a:path h="1293713" w="3219648">
                <a:moveTo>
                  <a:pt x="0" y="0"/>
                </a:moveTo>
                <a:lnTo>
                  <a:pt x="3219649" y="0"/>
                </a:lnTo>
                <a:lnTo>
                  <a:pt x="3219649" y="1293713"/>
                </a:lnTo>
                <a:lnTo>
                  <a:pt x="0" y="1293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783880" y="2427098"/>
            <a:ext cx="2991490" cy="1202035"/>
          </a:xfrm>
          <a:custGeom>
            <a:avLst/>
            <a:gdLst/>
            <a:ahLst/>
            <a:cxnLst/>
            <a:rect r="r" b="b" t="t" l="l"/>
            <a:pathLst>
              <a:path h="1202035" w="2991490">
                <a:moveTo>
                  <a:pt x="0" y="0"/>
                </a:moveTo>
                <a:lnTo>
                  <a:pt x="2991491" y="0"/>
                </a:lnTo>
                <a:lnTo>
                  <a:pt x="2991491" y="1202036"/>
                </a:lnTo>
                <a:lnTo>
                  <a:pt x="0" y="1202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09064" y="3629134"/>
            <a:ext cx="5058366" cy="6802204"/>
          </a:xfrm>
          <a:custGeom>
            <a:avLst/>
            <a:gdLst/>
            <a:ahLst/>
            <a:cxnLst/>
            <a:rect r="r" b="b" t="t" l="l"/>
            <a:pathLst>
              <a:path h="6802204" w="5058366">
                <a:moveTo>
                  <a:pt x="0" y="0"/>
                </a:moveTo>
                <a:lnTo>
                  <a:pt x="5058366" y="0"/>
                </a:lnTo>
                <a:lnTo>
                  <a:pt x="5058366" y="6802204"/>
                </a:lnTo>
                <a:lnTo>
                  <a:pt x="0" y="68022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78041" y="4947704"/>
            <a:ext cx="10909959" cy="1268283"/>
          </a:xfrm>
          <a:custGeom>
            <a:avLst/>
            <a:gdLst/>
            <a:ahLst/>
            <a:cxnLst/>
            <a:rect r="r" b="b" t="t" l="l"/>
            <a:pathLst>
              <a:path h="1268283" w="10909959">
                <a:moveTo>
                  <a:pt x="0" y="0"/>
                </a:moveTo>
                <a:lnTo>
                  <a:pt x="10909959" y="0"/>
                </a:lnTo>
                <a:lnTo>
                  <a:pt x="10909959" y="1268283"/>
                </a:lnTo>
                <a:lnTo>
                  <a:pt x="0" y="12682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0" y="3321931"/>
            <a:ext cx="8866517" cy="7109406"/>
          </a:xfrm>
          <a:custGeom>
            <a:avLst/>
            <a:gdLst/>
            <a:ahLst/>
            <a:cxnLst/>
            <a:rect r="r" b="b" t="t" l="l"/>
            <a:pathLst>
              <a:path h="7109406" w="8866517">
                <a:moveTo>
                  <a:pt x="0" y="0"/>
                </a:moveTo>
                <a:lnTo>
                  <a:pt x="8866517" y="0"/>
                </a:lnTo>
                <a:lnTo>
                  <a:pt x="8866517" y="7109407"/>
                </a:lnTo>
                <a:lnTo>
                  <a:pt x="0" y="7109407"/>
                </a:lnTo>
                <a:lnTo>
                  <a:pt x="0" y="0"/>
                </a:lnTo>
                <a:close/>
              </a:path>
            </a:pathLst>
          </a:custGeom>
          <a:blipFill>
            <a:blip r:embed="rId10"/>
            <a:stretch>
              <a:fillRect l="-757" t="0" r="-10886" b="0"/>
            </a:stretch>
          </a:blipFill>
        </p:spPr>
      </p:sp>
      <p:sp>
        <p:nvSpPr>
          <p:cNvPr name="TextBox 8" id="8"/>
          <p:cNvSpPr txBox="true"/>
          <p:nvPr/>
        </p:nvSpPr>
        <p:spPr>
          <a:xfrm rot="0">
            <a:off x="7008240" y="1285875"/>
            <a:ext cx="11279760" cy="3369534"/>
          </a:xfrm>
          <a:prstGeom prst="rect">
            <a:avLst/>
          </a:prstGeom>
        </p:spPr>
        <p:txBody>
          <a:bodyPr anchor="t" rtlCol="false" tIns="0" lIns="0" bIns="0" rIns="0">
            <a:spAutoFit/>
          </a:bodyPr>
          <a:lstStyle/>
          <a:p>
            <a:pPr algn="ctr">
              <a:lnSpc>
                <a:spcPts val="13033"/>
              </a:lnSpc>
            </a:pPr>
            <a:r>
              <a:rPr lang="en-US" sz="13033">
                <a:solidFill>
                  <a:srgbClr val="50692D"/>
                </a:solidFill>
                <a:latin typeface="Lucky Bones"/>
                <a:ea typeface="Lucky Bones"/>
                <a:cs typeface="Lucky Bones"/>
                <a:sym typeface="Lucky Bones"/>
              </a:rPr>
              <a:t>Thank you</a:t>
            </a:r>
          </a:p>
          <a:p>
            <a:pPr algn="ctr">
              <a:lnSpc>
                <a:spcPts val="13033"/>
              </a:lnSpc>
            </a:pPr>
            <a:r>
              <a:rPr lang="en-US" sz="13033">
                <a:solidFill>
                  <a:srgbClr val="50692D"/>
                </a:solidFill>
                <a:latin typeface="Lucky Bones"/>
                <a:ea typeface="Lucky Bones"/>
                <a:cs typeface="Lucky Bones"/>
                <a:sym typeface="Lucky Bones"/>
              </a:rPr>
              <a:t>for listening</a:t>
            </a:r>
          </a:p>
        </p:txBody>
      </p:sp>
      <p:sp>
        <p:nvSpPr>
          <p:cNvPr name="TextBox 9" id="9"/>
          <p:cNvSpPr txBox="true"/>
          <p:nvPr/>
        </p:nvSpPr>
        <p:spPr>
          <a:xfrm rot="0">
            <a:off x="7945506" y="5358420"/>
            <a:ext cx="9775030" cy="514682"/>
          </a:xfrm>
          <a:prstGeom prst="rect">
            <a:avLst/>
          </a:prstGeom>
        </p:spPr>
        <p:txBody>
          <a:bodyPr anchor="t" rtlCol="false" tIns="0" lIns="0" bIns="0" rIns="0">
            <a:spAutoFit/>
          </a:bodyPr>
          <a:lstStyle/>
          <a:p>
            <a:pPr algn="ctr">
              <a:lnSpc>
                <a:spcPts val="3743"/>
              </a:lnSpc>
            </a:pPr>
            <a:r>
              <a:rPr lang="en-US" b="true" sz="4159">
                <a:solidFill>
                  <a:srgbClr val="FFFFFF"/>
                </a:solidFill>
                <a:latin typeface="Atma Bold"/>
                <a:ea typeface="Atma Bold"/>
                <a:cs typeface="Atma Bold"/>
                <a:sym typeface="Atma Bold"/>
              </a:rPr>
              <a:t>Don't hesitate to ask any questions!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DAGQzPTr2aI</dc:identifier>
  <dcterms:modified xsi:type="dcterms:W3CDTF">2011-08-01T06:04:30Z</dcterms:modified>
  <cp:revision>1</cp:revision>
  <dc:title>Eco</dc:title>
</cp:coreProperties>
</file>