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518" r:id="rId2"/>
    <p:sldId id="497" r:id="rId3"/>
    <p:sldId id="507" r:id="rId4"/>
    <p:sldId id="508" r:id="rId5"/>
    <p:sldId id="512" r:id="rId6"/>
    <p:sldId id="503" r:id="rId7"/>
    <p:sldId id="502" r:id="rId8"/>
    <p:sldId id="505"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521415D9-36F7-43E2-AB2F-B90AF26B5E84}">
      <p14:sectionLst xmlns:p14="http://schemas.microsoft.com/office/powerpoint/2010/main">
        <p14:section name="Default Section" id="{2E7AC8FC-65C2-4EBA-81A3-2EACFE0E77A8}">
          <p14:sldIdLst>
            <p14:sldId id="518"/>
            <p14:sldId id="497"/>
            <p14:sldId id="507"/>
            <p14:sldId id="508"/>
            <p14:sldId id="512"/>
            <p14:sldId id="503"/>
            <p14:sldId id="502"/>
            <p14:sldId id="50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5AF798-6002-4EA2-ABEF-F9EFA2769490}" v="3" dt="2024-05-15T08:45:46.3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61" autoAdjust="0"/>
    <p:restoredTop sz="94648"/>
  </p:normalViewPr>
  <p:slideViewPr>
    <p:cSldViewPr>
      <p:cViewPr>
        <p:scale>
          <a:sx n="150" d="100"/>
          <a:sy n="150" d="100"/>
        </p:scale>
        <p:origin x="280" y="-108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5/17/24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5/17/24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5/17/24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5/17/24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bstract/document/8662028" TargetMode="External"/><Relationship Id="rId2" Type="http://schemas.openxmlformats.org/officeDocument/2006/relationships/hyperlink" Target="https://www.frontiersin.org/articles/10.3389/fams.2019.00044/full?ref=https://githubhelp.com" TargetMode="External"/><Relationship Id="rId1" Type="http://schemas.openxmlformats.org/officeDocument/2006/relationships/slideLayout" Target="../slideLayouts/slideLayout2.xml"/><Relationship Id="rId4" Type="http://schemas.openxmlformats.org/officeDocument/2006/relationships/hyperlink" Target="https://drive.google.com/file/d/1vHMj1vdKhdFhyIaZROSdz6zRFJf51Nn2/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C101B-8774-3E3A-8200-2971B551DA26}"/>
              </a:ext>
            </a:extLst>
          </p:cNvPr>
          <p:cNvSpPr>
            <a:spLocks noGrp="1"/>
          </p:cNvSpPr>
          <p:nvPr>
            <p:ph idx="1"/>
          </p:nvPr>
        </p:nvSpPr>
        <p:spPr>
          <a:xfrm>
            <a:off x="685800" y="1219200"/>
            <a:ext cx="8229600" cy="838200"/>
          </a:xfrm>
        </p:spPr>
        <p:txBody>
          <a:bodyPr/>
          <a:lstStyle/>
          <a:p>
            <a:pPr marL="0" indent="0" algn="ctr">
              <a:buNone/>
            </a:pPr>
            <a:r>
              <a:rPr lang="en-US" dirty="0">
                <a:solidFill>
                  <a:srgbClr val="000000"/>
                </a:solidFill>
                <a:latin typeface="Times New Roman" panose="02020603050405020304" pitchFamily="18" charset="0"/>
              </a:rPr>
              <a:t>Music Recommendation System</a:t>
            </a:r>
            <a:endParaRPr lang="en-US" dirty="0"/>
          </a:p>
        </p:txBody>
      </p:sp>
      <p:graphicFrame>
        <p:nvGraphicFramePr>
          <p:cNvPr id="7" name="Table 6">
            <a:extLst>
              <a:ext uri="{FF2B5EF4-FFF2-40B4-BE49-F238E27FC236}">
                <a16:creationId xmlns:a16="http://schemas.microsoft.com/office/drawing/2014/main" id="{46686C49-FEF5-0817-B58E-E2B294AF5D6C}"/>
              </a:ext>
            </a:extLst>
          </p:cNvPr>
          <p:cNvGraphicFramePr>
            <a:graphicFrameLocks noGrp="1"/>
          </p:cNvGraphicFramePr>
          <p:nvPr>
            <p:extLst>
              <p:ext uri="{D42A27DB-BD31-4B8C-83A1-F6EECF244321}">
                <p14:modId xmlns:p14="http://schemas.microsoft.com/office/powerpoint/2010/main" val="1305848606"/>
              </p:ext>
            </p:extLst>
          </p:nvPr>
        </p:nvGraphicFramePr>
        <p:xfrm>
          <a:off x="2775154" y="3094385"/>
          <a:ext cx="3778046" cy="1645920"/>
        </p:xfrm>
        <a:graphic>
          <a:graphicData uri="http://schemas.openxmlformats.org/drawingml/2006/table">
            <a:tbl>
              <a:tblPr firstRow="1" bandRow="1">
                <a:tableStyleId>{21E4AEA4-8DFA-4A89-87EB-49C32662AFE0}</a:tableStyleId>
              </a:tblPr>
              <a:tblGrid>
                <a:gridCol w="1889023">
                  <a:extLst>
                    <a:ext uri="{9D8B030D-6E8A-4147-A177-3AD203B41FA5}">
                      <a16:colId xmlns:a16="http://schemas.microsoft.com/office/drawing/2014/main" val="2552673137"/>
                    </a:ext>
                  </a:extLst>
                </a:gridCol>
                <a:gridCol w="1889023">
                  <a:extLst>
                    <a:ext uri="{9D8B030D-6E8A-4147-A177-3AD203B41FA5}">
                      <a16:colId xmlns:a16="http://schemas.microsoft.com/office/drawing/2014/main" val="1254398234"/>
                    </a:ext>
                  </a:extLst>
                </a:gridCol>
              </a:tblGrid>
              <a:tr h="212611">
                <a:tc>
                  <a:txBody>
                    <a:bodyPr/>
                    <a:lstStyle/>
                    <a:p>
                      <a:pPr algn="ctr"/>
                      <a:r>
                        <a:rPr lang="en-US" sz="1200" dirty="0"/>
                        <a:t>NAME</a:t>
                      </a:r>
                    </a:p>
                  </a:txBody>
                  <a:tcPr/>
                </a:tc>
                <a:tc>
                  <a:txBody>
                    <a:bodyPr/>
                    <a:lstStyle/>
                    <a:p>
                      <a:pPr algn="ctr"/>
                      <a:r>
                        <a:rPr lang="en-US" sz="1200" dirty="0"/>
                        <a:t>ROLL  NO</a:t>
                      </a:r>
                    </a:p>
                  </a:txBody>
                  <a:tcPr/>
                </a:tc>
                <a:extLst>
                  <a:ext uri="{0D108BD9-81ED-4DB2-BD59-A6C34878D82A}">
                    <a16:rowId xmlns:a16="http://schemas.microsoft.com/office/drawing/2014/main" val="3687399153"/>
                  </a:ext>
                </a:extLst>
              </a:tr>
              <a:tr h="354351">
                <a:tc>
                  <a:txBody>
                    <a:bodyPr/>
                    <a:lstStyle/>
                    <a:p>
                      <a:pPr algn="ctr">
                        <a:lnSpc>
                          <a:spcPct val="150000"/>
                        </a:lnSpc>
                      </a:pPr>
                      <a:r>
                        <a:rPr lang="en-US" sz="1200" b="1" dirty="0" err="1"/>
                        <a:t>Kanwardeep</a:t>
                      </a:r>
                      <a:r>
                        <a:rPr lang="en-US" sz="1200" b="1" dirty="0"/>
                        <a:t> Singh </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2210990473</a:t>
                      </a:r>
                    </a:p>
                    <a:p>
                      <a:pPr algn="ctr"/>
                      <a:endParaRPr lang="en-US" sz="1200" dirty="0"/>
                    </a:p>
                  </a:txBody>
                  <a:tcPr/>
                </a:tc>
                <a:extLst>
                  <a:ext uri="{0D108BD9-81ED-4DB2-BD59-A6C34878D82A}">
                    <a16:rowId xmlns:a16="http://schemas.microsoft.com/office/drawing/2014/main" val="557601681"/>
                  </a:ext>
                </a:extLst>
              </a:tr>
              <a:tr h="3543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err="1"/>
                        <a:t>Kanwarjeet</a:t>
                      </a:r>
                      <a:r>
                        <a:rPr lang="en-US" sz="1200" b="1" dirty="0"/>
                        <a:t> Singh</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2210990474</a:t>
                      </a:r>
                    </a:p>
                    <a:p>
                      <a:pPr algn="ctr"/>
                      <a:endParaRPr lang="en-US" sz="1200" dirty="0"/>
                    </a:p>
                  </a:txBody>
                  <a:tcPr/>
                </a:tc>
                <a:extLst>
                  <a:ext uri="{0D108BD9-81ED-4DB2-BD59-A6C34878D82A}">
                    <a16:rowId xmlns:a16="http://schemas.microsoft.com/office/drawing/2014/main" val="661459024"/>
                  </a:ext>
                </a:extLst>
              </a:tr>
              <a:tr h="3543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t>Jaskirat</a:t>
                      </a:r>
                      <a:r>
                        <a:rPr lang="en-US" sz="1200" dirty="0"/>
                        <a:t> Singh </a:t>
                      </a:r>
                      <a:r>
                        <a:rPr lang="en-US" sz="1200" dirty="0" err="1"/>
                        <a:t>Maan</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2210990445</a:t>
                      </a:r>
                    </a:p>
                    <a:p>
                      <a:pPr algn="ctr"/>
                      <a:endParaRPr lang="en-US" sz="1200" dirty="0"/>
                    </a:p>
                  </a:txBody>
                  <a:tcPr/>
                </a:tc>
                <a:extLst>
                  <a:ext uri="{0D108BD9-81ED-4DB2-BD59-A6C34878D82A}">
                    <a16:rowId xmlns:a16="http://schemas.microsoft.com/office/drawing/2014/main" val="2544951815"/>
                  </a:ext>
                </a:extLst>
              </a:tr>
            </a:tbl>
          </a:graphicData>
        </a:graphic>
      </p:graphicFrame>
      <p:sp>
        <p:nvSpPr>
          <p:cNvPr id="9" name="TextBox 8">
            <a:extLst>
              <a:ext uri="{FF2B5EF4-FFF2-40B4-BE49-F238E27FC236}">
                <a16:creationId xmlns:a16="http://schemas.microsoft.com/office/drawing/2014/main" id="{90435372-CFBD-859E-6D92-9BE9A774CAC6}"/>
              </a:ext>
            </a:extLst>
          </p:cNvPr>
          <p:cNvSpPr txBox="1"/>
          <p:nvPr/>
        </p:nvSpPr>
        <p:spPr>
          <a:xfrm>
            <a:off x="2346223" y="2590800"/>
            <a:ext cx="4591664" cy="456535"/>
          </a:xfrm>
          <a:prstGeom prst="rect">
            <a:avLst/>
          </a:prstGeom>
          <a:noFill/>
        </p:spPr>
        <p:txBody>
          <a:bodyPr wrap="square">
            <a:spAutoFit/>
          </a:bodyPr>
          <a:lstStyle/>
          <a:p>
            <a:pPr algn="ctr">
              <a:lnSpc>
                <a:spcPct val="150000"/>
              </a:lnSpc>
            </a:pPr>
            <a:r>
              <a:rPr lang="en-US" dirty="0"/>
              <a:t>PRESENTED BY:</a:t>
            </a:r>
            <a:endParaRPr lang="en-US" b="1" dirty="0"/>
          </a:p>
        </p:txBody>
      </p:sp>
      <p:sp>
        <p:nvSpPr>
          <p:cNvPr id="11" name="TextBox 10">
            <a:extLst>
              <a:ext uri="{FF2B5EF4-FFF2-40B4-BE49-F238E27FC236}">
                <a16:creationId xmlns:a16="http://schemas.microsoft.com/office/drawing/2014/main" id="{89B413A1-0F49-F36A-4362-45EF1014AA67}"/>
              </a:ext>
            </a:extLst>
          </p:cNvPr>
          <p:cNvSpPr txBox="1"/>
          <p:nvPr/>
        </p:nvSpPr>
        <p:spPr>
          <a:xfrm>
            <a:off x="685800" y="5235605"/>
            <a:ext cx="8001000" cy="646331"/>
          </a:xfrm>
          <a:prstGeom prst="rect">
            <a:avLst/>
          </a:prstGeom>
          <a:noFill/>
        </p:spPr>
        <p:txBody>
          <a:bodyPr wrap="square">
            <a:spAutoFit/>
          </a:bodyPr>
          <a:lstStyle/>
          <a:p>
            <a:pPr algn="ctr"/>
            <a:r>
              <a:rPr lang="en-US" dirty="0"/>
              <a:t>Under the supervision of</a:t>
            </a:r>
            <a:endParaRPr lang="en-US" b="1" dirty="0"/>
          </a:p>
          <a:p>
            <a:pPr algn="ctr"/>
            <a:r>
              <a:rPr lang="en-US" b="1" dirty="0" err="1"/>
              <a:t>Mrs.Shagun</a:t>
            </a:r>
            <a:r>
              <a:rPr lang="en-US" b="1" dirty="0"/>
              <a:t> Sharma</a:t>
            </a:r>
            <a:endParaRPr lang="en-US" dirty="0"/>
          </a:p>
        </p:txBody>
      </p:sp>
      <p:sp>
        <p:nvSpPr>
          <p:cNvPr id="13" name="TextBox 12">
            <a:extLst>
              <a:ext uri="{FF2B5EF4-FFF2-40B4-BE49-F238E27FC236}">
                <a16:creationId xmlns:a16="http://schemas.microsoft.com/office/drawing/2014/main" id="{80D45F95-8950-1EF2-726D-D784A4E2F902}"/>
              </a:ext>
            </a:extLst>
          </p:cNvPr>
          <p:cNvSpPr txBox="1"/>
          <p:nvPr/>
        </p:nvSpPr>
        <p:spPr>
          <a:xfrm>
            <a:off x="685800" y="6172200"/>
            <a:ext cx="8001000" cy="523220"/>
          </a:xfrm>
          <a:prstGeom prst="rect">
            <a:avLst/>
          </a:prstGeom>
          <a:noFill/>
        </p:spPr>
        <p:txBody>
          <a:bodyPr wrap="square">
            <a:spAutoFit/>
          </a:bodyPr>
          <a:lstStyle/>
          <a:p>
            <a:pPr algn="ctr"/>
            <a:r>
              <a:rPr lang="en-US" sz="1400" dirty="0" err="1">
                <a:solidFill>
                  <a:srgbClr val="FF0000"/>
                </a:solidFill>
              </a:rPr>
              <a:t>Chitkara</a:t>
            </a:r>
            <a:r>
              <a:rPr lang="en-US" sz="1400" dirty="0">
                <a:solidFill>
                  <a:srgbClr val="FF0000"/>
                </a:solidFill>
              </a:rPr>
              <a:t> University Institute of Engineering and Technology</a:t>
            </a:r>
          </a:p>
          <a:p>
            <a:pPr algn="ctr"/>
            <a:r>
              <a:rPr lang="en-US" sz="1400" dirty="0" err="1">
                <a:solidFill>
                  <a:srgbClr val="FF0000"/>
                </a:solidFill>
              </a:rPr>
              <a:t>Chitkara</a:t>
            </a:r>
            <a:r>
              <a:rPr lang="en-US" sz="1400" dirty="0">
                <a:solidFill>
                  <a:srgbClr val="FF0000"/>
                </a:solidFill>
              </a:rPr>
              <a:t> University, Punjab</a:t>
            </a:r>
          </a:p>
        </p:txBody>
      </p:sp>
    </p:spTree>
    <p:extLst>
      <p:ext uri="{BB962C8B-B14F-4D97-AF65-F5344CB8AC3E}">
        <p14:creationId xmlns:p14="http://schemas.microsoft.com/office/powerpoint/2010/main" val="369642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381000" y="0"/>
            <a:ext cx="6096000" cy="838200"/>
          </a:xfrm>
        </p:spPr>
        <p:txBody>
          <a:bodyPr/>
          <a:lstStyle/>
          <a:p>
            <a:pPr algn="l"/>
            <a:r>
              <a:rPr lang="en-US" sz="3200" b="1" dirty="0">
                <a:ea typeface="MS PGothic" pitchFamily="34" charset="-128"/>
              </a:rPr>
              <a:t>Overview</a:t>
            </a:r>
          </a:p>
        </p:txBody>
      </p:sp>
      <p:graphicFrame>
        <p:nvGraphicFramePr>
          <p:cNvPr id="5" name="Table 4">
            <a:extLst>
              <a:ext uri="{FF2B5EF4-FFF2-40B4-BE49-F238E27FC236}">
                <a16:creationId xmlns:a16="http://schemas.microsoft.com/office/drawing/2014/main" id="{8F08352D-62B5-C794-263F-963096514A42}"/>
              </a:ext>
            </a:extLst>
          </p:cNvPr>
          <p:cNvGraphicFramePr>
            <a:graphicFrameLocks noGrp="1"/>
          </p:cNvGraphicFramePr>
          <p:nvPr>
            <p:extLst>
              <p:ext uri="{D42A27DB-BD31-4B8C-83A1-F6EECF244321}">
                <p14:modId xmlns:p14="http://schemas.microsoft.com/office/powerpoint/2010/main" val="2660603138"/>
              </p:ext>
            </p:extLst>
          </p:nvPr>
        </p:nvGraphicFramePr>
        <p:xfrm>
          <a:off x="381000" y="1397001"/>
          <a:ext cx="8458200" cy="4546600"/>
        </p:xfrm>
        <a:graphic>
          <a:graphicData uri="http://schemas.openxmlformats.org/drawingml/2006/table">
            <a:tbl>
              <a:tblPr firstRow="1" bandRow="1">
                <a:tableStyleId>{18603FDC-E32A-4AB5-989C-0864C3EAD2B8}</a:tableStyleId>
              </a:tblPr>
              <a:tblGrid>
                <a:gridCol w="8458200">
                  <a:extLst>
                    <a:ext uri="{9D8B030D-6E8A-4147-A177-3AD203B41FA5}">
                      <a16:colId xmlns:a16="http://schemas.microsoft.com/office/drawing/2014/main" val="1501983466"/>
                    </a:ext>
                  </a:extLst>
                </a:gridCol>
              </a:tblGrid>
              <a:tr h="783750">
                <a:tc>
                  <a:txBody>
                    <a:bodyPr/>
                    <a:lstStyle/>
                    <a:p>
                      <a:pPr algn="ctr"/>
                      <a:r>
                        <a:rPr lang="en-US" sz="4400" dirty="0">
                          <a:solidFill>
                            <a:schemeClr val="tx1"/>
                          </a:solidFill>
                          <a:latin typeface="Arial Black" panose="020B0A04020102020204" pitchFamily="34" charset="0"/>
                        </a:rPr>
                        <a:t>OVERVIEW</a:t>
                      </a:r>
                    </a:p>
                  </a:txBody>
                  <a:tcPr/>
                </a:tc>
                <a:extLst>
                  <a:ext uri="{0D108BD9-81ED-4DB2-BD59-A6C34878D82A}">
                    <a16:rowId xmlns:a16="http://schemas.microsoft.com/office/drawing/2014/main" val="2163456093"/>
                  </a:ext>
                </a:extLst>
              </a:tr>
              <a:tr h="752570">
                <a:tc>
                  <a:txBody>
                    <a:bodyPr/>
                    <a:lstStyle/>
                    <a:p>
                      <a:pPr algn="ctr">
                        <a:lnSpc>
                          <a:spcPct val="80000"/>
                        </a:lnSpc>
                        <a:buFontTx/>
                        <a:buNone/>
                      </a:pPr>
                      <a:r>
                        <a:rPr lang="en-US" altLang="en-US" sz="1800" b="1" dirty="0">
                          <a:solidFill>
                            <a:schemeClr val="bg1"/>
                          </a:solidFill>
                          <a:latin typeface="Aptos" panose="020B0004020202020204" pitchFamily="34" charset="0"/>
                        </a:rPr>
                        <a:t>INTRODUCTION</a:t>
                      </a:r>
                    </a:p>
                    <a:p>
                      <a:pPr algn="ctr"/>
                      <a:endParaRPr lang="en-US" b="1" dirty="0">
                        <a:solidFill>
                          <a:schemeClr val="bg1"/>
                        </a:solidFill>
                        <a:latin typeface="Aptos" panose="020B0004020202020204" pitchFamily="34" charset="0"/>
                      </a:endParaRPr>
                    </a:p>
                  </a:txBody>
                  <a:tcPr anchor="b"/>
                </a:tc>
                <a:extLst>
                  <a:ext uri="{0D108BD9-81ED-4DB2-BD59-A6C34878D82A}">
                    <a16:rowId xmlns:a16="http://schemas.microsoft.com/office/drawing/2014/main" val="1773112950"/>
                  </a:ext>
                </a:extLst>
              </a:tr>
              <a:tr h="752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800" b="1" dirty="0">
                          <a:solidFill>
                            <a:schemeClr val="bg1"/>
                          </a:solidFill>
                          <a:latin typeface="Aptos" panose="020B0004020202020204" pitchFamily="34" charset="0"/>
                        </a:rPr>
                        <a:t>METHODLOGY</a:t>
                      </a:r>
                    </a:p>
                    <a:p>
                      <a:pPr algn="ctr"/>
                      <a:endParaRPr lang="en-US" b="1" dirty="0">
                        <a:solidFill>
                          <a:schemeClr val="bg1"/>
                        </a:solidFill>
                        <a:latin typeface="Aptos" panose="020B0004020202020204" pitchFamily="34" charset="0"/>
                      </a:endParaRPr>
                    </a:p>
                  </a:txBody>
                  <a:tcPr anchor="b"/>
                </a:tc>
                <a:extLst>
                  <a:ext uri="{0D108BD9-81ED-4DB2-BD59-A6C34878D82A}">
                    <a16:rowId xmlns:a16="http://schemas.microsoft.com/office/drawing/2014/main" val="2521082201"/>
                  </a:ext>
                </a:extLst>
              </a:tr>
              <a:tr h="752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1800" b="1" dirty="0">
                          <a:solidFill>
                            <a:schemeClr val="bg1"/>
                          </a:solidFill>
                          <a:latin typeface="Aptos" panose="020B0004020202020204" pitchFamily="34" charset="0"/>
                        </a:rPr>
                        <a:t>CODE </a:t>
                      </a:r>
                      <a:r>
                        <a:rPr lang="en-IN" altLang="en-US" sz="1800" b="1" dirty="0">
                          <a:solidFill>
                            <a:schemeClr val="bg1"/>
                          </a:solidFill>
                          <a:latin typeface="Aptos" panose="020B0004020202020204" pitchFamily="34" charset="0"/>
                        </a:rPr>
                        <a:t>SNIPPETS</a:t>
                      </a:r>
                    </a:p>
                    <a:p>
                      <a:pPr algn="ctr"/>
                      <a:endParaRPr lang="en-US" b="1" dirty="0">
                        <a:solidFill>
                          <a:schemeClr val="bg1"/>
                        </a:solidFill>
                        <a:latin typeface="Aptos" panose="020B0004020202020204" pitchFamily="34" charset="0"/>
                      </a:endParaRPr>
                    </a:p>
                  </a:txBody>
                  <a:tcPr anchor="b"/>
                </a:tc>
                <a:extLst>
                  <a:ext uri="{0D108BD9-81ED-4DB2-BD59-A6C34878D82A}">
                    <a16:rowId xmlns:a16="http://schemas.microsoft.com/office/drawing/2014/main" val="872909048"/>
                  </a:ext>
                </a:extLst>
              </a:tr>
              <a:tr h="752570">
                <a:tc>
                  <a:txBody>
                    <a:bodyPr/>
                    <a:lstStyle/>
                    <a:p>
                      <a:pPr algn="ctr">
                        <a:lnSpc>
                          <a:spcPct val="80000"/>
                        </a:lnSpc>
                      </a:pPr>
                      <a:r>
                        <a:rPr lang="en-US" b="1" dirty="0">
                          <a:solidFill>
                            <a:schemeClr val="bg1"/>
                          </a:solidFill>
                          <a:latin typeface="Aptos" panose="020B0004020202020204" pitchFamily="34" charset="0"/>
                        </a:rPr>
                        <a:t>CONCLUSION</a:t>
                      </a:r>
                    </a:p>
                    <a:p>
                      <a:pPr algn="ctr"/>
                      <a:endParaRPr lang="en-US" b="1" dirty="0">
                        <a:solidFill>
                          <a:schemeClr val="bg1"/>
                        </a:solidFill>
                        <a:latin typeface="Aptos" panose="020B0004020202020204" pitchFamily="34" charset="0"/>
                      </a:endParaRPr>
                    </a:p>
                  </a:txBody>
                  <a:tcPr anchor="b"/>
                </a:tc>
                <a:extLst>
                  <a:ext uri="{0D108BD9-81ED-4DB2-BD59-A6C34878D82A}">
                    <a16:rowId xmlns:a16="http://schemas.microsoft.com/office/drawing/2014/main" val="1528395939"/>
                  </a:ext>
                </a:extLst>
              </a:tr>
              <a:tr h="752570">
                <a:tc>
                  <a:txBody>
                    <a:bodyPr/>
                    <a:lstStyle/>
                    <a:p>
                      <a:pPr lvl="0" algn="ctr">
                        <a:lnSpc>
                          <a:spcPct val="250000"/>
                        </a:lnSpc>
                      </a:pPr>
                      <a:endParaRPr lang="en-US" b="1" dirty="0">
                        <a:solidFill>
                          <a:schemeClr val="bg1"/>
                        </a:solidFill>
                        <a:latin typeface="Aptos" panose="020B0004020202020204" pitchFamily="34" charset="0"/>
                      </a:endParaRPr>
                    </a:p>
                  </a:txBody>
                  <a:tcPr anchor="b"/>
                </a:tc>
                <a:extLst>
                  <a:ext uri="{0D108BD9-81ED-4DB2-BD59-A6C34878D82A}">
                    <a16:rowId xmlns:a16="http://schemas.microsoft.com/office/drawing/2014/main" val="3210596660"/>
                  </a:ext>
                </a:extLst>
              </a:tr>
            </a:tbl>
          </a:graphicData>
        </a:graphic>
      </p:graphicFrame>
      <p:sp>
        <p:nvSpPr>
          <p:cNvPr id="3" name="TextBox 2">
            <a:extLst>
              <a:ext uri="{FF2B5EF4-FFF2-40B4-BE49-F238E27FC236}">
                <a16:creationId xmlns:a16="http://schemas.microsoft.com/office/drawing/2014/main" id="{0C9073EF-EB75-9A57-5B96-D63241B8032A}"/>
              </a:ext>
            </a:extLst>
          </p:cNvPr>
          <p:cNvSpPr txBox="1"/>
          <p:nvPr/>
        </p:nvSpPr>
        <p:spPr>
          <a:xfrm>
            <a:off x="3276600" y="5410200"/>
            <a:ext cx="2819400" cy="381000"/>
          </a:xfrm>
          <a:prstGeom prst="rect">
            <a:avLst/>
          </a:prstGeom>
          <a:noFill/>
        </p:spPr>
        <p:txBody>
          <a:bodyPr wrap="square" rtlCol="0">
            <a:spAutoFit/>
          </a:bodyPr>
          <a:lstStyle/>
          <a:p>
            <a:pPr algn="ctr"/>
            <a:r>
              <a:rPr lang="en-US" b="1" dirty="0">
                <a:solidFill>
                  <a:schemeClr val="bg1"/>
                </a:solidFill>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7542-F340-FACD-E445-5A4123B00C56}"/>
              </a:ext>
            </a:extLst>
          </p:cNvPr>
          <p:cNvSpPr>
            <a:spLocks noGrp="1"/>
          </p:cNvSpPr>
          <p:nvPr>
            <p:ph type="ctrTitle"/>
          </p:nvPr>
        </p:nvSpPr>
        <p:spPr/>
        <p:txBody>
          <a:bodyPr/>
          <a:lstStyle/>
          <a:p>
            <a:r>
              <a:rPr lang="en-US" b="1" dirty="0">
                <a:latin typeface="Arial Black" panose="020B0A04020102020204" pitchFamily="34" charset="0"/>
              </a:rPr>
              <a:t>INTRODUCTION</a:t>
            </a:r>
            <a:endParaRPr lang="en-IN" b="1" dirty="0">
              <a:latin typeface="Arial Black" panose="020B0A04020102020204" pitchFamily="34" charset="0"/>
            </a:endParaRPr>
          </a:p>
        </p:txBody>
      </p:sp>
      <p:sp>
        <p:nvSpPr>
          <p:cNvPr id="3" name="Subtitle 2">
            <a:extLst>
              <a:ext uri="{FF2B5EF4-FFF2-40B4-BE49-F238E27FC236}">
                <a16:creationId xmlns:a16="http://schemas.microsoft.com/office/drawing/2014/main" id="{2BEC2C72-2488-ECE4-839B-638D500A7AEC}"/>
              </a:ext>
            </a:extLst>
          </p:cNvPr>
          <p:cNvSpPr>
            <a:spLocks noGrp="1"/>
          </p:cNvSpPr>
          <p:nvPr>
            <p:ph type="subTitle" idx="1"/>
          </p:nvPr>
        </p:nvSpPr>
        <p:spPr>
          <a:xfrm>
            <a:off x="0" y="914400"/>
            <a:ext cx="4572000" cy="5486400"/>
          </a:xfrm>
        </p:spPr>
        <p:txBody>
          <a:bodyPr/>
          <a:lstStyle/>
          <a:p>
            <a:pPr marL="0" indent="0">
              <a:lnSpc>
                <a:spcPts val="2799"/>
              </a:lnSpc>
              <a:buNone/>
            </a:pPr>
            <a:br>
              <a:rPr lang="en-IN" sz="1400" b="1" dirty="0">
                <a:solidFill>
                  <a:schemeClr val="tx1"/>
                </a:solidFill>
              </a:rPr>
            </a:br>
            <a:r>
              <a:rPr lang="en-IN" sz="1400" b="1" i="0" u="none" strike="noStrike" dirty="0">
                <a:solidFill>
                  <a:schemeClr val="tx1"/>
                </a:solidFill>
                <a:effectLst/>
                <a:latin typeface="Söhne"/>
              </a:rPr>
              <a:t>"In today's digital world, recommendation systems play a crucial role in shaping our online experiences, from suggesting videos and music to recommending products. Our innovative algorithm combines content-based and collaborative filtering techniques to provide accurate and personalized recommendations, leveraging user preferences and historical data. Powered by deep learning, our system offers curated selections and playlist continuation, akin to Spotify's Discover Weekly Playlist. We're dedicated to enhancing user experiences and fostering deeper connections with digital content."</a:t>
            </a:r>
            <a:endParaRPr lang="en-US" sz="2800" b="1" spc="50" dirty="0">
              <a:ln w="13500">
                <a:solidFill>
                  <a:schemeClr val="accent1">
                    <a:shade val="2500"/>
                    <a:alpha val="6500"/>
                  </a:schemeClr>
                </a:solidFill>
                <a:prstDash val="solid"/>
              </a:ln>
              <a:solidFill>
                <a:schemeClr val="tx1"/>
              </a:solidFill>
              <a:effectLst>
                <a:innerShdw blurRad="50900" dist="38500" dir="13500000">
                  <a:srgbClr val="000000">
                    <a:alpha val="60000"/>
                  </a:srgbClr>
                </a:innerShdw>
              </a:effectLst>
            </a:endParaRPr>
          </a:p>
        </p:txBody>
      </p:sp>
      <p:pic>
        <p:nvPicPr>
          <p:cNvPr id="6" name="Picture 5">
            <a:extLst>
              <a:ext uri="{FF2B5EF4-FFF2-40B4-BE49-F238E27FC236}">
                <a16:creationId xmlns:a16="http://schemas.microsoft.com/office/drawing/2014/main" id="{25CC90F7-7545-A913-8C8B-5E8B1BA8F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838200"/>
            <a:ext cx="4648200" cy="5486400"/>
          </a:xfrm>
          <a:prstGeom prst="rect">
            <a:avLst/>
          </a:prstGeom>
        </p:spPr>
      </p:pic>
    </p:spTree>
    <p:extLst>
      <p:ext uri="{BB962C8B-B14F-4D97-AF65-F5344CB8AC3E}">
        <p14:creationId xmlns:p14="http://schemas.microsoft.com/office/powerpoint/2010/main" val="390639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B0FB-3685-E2F9-B4AC-39C890A21669}"/>
              </a:ext>
            </a:extLst>
          </p:cNvPr>
          <p:cNvSpPr>
            <a:spLocks noGrp="1"/>
          </p:cNvSpPr>
          <p:nvPr>
            <p:ph type="title"/>
          </p:nvPr>
        </p:nvSpPr>
        <p:spPr>
          <a:xfrm>
            <a:off x="-9525" y="76200"/>
            <a:ext cx="8839200" cy="838200"/>
          </a:xfrm>
        </p:spPr>
        <p:txBody>
          <a:bodyPr/>
          <a:lstStyle/>
          <a:p>
            <a:pPr algn="l"/>
            <a:r>
              <a:rPr lang="en-IN" sz="2800" dirty="0">
                <a:latin typeface="Arial Black" panose="020B0A04020102020204" pitchFamily="34" charset="0"/>
              </a:rPr>
              <a:t>METHODLOGY</a:t>
            </a:r>
          </a:p>
        </p:txBody>
      </p:sp>
      <p:sp>
        <p:nvSpPr>
          <p:cNvPr id="3" name="Content Placeholder 2">
            <a:extLst>
              <a:ext uri="{FF2B5EF4-FFF2-40B4-BE49-F238E27FC236}">
                <a16:creationId xmlns:a16="http://schemas.microsoft.com/office/drawing/2014/main" id="{CDA985E2-905D-D6CC-DB42-42183B061304}"/>
              </a:ext>
            </a:extLst>
          </p:cNvPr>
          <p:cNvSpPr>
            <a:spLocks noGrp="1"/>
          </p:cNvSpPr>
          <p:nvPr>
            <p:ph idx="1"/>
          </p:nvPr>
        </p:nvSpPr>
        <p:spPr>
          <a:xfrm>
            <a:off x="142875" y="954351"/>
            <a:ext cx="8686800" cy="4525963"/>
          </a:xfrm>
        </p:spPr>
        <p:txBody>
          <a:bodyPr/>
          <a:lstStyle/>
          <a:p>
            <a:pPr marL="0" indent="0">
              <a:buNone/>
            </a:pPr>
            <a:r>
              <a:rPr lang="en-IN" sz="2400" dirty="0">
                <a:latin typeface="Aptos" panose="020B0004020202020204" pitchFamily="34" charset="0"/>
              </a:rPr>
              <a:t>"Our music recommendation system starts with collecting and </a:t>
            </a:r>
            <a:r>
              <a:rPr lang="en-IN" sz="2400" dirty="0" err="1">
                <a:latin typeface="Aptos" panose="020B0004020202020204" pitchFamily="34" charset="0"/>
              </a:rPr>
              <a:t>preprocessing</a:t>
            </a:r>
            <a:r>
              <a:rPr lang="en-IN" sz="2400" dirty="0">
                <a:latin typeface="Aptos" panose="020B0004020202020204" pitchFamily="34" charset="0"/>
              </a:rPr>
              <a:t> data from various sources, extracting key features like genre and artist. Exploratory data analysis helps us understand the data, guiding our choice of machine learning algorithms like collaborative or content-based filtering. We train models using Python libraries, focusing on optimizing performance metrics. Our hybrid approach combines user preferences with historical data for personalized recommendations. Real-time processing and deployment via Flask or </a:t>
            </a:r>
            <a:r>
              <a:rPr lang="en-IN" sz="2400" dirty="0" err="1">
                <a:latin typeface="Aptos" panose="020B0004020202020204" pitchFamily="34" charset="0"/>
              </a:rPr>
              <a:t>FastAPI</a:t>
            </a:r>
            <a:r>
              <a:rPr lang="en-IN" sz="2400" dirty="0">
                <a:latin typeface="Aptos" panose="020B0004020202020204" pitchFamily="34" charset="0"/>
              </a:rPr>
              <a:t> on cloud platforms ensure responsiveness. Continuous evaluation through A/B testing and user feedback drives iterative improvements, aiming for a personalized and engaging music listening experience."</a:t>
            </a:r>
          </a:p>
        </p:txBody>
      </p:sp>
    </p:spTree>
    <p:extLst>
      <p:ext uri="{BB962C8B-B14F-4D97-AF65-F5344CB8AC3E}">
        <p14:creationId xmlns:p14="http://schemas.microsoft.com/office/powerpoint/2010/main" val="1304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EC91-01E2-8F47-DA2D-9E1D6FB72D1F}"/>
              </a:ext>
            </a:extLst>
          </p:cNvPr>
          <p:cNvSpPr>
            <a:spLocks noGrp="1"/>
          </p:cNvSpPr>
          <p:nvPr>
            <p:ph type="title"/>
          </p:nvPr>
        </p:nvSpPr>
        <p:spPr/>
        <p:txBody>
          <a:bodyPr/>
          <a:lstStyle/>
          <a:p>
            <a:pPr algn="l"/>
            <a:r>
              <a:rPr lang="en-US" sz="3200" b="1" dirty="0">
                <a:latin typeface="Arial Black" panose="020B0A04020102020204" pitchFamily="34" charset="0"/>
              </a:rPr>
              <a:t>C</a:t>
            </a:r>
            <a:r>
              <a:rPr lang="en-IN" sz="3200" b="1" dirty="0">
                <a:latin typeface="Arial Black" panose="020B0A04020102020204" pitchFamily="34" charset="0"/>
              </a:rPr>
              <a:t>ODE SNIPPETS</a:t>
            </a:r>
          </a:p>
        </p:txBody>
      </p:sp>
      <p:pic>
        <p:nvPicPr>
          <p:cNvPr id="5" name="Picture 4">
            <a:extLst>
              <a:ext uri="{FF2B5EF4-FFF2-40B4-BE49-F238E27FC236}">
                <a16:creationId xmlns:a16="http://schemas.microsoft.com/office/drawing/2014/main" id="{30103B0A-46C5-4E29-9CB9-9A9FFDE080AD}"/>
              </a:ext>
            </a:extLst>
          </p:cNvPr>
          <p:cNvPicPr/>
          <p:nvPr/>
        </p:nvPicPr>
        <p:blipFill>
          <a:blip r:embed="rId2"/>
          <a:stretch>
            <a:fillRect/>
          </a:stretch>
        </p:blipFill>
        <p:spPr>
          <a:xfrm>
            <a:off x="8466" y="838200"/>
            <a:ext cx="3786611" cy="3810000"/>
          </a:xfrm>
          <a:prstGeom prst="rect">
            <a:avLst/>
          </a:prstGeom>
        </p:spPr>
      </p:pic>
      <p:pic>
        <p:nvPicPr>
          <p:cNvPr id="6" name="Picture 5">
            <a:extLst>
              <a:ext uri="{FF2B5EF4-FFF2-40B4-BE49-F238E27FC236}">
                <a16:creationId xmlns:a16="http://schemas.microsoft.com/office/drawing/2014/main" id="{A720641F-28D3-E76B-90B7-AE969A3DF1FE}"/>
              </a:ext>
            </a:extLst>
          </p:cNvPr>
          <p:cNvPicPr/>
          <p:nvPr/>
        </p:nvPicPr>
        <p:blipFill>
          <a:blip r:embed="rId3"/>
          <a:stretch>
            <a:fillRect/>
          </a:stretch>
        </p:blipFill>
        <p:spPr>
          <a:xfrm>
            <a:off x="3886200" y="2895600"/>
            <a:ext cx="5249334" cy="3783012"/>
          </a:xfrm>
          <a:prstGeom prst="rect">
            <a:avLst/>
          </a:prstGeom>
        </p:spPr>
      </p:pic>
    </p:spTree>
    <p:extLst>
      <p:ext uri="{BB962C8B-B14F-4D97-AF65-F5344CB8AC3E}">
        <p14:creationId xmlns:p14="http://schemas.microsoft.com/office/powerpoint/2010/main" val="171795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6477000" cy="838200"/>
          </a:xfrm>
        </p:spPr>
        <p:txBody>
          <a:bodyPr/>
          <a:lstStyle/>
          <a:p>
            <a:pPr algn="l"/>
            <a:br>
              <a:rPr lang="en-GB" b="1" dirty="0"/>
            </a:br>
            <a:r>
              <a:rPr lang="en-US" sz="3600" b="1" dirty="0">
                <a:latin typeface="Arial Black" panose="020B0A04020102020204" pitchFamily="34" charset="0"/>
                <a:ea typeface="MS PGothic" pitchFamily="34" charset="-128"/>
              </a:rPr>
              <a:t>CONCLUSION</a:t>
            </a:r>
            <a:br>
              <a:rPr lang="en-US" b="1" dirty="0"/>
            </a:br>
            <a:endParaRPr lang="en-US" dirty="0"/>
          </a:p>
        </p:txBody>
      </p:sp>
      <p:sp>
        <p:nvSpPr>
          <p:cNvPr id="3" name="TextBox 2">
            <a:extLst>
              <a:ext uri="{FF2B5EF4-FFF2-40B4-BE49-F238E27FC236}">
                <a16:creationId xmlns:a16="http://schemas.microsoft.com/office/drawing/2014/main" id="{2E61F83B-411E-3367-32B5-7B9DCEF4B9A3}"/>
              </a:ext>
            </a:extLst>
          </p:cNvPr>
          <p:cNvSpPr txBox="1"/>
          <p:nvPr/>
        </p:nvSpPr>
        <p:spPr>
          <a:xfrm>
            <a:off x="152400" y="1066800"/>
            <a:ext cx="7696200" cy="3477875"/>
          </a:xfrm>
          <a:prstGeom prst="rect">
            <a:avLst/>
          </a:prstGeom>
          <a:noFill/>
        </p:spPr>
        <p:txBody>
          <a:bodyPr wrap="square" rtlCol="0">
            <a:spAutoFit/>
          </a:bodyPr>
          <a:lstStyle/>
          <a:p>
            <a:r>
              <a:rPr lang="en-US" sz="2000" b="1" dirty="0">
                <a:ln>
                  <a:solidFill>
                    <a:schemeClr val="bg1"/>
                  </a:solidFill>
                </a:ln>
              </a:rPr>
              <a:t>In the realm of digital content consumption, our hybrid recommendation system combines content-based and collaborative filtering techniques to provide accurate and personalized music suggestions. Through meticulous data collection, preprocessing, and machine learning, we create a robust system capable of understanding user preferences and delivering timely recommendations, including playlist continuation. Our commitment to real-time processing, deployment, and continuous optimization ensures an enriching music listening experience, empowering users to explore and discover tailored musical journeys.</a:t>
            </a:r>
            <a:endParaRPr lang="en-IN"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2057400" y="252307"/>
            <a:ext cx="6477000" cy="838200"/>
          </a:xfrm>
        </p:spPr>
        <p:txBody>
          <a:bodyPr/>
          <a:lstStyle/>
          <a:p>
            <a:r>
              <a:rPr lang="en-US" b="1" dirty="0">
                <a:ea typeface="MS PGothic" pitchFamily="34" charset="-128"/>
              </a:rPr>
              <a:t>References</a:t>
            </a:r>
          </a:p>
        </p:txBody>
      </p:sp>
      <p:sp>
        <p:nvSpPr>
          <p:cNvPr id="15362" name="Content Placeholder 2"/>
          <p:cNvSpPr>
            <a:spLocks noGrp="1"/>
          </p:cNvSpPr>
          <p:nvPr>
            <p:ph idx="1"/>
          </p:nvPr>
        </p:nvSpPr>
        <p:spPr>
          <a:xfrm>
            <a:off x="228600" y="1066800"/>
            <a:ext cx="8229600" cy="5181600"/>
          </a:xfrm>
        </p:spPr>
        <p:txBody>
          <a:bodyPr/>
          <a:lstStyle/>
          <a:p>
            <a:pPr marL="6350" indent="-6350" algn="just">
              <a:lnSpc>
                <a:spcPct val="160000"/>
              </a:lnSpc>
              <a:spcAft>
                <a:spcPts val="2700"/>
              </a:spcAft>
            </a:pPr>
            <a:r>
              <a:rPr lang="en-IN" sz="1800" kern="100" dirty="0">
                <a:solidFill>
                  <a:srgbClr val="0000FF"/>
                </a:solidFill>
                <a:effectLst/>
                <a:latin typeface="Times New Roman" panose="02020603050405020304" pitchFamily="18" charset="0"/>
                <a:ea typeface="Times New Roman" panose="02020603050405020304" pitchFamily="18" charset="0"/>
                <a:hlinkClick r:id="rId2"/>
              </a:rPr>
              <a:t>[1]Schedl, M. (2019). Deep learning in music recommendation systems. Frontiers in Applied</a:t>
            </a:r>
            <a:r>
              <a:rPr lang="en-IN" sz="1800" u="none" strike="noStrike" kern="100" dirty="0">
                <a:solidFill>
                  <a:srgbClr val="0000FF"/>
                </a:solidFill>
                <a:effectLst/>
                <a:latin typeface="Times New Roman" panose="02020603050405020304" pitchFamily="18" charset="0"/>
                <a:ea typeface="Times New Roman" panose="02020603050405020304" pitchFamily="18" charset="0"/>
                <a:hlinkClick r:id="rId2"/>
              </a:rPr>
              <a:t> </a:t>
            </a:r>
            <a:r>
              <a:rPr lang="en-IN" sz="1800" kern="100" dirty="0">
                <a:solidFill>
                  <a:srgbClr val="0000FF"/>
                </a:solidFill>
                <a:effectLst/>
                <a:latin typeface="Times New Roman" panose="02020603050405020304" pitchFamily="18" charset="0"/>
                <a:ea typeface="Times New Roman" panose="02020603050405020304" pitchFamily="18" charset="0"/>
                <a:hlinkClick r:id="rId2"/>
              </a:rPr>
              <a:t>Mathematics and Statistics, 5, 457883.</a:t>
            </a:r>
            <a:r>
              <a:rPr lang="en-IN" sz="1800" u="none" strike="noStrike" kern="100" dirty="0">
                <a:solidFill>
                  <a:srgbClr val="333333"/>
                </a:solidFill>
                <a:effectLst/>
                <a:latin typeface="Times New Roman" panose="02020603050405020304" pitchFamily="18" charset="0"/>
                <a:ea typeface="Times New Roman" panose="02020603050405020304" pitchFamily="18" charset="0"/>
                <a:hlinkClick r:id="rId2"/>
              </a:rPr>
              <a:t> </a:t>
            </a:r>
            <a:endParaRPr lang="en-IN" sz="1800" kern="100" dirty="0">
              <a:solidFill>
                <a:srgbClr val="333333"/>
              </a:solidFill>
              <a:effectLst/>
              <a:latin typeface="Times New Roman" panose="02020603050405020304" pitchFamily="18" charset="0"/>
              <a:ea typeface="Times New Roman" panose="02020603050405020304" pitchFamily="18" charset="0"/>
            </a:endParaRPr>
          </a:p>
          <a:p>
            <a:pPr marL="6350" indent="-6350" algn="just">
              <a:lnSpc>
                <a:spcPct val="257000"/>
              </a:lnSpc>
              <a:spcAft>
                <a:spcPts val="1350"/>
              </a:spcAft>
            </a:pPr>
            <a:r>
              <a:rPr lang="en-IN" sz="1800" kern="100" dirty="0">
                <a:solidFill>
                  <a:srgbClr val="333333"/>
                </a:solidFill>
                <a:effectLst/>
                <a:latin typeface="Times New Roman" panose="02020603050405020304" pitchFamily="18" charset="0"/>
                <a:ea typeface="Times New Roman" panose="02020603050405020304" pitchFamily="18" charset="0"/>
              </a:rPr>
              <a:t>[2</a:t>
            </a:r>
            <a:r>
              <a:rPr lang="en-IN" sz="1800" kern="100" dirty="0">
                <a:solidFill>
                  <a:srgbClr val="0000FF"/>
                </a:solidFill>
                <a:effectLst/>
                <a:latin typeface="Times New Roman" panose="02020603050405020304" pitchFamily="18" charset="0"/>
                <a:ea typeface="Times New Roman" panose="02020603050405020304" pitchFamily="18" charset="0"/>
                <a:hlinkClick r:id="rId3"/>
              </a:rPr>
              <a:t>]Wen, X. (2021). Using deep learning approach and IoT architecture to build the intelligent</a:t>
            </a:r>
            <a:r>
              <a:rPr lang="en-IN" sz="1800" u="none" strike="noStrike" kern="100" dirty="0">
                <a:solidFill>
                  <a:srgbClr val="0000FF"/>
                </a:solidFill>
                <a:effectLst/>
                <a:latin typeface="Times New Roman" panose="02020603050405020304" pitchFamily="18" charset="0"/>
                <a:ea typeface="Times New Roman" panose="02020603050405020304" pitchFamily="18" charset="0"/>
                <a:hlinkClick r:id="rId3"/>
              </a:rPr>
              <a:t> </a:t>
            </a:r>
            <a:r>
              <a:rPr lang="en-IN" sz="1800" kern="100" dirty="0">
                <a:solidFill>
                  <a:srgbClr val="0000FF"/>
                </a:solidFill>
                <a:effectLst/>
                <a:latin typeface="Times New Roman" panose="02020603050405020304" pitchFamily="18" charset="0"/>
                <a:ea typeface="Times New Roman" panose="02020603050405020304" pitchFamily="18" charset="0"/>
                <a:hlinkClick r:id="rId3"/>
              </a:rPr>
              <a:t>music recommendation system. Soft Computing, 25(4), 3087-3096.</a:t>
            </a:r>
            <a:r>
              <a:rPr lang="en-IN" sz="1800" kern="100" dirty="0">
                <a:solidFill>
                  <a:srgbClr val="333333"/>
                </a:solidFill>
                <a:effectLst/>
                <a:latin typeface="Times New Roman" panose="02020603050405020304" pitchFamily="18" charset="0"/>
                <a:ea typeface="Times New Roman" panose="02020603050405020304" pitchFamily="18" charset="0"/>
              </a:rPr>
              <a:t> </a:t>
            </a:r>
          </a:p>
          <a:p>
            <a:pPr marL="6350" indent="-6350" algn="just">
              <a:lnSpc>
                <a:spcPct val="257000"/>
              </a:lnSpc>
              <a:spcAft>
                <a:spcPts val="1350"/>
              </a:spcAft>
            </a:pPr>
            <a:r>
              <a:rPr lang="en-IN" sz="1800" kern="100" dirty="0">
                <a:solidFill>
                  <a:srgbClr val="333333"/>
                </a:solidFill>
                <a:effectLst/>
                <a:latin typeface="Times New Roman" panose="02020603050405020304" pitchFamily="18" charset="0"/>
                <a:ea typeface="Times New Roman" panose="02020603050405020304" pitchFamily="18" charset="0"/>
              </a:rPr>
              <a:t>[3]</a:t>
            </a:r>
            <a:r>
              <a:rPr lang="en-IN" sz="1800" kern="100" dirty="0">
                <a:solidFill>
                  <a:srgbClr val="0000FF"/>
                </a:solidFill>
                <a:effectLst/>
                <a:latin typeface="Times New Roman" panose="02020603050405020304" pitchFamily="18" charset="0"/>
                <a:ea typeface="Times New Roman" panose="02020603050405020304" pitchFamily="18" charset="0"/>
                <a:hlinkClick r:id="rId4"/>
              </a:rPr>
              <a:t> Dataset</a:t>
            </a:r>
            <a:r>
              <a:rPr lang="en-IN" sz="1800" kern="100" dirty="0">
                <a:solidFill>
                  <a:srgbClr val="333333"/>
                </a:solidFill>
                <a:effectLst/>
                <a:latin typeface="Times New Roman" panose="02020603050405020304" pitchFamily="18" charset="0"/>
                <a:ea typeface="Times New Roman" panose="02020603050405020304" pitchFamily="18" charset="0"/>
              </a:rPr>
              <a:t> </a:t>
            </a:r>
          </a:p>
          <a:p>
            <a:pPr marL="0" indent="0" algn="l">
              <a:lnSpc>
                <a:spcPct val="107000"/>
              </a:lnSpc>
              <a:spcAft>
                <a:spcPts val="2690"/>
              </a:spcAft>
              <a:buNone/>
            </a:pPr>
            <a:endParaRPr lang="en-IN" sz="1800" kern="100" dirty="0">
              <a:solidFill>
                <a:srgbClr val="333333"/>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97B29A-7F68-64FC-2CEE-85579030AEB3}"/>
              </a:ext>
            </a:extLst>
          </p:cNvPr>
          <p:cNvSpPr>
            <a:spLocks noGrp="1"/>
          </p:cNvSpPr>
          <p:nvPr>
            <p:ph type="subTitle" idx="1"/>
          </p:nvPr>
        </p:nvSpPr>
        <p:spPr>
          <a:xfrm>
            <a:off x="495300" y="2590800"/>
            <a:ext cx="8153400" cy="4724400"/>
          </a:xfrm>
        </p:spPr>
        <p:txBody>
          <a:bodyPr/>
          <a:lstStyle/>
          <a:p>
            <a:r>
              <a:rPr lang="en-IN" sz="11500" dirty="0">
                <a:solidFill>
                  <a:srgbClr val="FF0000"/>
                </a:solidFill>
              </a:rPr>
              <a:t>Thanks...</a:t>
            </a:r>
          </a:p>
        </p:txBody>
      </p:sp>
    </p:spTree>
    <p:extLst>
      <p:ext uri="{BB962C8B-B14F-4D97-AF65-F5344CB8AC3E}">
        <p14:creationId xmlns:p14="http://schemas.microsoft.com/office/powerpoint/2010/main" val="852010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18667</TotalTime>
  <Words>400</Words>
  <Application>Microsoft Macintosh PowerPoint</Application>
  <PresentationFormat>On-screen Show (4:3)</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Arial Black</vt:lpstr>
      <vt:lpstr>Calibri</vt:lpstr>
      <vt:lpstr>Söhne</vt:lpstr>
      <vt:lpstr>Times New Roman</vt:lpstr>
      <vt:lpstr>Office Theme</vt:lpstr>
      <vt:lpstr>PowerPoint Presentation</vt:lpstr>
      <vt:lpstr>Overview</vt:lpstr>
      <vt:lpstr>INTRODUCTION</vt:lpstr>
      <vt:lpstr>METHODLOGY</vt:lpstr>
      <vt:lpstr>CODE SNIPPETS</vt:lpstr>
      <vt:lpstr> CONCLUSION </vt:lpstr>
      <vt:lpstr>References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Kanwar Marzara</cp:lastModifiedBy>
  <cp:revision>1257</cp:revision>
  <dcterms:created xsi:type="dcterms:W3CDTF">2010-04-09T07:36:15Z</dcterms:created>
  <dcterms:modified xsi:type="dcterms:W3CDTF">2024-05-17T04:16:26Z</dcterms:modified>
</cp:coreProperties>
</file>