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322" r:id="rId4"/>
    <p:sldId id="318" r:id="rId5"/>
    <p:sldId id="321" r:id="rId6"/>
    <p:sldId id="319" r:id="rId7"/>
    <p:sldId id="320" r:id="rId8"/>
    <p:sldId id="324" r:id="rId9"/>
    <p:sldId id="323" r:id="rId10"/>
    <p:sldId id="336" r:id="rId11"/>
    <p:sldId id="325" r:id="rId12"/>
    <p:sldId id="326" r:id="rId13"/>
    <p:sldId id="327" r:id="rId14"/>
    <p:sldId id="334" r:id="rId15"/>
    <p:sldId id="329" r:id="rId16"/>
    <p:sldId id="333" r:id="rId17"/>
    <p:sldId id="335" r:id="rId18"/>
    <p:sldId id="330" r:id="rId19"/>
    <p:sldId id="331" r:id="rId20"/>
    <p:sldId id="355" r:id="rId21"/>
    <p:sldId id="328" r:id="rId22"/>
    <p:sldId id="339" r:id="rId23"/>
    <p:sldId id="340" r:id="rId24"/>
    <p:sldId id="341" r:id="rId25"/>
    <p:sldId id="342" r:id="rId26"/>
    <p:sldId id="343" r:id="rId27"/>
    <p:sldId id="344" r:id="rId28"/>
    <p:sldId id="345" r:id="rId29"/>
    <p:sldId id="346" r:id="rId30"/>
    <p:sldId id="347" r:id="rId31"/>
    <p:sldId id="348" r:id="rId32"/>
    <p:sldId id="349" r:id="rId33"/>
    <p:sldId id="350" r:id="rId34"/>
    <p:sldId id="351" r:id="rId35"/>
    <p:sldId id="352" r:id="rId36"/>
    <p:sldId id="353" r:id="rId37"/>
    <p:sldId id="35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2809DC-E259-4615-9D6E-80F5B64803ED}" type="datetimeFigureOut">
              <a:rPr lang="en-US" smtClean="0"/>
              <a:pPr/>
              <a:t>8/7/2013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E4844D-80F7-48A8-964D-EA6351F2118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0405D3A-670F-4CFF-90C2-EEE44447912F}" type="datetime1">
              <a:rPr lang="en-US" smtClean="0"/>
              <a:pPr/>
              <a:t>8/7/2013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B3CC31C-4F32-433D-A1A4-47515DC1B7A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40969B-4846-4F0C-A6ED-71F7E9F77748}" type="datetime1">
              <a:rPr lang="en-US" smtClean="0"/>
              <a:pPr/>
              <a:t>8/7/2013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CC31C-4F32-433D-A1A4-47515DC1B7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B598EC-08FD-4633-B6EB-484891CB4AA3}" type="datetime1">
              <a:rPr lang="en-US" smtClean="0"/>
              <a:pPr/>
              <a:t>8/7/2013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CC31C-4F32-433D-A1A4-47515DC1B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C4E56BC-0B6F-4883-868A-C608BB761184}" type="datetime1">
              <a:rPr lang="en-US" smtClean="0"/>
              <a:pPr/>
              <a:t>8/7/2013</a:t>
            </a:fld>
            <a:endParaRPr lang="en-US"/>
          </a:p>
        </p:txBody>
      </p:sp>
      <p:sp>
        <p:nvSpPr>
          <p:cNvPr id="9" name="Slide Number Placeholder 8"/>
          <p:cNvSpPr>
            <a:spLocks noGrp="1"/>
          </p:cNvSpPr>
          <p:nvPr>
            <p:ph type="sldNum" sz="quarter" idx="15"/>
          </p:nvPr>
        </p:nvSpPr>
        <p:spPr/>
        <p:txBody>
          <a:bodyPr rtlCol="0"/>
          <a:lstStyle/>
          <a:p>
            <a:fld id="{EB3CC31C-4F32-433D-A1A4-47515DC1B7A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F983CD9-C350-4F9C-80C4-58FB6E80026A}" type="datetime1">
              <a:rPr lang="en-US" smtClean="0"/>
              <a:pPr/>
              <a:t>8/7/2013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B3CC31C-4F32-433D-A1A4-47515DC1B7A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B4CFE9E-9F07-487A-B39F-8CDAA2F2D14B}" type="datetime1">
              <a:rPr lang="en-US" smtClean="0"/>
              <a:pPr/>
              <a:t>8/7/2013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CC31C-4F32-433D-A1A4-47515DC1B7A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7AE2F7B-60B1-4A5C-9B55-8A9C9EB79FC9}" type="datetime1">
              <a:rPr lang="en-US" smtClean="0"/>
              <a:pPr/>
              <a:t>8/7/2013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CC31C-4F32-433D-A1A4-47515DC1B7A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7E9B831-DA3E-44E8-8886-FC93A0F8F82C}" type="datetime1">
              <a:rPr lang="en-US" smtClean="0"/>
              <a:pPr/>
              <a:t>8/7/2013</a:t>
            </a:fld>
            <a:endParaRPr lang="en-US"/>
          </a:p>
        </p:txBody>
      </p:sp>
      <p:sp>
        <p:nvSpPr>
          <p:cNvPr id="7" name="Slide Number Placeholder 6"/>
          <p:cNvSpPr>
            <a:spLocks noGrp="1"/>
          </p:cNvSpPr>
          <p:nvPr>
            <p:ph type="sldNum" sz="quarter" idx="11"/>
          </p:nvPr>
        </p:nvSpPr>
        <p:spPr/>
        <p:txBody>
          <a:bodyPr rtlCol="0"/>
          <a:lstStyle/>
          <a:p>
            <a:fld id="{EB3CC31C-4F32-433D-A1A4-47515DC1B7A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E6F2EE-FDA8-4ED2-8C09-B8DBC5A14B2C}" type="datetime1">
              <a:rPr lang="en-US" smtClean="0"/>
              <a:pPr/>
              <a:t>8/7/2013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CC31C-4F32-433D-A1A4-47515DC1B7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56CDE65-7CC4-46A4-94FC-908E523C44DF}" type="datetime1">
              <a:rPr lang="en-US" smtClean="0"/>
              <a:pPr/>
              <a:t>8/7/2013</a:t>
            </a:fld>
            <a:endParaRPr lang="en-US"/>
          </a:p>
        </p:txBody>
      </p:sp>
      <p:sp>
        <p:nvSpPr>
          <p:cNvPr id="22" name="Slide Number Placeholder 21"/>
          <p:cNvSpPr>
            <a:spLocks noGrp="1"/>
          </p:cNvSpPr>
          <p:nvPr>
            <p:ph type="sldNum" sz="quarter" idx="15"/>
          </p:nvPr>
        </p:nvSpPr>
        <p:spPr/>
        <p:txBody>
          <a:bodyPr rtlCol="0"/>
          <a:lstStyle/>
          <a:p>
            <a:fld id="{EB3CC31C-4F32-433D-A1A4-47515DC1B7A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B4967E8-0FCB-4D6E-A303-F482068B28B1}" type="datetime1">
              <a:rPr lang="en-US" smtClean="0"/>
              <a:pPr/>
              <a:t>8/7/2013</a:t>
            </a:fld>
            <a:endParaRPr lang="en-US"/>
          </a:p>
        </p:txBody>
      </p:sp>
      <p:sp>
        <p:nvSpPr>
          <p:cNvPr id="18" name="Slide Number Placeholder 17"/>
          <p:cNvSpPr>
            <a:spLocks noGrp="1"/>
          </p:cNvSpPr>
          <p:nvPr>
            <p:ph type="sldNum" sz="quarter" idx="11"/>
          </p:nvPr>
        </p:nvSpPr>
        <p:spPr/>
        <p:txBody>
          <a:bodyPr rtlCol="0"/>
          <a:lstStyle/>
          <a:p>
            <a:fld id="{EB3CC31C-4F32-433D-A1A4-47515DC1B7A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3A43281-7F96-4912-8F92-1B7D0C1174C4}" type="datetime1">
              <a:rPr lang="en-US" smtClean="0"/>
              <a:pPr/>
              <a:t>8/7/2013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B3CC31C-4F32-433D-A1A4-47515DC1B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File:Singly-linked-list.sv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File:Doubly-linked-list.sv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File:Circularly-linked-list.sv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3.bp.blogspot.com/_MQa_rKnACRw/S9NRS5daK_I/AAAAAAAAB44/F2Vp5GR0Tho/s1600/01.jpg"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4.bp.blogspot.com/_MQa_rKnACRw/S9NYLGRW6jI/AAAAAAAAB5A/hySIJz0v1ZQ/s1600/02.jpg"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1.bp.blogspot.com/_MQa_rKnACRw/S9NcDunFmFI/AAAAAAAAB5I/NM5Czfo1ZbE/s1600/03.jpg"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1.bp.blogspot.com/_MQa_rKnACRw/S9NmUtjJFEI/AAAAAAAAB5Y/GniHOl2qGns/s1600/04.jp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1.bp.blogspot.com/_MQa_rKnACRw/S9NmEnTNBFI/AAAAAAAAB5Q/U2LJ384KpzE/s1600/05.jpg"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File:Singly-linked-list.svg"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2438400"/>
            <a:ext cx="6629400" cy="1600200"/>
          </a:xfrm>
        </p:spPr>
        <p:txBody>
          <a:bodyPr/>
          <a:lstStyle/>
          <a:p>
            <a:r>
              <a:rPr lang="en-US" dirty="0" smtClean="0">
                <a:solidFill>
                  <a:schemeClr val="tx1"/>
                </a:solidFill>
              </a:rPr>
              <a:t>Linked lists</a:t>
            </a:r>
            <a:r>
              <a:rPr lang="en-US" dirty="0" smtClean="0"/>
              <a:t/>
            </a:r>
            <a:br>
              <a:rPr lang="en-US" dirty="0" smtClean="0"/>
            </a:br>
            <a:r>
              <a:rPr lang="en-US" b="1" dirty="0" smtClean="0"/>
              <a:t> </a:t>
            </a:r>
            <a:r>
              <a:rPr lang="en-US" dirty="0"/>
              <a:t/>
            </a:r>
            <a:br>
              <a:rPr lang="en-US" dirty="0"/>
            </a:br>
            <a:endParaRPr lang="en-US" dirty="0"/>
          </a:p>
        </p:txBody>
      </p:sp>
      <p:sp>
        <p:nvSpPr>
          <p:cNvPr id="3" name="Subtitle 2"/>
          <p:cNvSpPr>
            <a:spLocks noGrp="1"/>
          </p:cNvSpPr>
          <p:nvPr>
            <p:ph type="subTitle" idx="1"/>
          </p:nvPr>
        </p:nvSpPr>
        <p:spPr>
          <a:xfrm>
            <a:off x="1905000" y="3581400"/>
            <a:ext cx="6172200" cy="1371600"/>
          </a:xfrm>
        </p:spPr>
        <p:txBody>
          <a:bodyPr>
            <a:normAutofit/>
          </a:bodyPr>
          <a:lstStyle/>
          <a:p>
            <a:r>
              <a:rPr lang="en-US" sz="2000" dirty="0" smtClean="0">
                <a:solidFill>
                  <a:schemeClr val="tx1"/>
                </a:solidFill>
              </a:rPr>
              <a:t>Lecture  2……..</a:t>
            </a:r>
            <a:r>
              <a:rPr lang="en-US" sz="2000" dirty="0" err="1" smtClean="0">
                <a:solidFill>
                  <a:schemeClr val="tx1"/>
                </a:solidFill>
              </a:rPr>
              <a:t>cont’ed</a:t>
            </a:r>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EB3CC31C-4F32-433D-A1A4-47515DC1B7AF}"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b="1" dirty="0" smtClean="0"/>
              <a:t>advantages</a:t>
            </a:r>
            <a:endParaRPr lang="en-US" b="1" dirty="0"/>
          </a:p>
        </p:txBody>
      </p:sp>
      <p:sp>
        <p:nvSpPr>
          <p:cNvPr id="3" name="Content Placeholder 2"/>
          <p:cNvSpPr>
            <a:spLocks noGrp="1"/>
          </p:cNvSpPr>
          <p:nvPr>
            <p:ph sz="quarter" idx="1"/>
          </p:nvPr>
        </p:nvSpPr>
        <p:spPr>
          <a:xfrm>
            <a:off x="0" y="914400"/>
            <a:ext cx="7924800" cy="5559552"/>
          </a:xfrm>
        </p:spPr>
        <p:txBody>
          <a:bodyPr/>
          <a:lstStyle/>
          <a:p>
            <a:pPr algn="just"/>
            <a:r>
              <a:rPr lang="en-US" dirty="0" smtClean="0"/>
              <a:t>The storage locations for dynamic variable can be </a:t>
            </a:r>
            <a:r>
              <a:rPr lang="en-US" b="1" dirty="0" smtClean="0"/>
              <a:t>created and destroyed </a:t>
            </a:r>
            <a:r>
              <a:rPr lang="en-US" dirty="0" smtClean="0"/>
              <a:t>as a program executes.</a:t>
            </a:r>
          </a:p>
          <a:p>
            <a:pPr algn="just"/>
            <a:r>
              <a:rPr lang="en-US" dirty="0" smtClean="0"/>
              <a:t>The pointer variable is used to </a:t>
            </a:r>
            <a:r>
              <a:rPr lang="en-US" b="1" dirty="0" smtClean="0"/>
              <a:t>store the address where the data</a:t>
            </a:r>
            <a:r>
              <a:rPr lang="en-US" dirty="0" smtClean="0"/>
              <a:t> for the  dynamic variable is stored.</a:t>
            </a:r>
          </a:p>
          <a:p>
            <a:pPr algn="just"/>
            <a:r>
              <a:rPr lang="en-US" dirty="0" smtClean="0"/>
              <a:t>Dynamic variables are</a:t>
            </a:r>
            <a:r>
              <a:rPr lang="en-US" b="1" dirty="0" smtClean="0"/>
              <a:t> powerful </a:t>
            </a:r>
            <a:r>
              <a:rPr lang="en-US" dirty="0" smtClean="0"/>
              <a:t>because they make possible a </a:t>
            </a:r>
            <a:r>
              <a:rPr lang="en-US" b="1" dirty="0" smtClean="0"/>
              <a:t>system of storing the address </a:t>
            </a:r>
            <a:r>
              <a:rPr lang="en-US" dirty="0" smtClean="0"/>
              <a:t>where information is stored rather than storing information directly.</a:t>
            </a:r>
          </a:p>
          <a:p>
            <a:pPr algn="just"/>
            <a:r>
              <a:rPr lang="en-US" dirty="0" smtClean="0"/>
              <a:t>If the information stored in the dynamic variable is no longer needed the procedure </a:t>
            </a:r>
            <a:r>
              <a:rPr lang="en-US" b="1" dirty="0" smtClean="0"/>
              <a:t>delete or dispose </a:t>
            </a:r>
            <a:r>
              <a:rPr lang="en-US" dirty="0" smtClean="0"/>
              <a:t>can be used to dispose off a dynamic variable and free the storage locations for other information.</a:t>
            </a:r>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467600" cy="381000"/>
          </a:xfrm>
        </p:spPr>
        <p:txBody>
          <a:bodyPr>
            <a:normAutofit fontScale="90000"/>
          </a:bodyPr>
          <a:lstStyle/>
          <a:p>
            <a:r>
              <a:rPr lang="en-US" b="1" dirty="0" smtClean="0"/>
              <a:t>Types of linked lists</a:t>
            </a:r>
            <a:r>
              <a:rPr lang="en-US" dirty="0" smtClean="0"/>
              <a:t/>
            </a:r>
            <a:br>
              <a:rPr lang="en-US" dirty="0" smtClean="0"/>
            </a:br>
            <a:endParaRPr lang="en-US" dirty="0"/>
          </a:p>
        </p:txBody>
      </p:sp>
      <p:sp>
        <p:nvSpPr>
          <p:cNvPr id="3" name="Content Placeholder 2"/>
          <p:cNvSpPr>
            <a:spLocks noGrp="1"/>
          </p:cNvSpPr>
          <p:nvPr>
            <p:ph sz="quarter" idx="1"/>
          </p:nvPr>
        </p:nvSpPr>
        <p:spPr>
          <a:xfrm>
            <a:off x="228600" y="838200"/>
            <a:ext cx="8305800" cy="5635752"/>
          </a:xfrm>
        </p:spPr>
        <p:txBody>
          <a:bodyPr/>
          <a:lstStyle/>
          <a:p>
            <a:r>
              <a:rPr lang="en-US" dirty="0" smtClean="0"/>
              <a:t>The different types of linked lists include: </a:t>
            </a:r>
          </a:p>
          <a:p>
            <a:pPr lvl="1"/>
            <a:r>
              <a:rPr lang="en-US" dirty="0" smtClean="0"/>
              <a:t>Singly linked lists</a:t>
            </a:r>
          </a:p>
          <a:p>
            <a:pPr lvl="1"/>
            <a:r>
              <a:rPr lang="en-US" dirty="0" smtClean="0"/>
              <a:t>Circular linked lists</a:t>
            </a:r>
          </a:p>
          <a:p>
            <a:pPr lvl="1"/>
            <a:r>
              <a:rPr lang="en-US" dirty="0" smtClean="0"/>
              <a:t>Doubly linked lists</a:t>
            </a:r>
          </a:p>
          <a:p>
            <a:pPr>
              <a:buNone/>
            </a:pPr>
            <a:endParaRPr lang="en-US" b="1" dirty="0" smtClean="0"/>
          </a:p>
          <a:p>
            <a:pPr>
              <a:buNone/>
            </a:pPr>
            <a:r>
              <a:rPr lang="en-US" b="1" dirty="0" smtClean="0"/>
              <a:t>Simple/Singly Linked Lists</a:t>
            </a:r>
          </a:p>
          <a:p>
            <a:pPr algn="just"/>
            <a:r>
              <a:rPr lang="en-US" dirty="0" smtClean="0"/>
              <a:t>In singly linked lists, each node contains a data part and an address part. The address part of the node points to the </a:t>
            </a:r>
            <a:r>
              <a:rPr lang="en-US" b="1" dirty="0" smtClean="0"/>
              <a:t>next node </a:t>
            </a:r>
            <a:r>
              <a:rPr lang="en-US" dirty="0" smtClean="0"/>
              <a:t>in the list.</a:t>
            </a:r>
          </a:p>
          <a:p>
            <a:pPr>
              <a:buNone/>
            </a:pPr>
            <a:r>
              <a:rPr lang="en-US" dirty="0" smtClean="0"/>
              <a:t> 		</a:t>
            </a:r>
          </a:p>
          <a:p>
            <a:pPr>
              <a:buNone/>
            </a:pPr>
            <a:r>
              <a:rPr lang="en-US" b="1" dirty="0" smtClean="0"/>
              <a:t>		</a:t>
            </a:r>
          </a:p>
          <a:p>
            <a:pPr>
              <a:buNone/>
            </a:pPr>
            <a:r>
              <a:rPr lang="en-US" b="1" dirty="0" smtClean="0"/>
              <a:t>	Node Structure of a linked list</a:t>
            </a:r>
            <a:endParaRPr lang="en-US" b="1"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11</a:t>
            </a:fld>
            <a:endParaRPr lang="en-US"/>
          </a:p>
        </p:txBody>
      </p:sp>
      <p:sp>
        <p:nvSpPr>
          <p:cNvPr id="5" name="Rectangle 4"/>
          <p:cNvSpPr/>
          <p:nvPr/>
        </p:nvSpPr>
        <p:spPr>
          <a:xfrm>
            <a:off x="1371600" y="4724400"/>
            <a:ext cx="152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Data part</a:t>
            </a:r>
            <a:endParaRPr lang="en-US" sz="1100" dirty="0"/>
          </a:p>
        </p:txBody>
      </p:sp>
      <p:sp>
        <p:nvSpPr>
          <p:cNvPr id="6" name="Rectangle 5"/>
          <p:cNvSpPr/>
          <p:nvPr/>
        </p:nvSpPr>
        <p:spPr>
          <a:xfrm>
            <a:off x="2895600" y="4724400"/>
            <a:ext cx="152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Link part</a:t>
            </a:r>
            <a:endParaRPr lang="en-US" sz="1100" dirty="0"/>
          </a:p>
        </p:txBody>
      </p:sp>
      <p:pic>
        <p:nvPicPr>
          <p:cNvPr id="7" name="Picture 6" descr="Singly-linked-list.svg">
            <a:hlinkClick r:id="rId2"/>
          </p:cNvPr>
          <p:cNvPicPr/>
          <p:nvPr/>
        </p:nvPicPr>
        <p:blipFill>
          <a:blip r:embed="rId3"/>
          <a:srcRect/>
          <a:stretch>
            <a:fillRect/>
          </a:stretch>
        </p:blipFill>
        <p:spPr bwMode="auto">
          <a:xfrm>
            <a:off x="4648200" y="4876800"/>
            <a:ext cx="3888105" cy="3898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err="1" smtClean="0"/>
              <a:t>Cont’ed</a:t>
            </a:r>
            <a:endParaRPr lang="en-US" b="1" dirty="0"/>
          </a:p>
        </p:txBody>
      </p:sp>
      <p:sp>
        <p:nvSpPr>
          <p:cNvPr id="3" name="Content Placeholder 2"/>
          <p:cNvSpPr>
            <a:spLocks noGrp="1"/>
          </p:cNvSpPr>
          <p:nvPr>
            <p:ph sz="quarter" idx="1"/>
          </p:nvPr>
        </p:nvSpPr>
        <p:spPr>
          <a:xfrm>
            <a:off x="228600" y="685800"/>
            <a:ext cx="7696200" cy="5788152"/>
          </a:xfrm>
        </p:spPr>
        <p:txBody>
          <a:bodyPr>
            <a:normAutofit/>
          </a:bodyPr>
          <a:lstStyle/>
          <a:p>
            <a:pPr algn="just">
              <a:buNone/>
            </a:pPr>
            <a:r>
              <a:rPr lang="en-US" b="1" dirty="0" smtClean="0">
                <a:solidFill>
                  <a:schemeClr val="tx1">
                    <a:lumMod val="75000"/>
                    <a:lumOff val="25000"/>
                  </a:schemeClr>
                </a:solidFill>
              </a:rPr>
              <a:t>Possible Operations on a singly linked list</a:t>
            </a:r>
            <a:endParaRPr lang="en-US" dirty="0" smtClean="0">
              <a:solidFill>
                <a:schemeClr val="tx1">
                  <a:lumMod val="75000"/>
                  <a:lumOff val="25000"/>
                </a:schemeClr>
              </a:solidFill>
            </a:endParaRPr>
          </a:p>
          <a:p>
            <a:pPr algn="just"/>
            <a:r>
              <a:rPr lang="en-US" b="1" dirty="0" smtClean="0"/>
              <a:t>Insertion: </a:t>
            </a:r>
            <a:r>
              <a:rPr lang="en-US" dirty="0" smtClean="0"/>
              <a:t>Elements are added at any position in a linked list by linking nodes.</a:t>
            </a:r>
          </a:p>
          <a:p>
            <a:pPr algn="just"/>
            <a:r>
              <a:rPr lang="en-US" b="1" dirty="0" smtClean="0"/>
              <a:t>Deletion: </a:t>
            </a:r>
            <a:r>
              <a:rPr lang="en-US" dirty="0" smtClean="0"/>
              <a:t>Elements are deleted at any position in a linked list by altering the links of the adjacent nodes.</a:t>
            </a:r>
          </a:p>
          <a:p>
            <a:pPr algn="just"/>
            <a:r>
              <a:rPr lang="en-US" b="1" dirty="0" smtClean="0"/>
              <a:t>Searching or iterating </a:t>
            </a:r>
            <a:r>
              <a:rPr lang="en-US" dirty="0" smtClean="0"/>
              <a:t>through the list to display items.</a:t>
            </a:r>
          </a:p>
          <a:p>
            <a:pPr algn="just"/>
            <a:r>
              <a:rPr lang="en-US" dirty="0" smtClean="0"/>
              <a:t>To </a:t>
            </a:r>
            <a:r>
              <a:rPr lang="en-US" b="1" dirty="0" smtClean="0"/>
              <a:t>insert or delete items </a:t>
            </a:r>
            <a:r>
              <a:rPr lang="en-US" dirty="0" smtClean="0"/>
              <a:t>from any position of the list, we need to traverse the list starting from its root till we get the item that we are looking for.</a:t>
            </a:r>
          </a:p>
          <a:p>
            <a:pPr algn="just"/>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487362"/>
          </a:xfrm>
        </p:spPr>
        <p:txBody>
          <a:bodyPr>
            <a:normAutofit fontScale="90000"/>
          </a:bodyPr>
          <a:lstStyle/>
          <a:p>
            <a:r>
              <a:rPr lang="en-US" b="1" dirty="0" smtClean="0"/>
              <a:t>Doubly Linked List</a:t>
            </a:r>
            <a:r>
              <a:rPr lang="en-US" dirty="0" smtClean="0"/>
              <a:t/>
            </a:r>
            <a:br>
              <a:rPr lang="en-US" dirty="0" smtClean="0"/>
            </a:br>
            <a:endParaRPr lang="en-US" dirty="0"/>
          </a:p>
        </p:txBody>
      </p:sp>
      <p:sp>
        <p:nvSpPr>
          <p:cNvPr id="3" name="Content Placeholder 2"/>
          <p:cNvSpPr>
            <a:spLocks noGrp="1"/>
          </p:cNvSpPr>
          <p:nvPr>
            <p:ph sz="quarter" idx="1"/>
          </p:nvPr>
        </p:nvSpPr>
        <p:spPr>
          <a:xfrm>
            <a:off x="228600" y="685800"/>
            <a:ext cx="7696200" cy="5788152"/>
          </a:xfrm>
        </p:spPr>
        <p:txBody>
          <a:bodyPr>
            <a:normAutofit lnSpcReduction="10000"/>
          </a:bodyPr>
          <a:lstStyle/>
          <a:p>
            <a:pPr algn="just"/>
            <a:r>
              <a:rPr lang="en-US" b="1" dirty="0" smtClean="0"/>
              <a:t> </a:t>
            </a:r>
            <a:r>
              <a:rPr lang="en-US" dirty="0" smtClean="0"/>
              <a:t>In</a:t>
            </a:r>
            <a:r>
              <a:rPr lang="en-US" b="1" dirty="0" smtClean="0"/>
              <a:t> doubly linked list</a:t>
            </a:r>
            <a:r>
              <a:rPr lang="en-US" dirty="0" smtClean="0"/>
              <a:t>, each node contains, besides the next-node link, a second link field pointing to the </a:t>
            </a:r>
            <a:r>
              <a:rPr lang="en-US" i="1" dirty="0" smtClean="0"/>
              <a:t>previous</a:t>
            </a:r>
            <a:r>
              <a:rPr lang="en-US" dirty="0" smtClean="0"/>
              <a:t> node in the sequence. The two links may be called </a:t>
            </a:r>
            <a:r>
              <a:rPr lang="en-US" b="1" dirty="0" smtClean="0"/>
              <a:t>forward</a:t>
            </a:r>
            <a:r>
              <a:rPr lang="en-US" dirty="0" smtClean="0"/>
              <a:t>(</a:t>
            </a:r>
            <a:r>
              <a:rPr lang="en-US" b="1" dirty="0" smtClean="0"/>
              <a:t>s</a:t>
            </a:r>
            <a:r>
              <a:rPr lang="en-US" dirty="0" smtClean="0"/>
              <a:t>) and </a:t>
            </a:r>
            <a:r>
              <a:rPr lang="en-US" b="1" dirty="0" smtClean="0"/>
              <a:t>backwards</a:t>
            </a:r>
            <a:r>
              <a:rPr lang="en-US" dirty="0" smtClean="0"/>
              <a:t>, or </a:t>
            </a:r>
            <a:r>
              <a:rPr lang="en-US" b="1" dirty="0" smtClean="0"/>
              <a:t>next</a:t>
            </a:r>
            <a:r>
              <a:rPr lang="en-US" dirty="0" smtClean="0"/>
              <a:t> and </a:t>
            </a:r>
            <a:r>
              <a:rPr lang="en-US" b="1" dirty="0" err="1" smtClean="0"/>
              <a:t>prev</a:t>
            </a:r>
            <a:r>
              <a:rPr lang="en-US" dirty="0" smtClean="0"/>
              <a:t>(</a:t>
            </a:r>
            <a:r>
              <a:rPr lang="en-US" b="1" dirty="0" err="1" smtClean="0"/>
              <a:t>ious</a:t>
            </a:r>
            <a:r>
              <a:rPr lang="en-US" dirty="0" smtClean="0"/>
              <a:t>).</a:t>
            </a:r>
          </a:p>
          <a:p>
            <a:pPr algn="just"/>
            <a:r>
              <a:rPr lang="en-US" dirty="0" smtClean="0"/>
              <a:t>In a doubly linked list, each node has two links: one pointing to the previous node and one pointing to the next node.</a:t>
            </a:r>
          </a:p>
          <a:p>
            <a:pPr>
              <a:buNone/>
            </a:pPr>
            <a:r>
              <a:rPr lang="en-US" dirty="0" smtClean="0"/>
              <a:t>		 </a:t>
            </a:r>
          </a:p>
          <a:p>
            <a:pPr>
              <a:buNone/>
            </a:pPr>
            <a:endParaRPr lang="en-US" i="1" dirty="0" smtClean="0"/>
          </a:p>
          <a:p>
            <a:pPr>
              <a:buNone/>
            </a:pPr>
            <a:r>
              <a:rPr lang="en-US" i="1" dirty="0" smtClean="0"/>
              <a:t>A doubly linked list whose nodes contain three fields: an integer value, the link forward to the next node, and the link backward to the previous node</a:t>
            </a:r>
            <a:endParaRPr lang="en-US" b="1" dirty="0" smtClean="0"/>
          </a:p>
          <a:p>
            <a:pPr>
              <a:buNone/>
            </a:pPr>
            <a:r>
              <a:rPr lang="en-US" b="1" dirty="0" smtClean="0"/>
              <a:t>diagram-</a:t>
            </a:r>
            <a:r>
              <a:rPr lang="en-US" dirty="0" smtClean="0"/>
              <a:t> </a:t>
            </a:r>
          </a:p>
          <a:p>
            <a:r>
              <a:rPr lang="en-US" dirty="0" smtClean="0">
                <a:solidFill>
                  <a:srgbClr val="92D050"/>
                </a:solidFill>
              </a:rPr>
              <a:t>Node structure and example</a:t>
            </a:r>
            <a:endParaRPr lang="en-US" dirty="0">
              <a:solidFill>
                <a:srgbClr val="92D050"/>
              </a:solidFill>
            </a:endParaRPr>
          </a:p>
        </p:txBody>
      </p:sp>
      <p:sp>
        <p:nvSpPr>
          <p:cNvPr id="4" name="Slide Number Placeholder 3"/>
          <p:cNvSpPr>
            <a:spLocks noGrp="1"/>
          </p:cNvSpPr>
          <p:nvPr>
            <p:ph type="sldNum" sz="quarter" idx="15"/>
          </p:nvPr>
        </p:nvSpPr>
        <p:spPr/>
        <p:txBody>
          <a:bodyPr/>
          <a:lstStyle/>
          <a:p>
            <a:fld id="{EB3CC31C-4F32-433D-A1A4-47515DC1B7AF}" type="slidenum">
              <a:rPr lang="en-US" smtClean="0"/>
              <a:pPr/>
              <a:t>13</a:t>
            </a:fld>
            <a:endParaRPr lang="en-US"/>
          </a:p>
        </p:txBody>
      </p:sp>
      <p:pic>
        <p:nvPicPr>
          <p:cNvPr id="5" name="Picture 4" descr="Doubly-linked-list.svg">
            <a:hlinkClick r:id="rId2"/>
          </p:cNvPr>
          <p:cNvPicPr/>
          <p:nvPr/>
        </p:nvPicPr>
        <p:blipFill>
          <a:blip r:embed="rId3"/>
          <a:srcRect/>
          <a:stretch>
            <a:fillRect/>
          </a:stretch>
        </p:blipFill>
        <p:spPr bwMode="auto">
          <a:xfrm>
            <a:off x="1371600" y="3657600"/>
            <a:ext cx="5812155" cy="3898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err="1" smtClean="0"/>
              <a:t>Cont’ed</a:t>
            </a:r>
            <a:endParaRPr lang="en-US" b="1" dirty="0"/>
          </a:p>
        </p:txBody>
      </p:sp>
      <p:sp>
        <p:nvSpPr>
          <p:cNvPr id="3" name="Content Placeholder 2"/>
          <p:cNvSpPr>
            <a:spLocks noGrp="1"/>
          </p:cNvSpPr>
          <p:nvPr>
            <p:ph sz="quarter" idx="1"/>
          </p:nvPr>
        </p:nvSpPr>
        <p:spPr>
          <a:xfrm>
            <a:off x="228600" y="838200"/>
            <a:ext cx="7696200" cy="5635752"/>
          </a:xfrm>
        </p:spPr>
        <p:txBody>
          <a:bodyPr/>
          <a:lstStyle/>
          <a:p>
            <a:pPr>
              <a:buNone/>
            </a:pPr>
            <a:r>
              <a:rPr lang="en-US" b="1" dirty="0" smtClean="0"/>
              <a:t>Advantages</a:t>
            </a:r>
          </a:p>
          <a:p>
            <a:pPr algn="just"/>
            <a:r>
              <a:rPr lang="en-US" dirty="0" smtClean="0"/>
              <a:t>The next and previous elements may be accessed.</a:t>
            </a:r>
          </a:p>
          <a:p>
            <a:pPr algn="just"/>
            <a:r>
              <a:rPr lang="en-US" dirty="0" smtClean="0"/>
              <a:t>We can use a pointer to the cell containing the </a:t>
            </a:r>
            <a:r>
              <a:rPr lang="en-US" dirty="0" err="1" smtClean="0"/>
              <a:t>i</a:t>
            </a:r>
            <a:r>
              <a:rPr lang="en-US" i="1" dirty="0" err="1" smtClean="0"/>
              <a:t>th</a:t>
            </a:r>
            <a:r>
              <a:rPr lang="en-US" dirty="0" smtClean="0"/>
              <a:t> element of a list to represent position </a:t>
            </a:r>
            <a:r>
              <a:rPr lang="en-US" i="1" dirty="0" err="1" smtClean="0"/>
              <a:t>i</a:t>
            </a:r>
            <a:r>
              <a:rPr lang="en-US" dirty="0" smtClean="0"/>
              <a:t> .</a:t>
            </a:r>
          </a:p>
          <a:p>
            <a:pPr algn="just">
              <a:buNone/>
            </a:pPr>
            <a:endParaRPr lang="en-US" b="1" dirty="0" smtClean="0"/>
          </a:p>
          <a:p>
            <a:pPr algn="just">
              <a:buNone/>
            </a:pPr>
            <a:r>
              <a:rPr lang="en-US" b="1" dirty="0" smtClean="0"/>
              <a:t>Disadvantages</a:t>
            </a:r>
          </a:p>
          <a:p>
            <a:pPr algn="just"/>
            <a:r>
              <a:rPr lang="en-US" dirty="0" smtClean="0"/>
              <a:t>There is a price to pay for the additional pointer in the cell.</a:t>
            </a:r>
          </a:p>
          <a:p>
            <a:pPr algn="just"/>
            <a:r>
              <a:rPr lang="en-US" dirty="0" smtClean="0"/>
              <a:t>The procedures for the operation are lengthy.</a:t>
            </a:r>
          </a:p>
          <a:p>
            <a:pPr algn="just"/>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487362"/>
          </a:xfrm>
        </p:spPr>
        <p:txBody>
          <a:bodyPr>
            <a:normAutofit fontScale="90000"/>
          </a:bodyPr>
          <a:lstStyle/>
          <a:p>
            <a:r>
              <a:rPr lang="en-US" b="1" dirty="0" smtClean="0">
                <a:solidFill>
                  <a:schemeClr val="tx1"/>
                </a:solidFill>
              </a:rPr>
              <a:t>Circular Linked Lists</a:t>
            </a:r>
            <a:r>
              <a:rPr lang="en-US" dirty="0" smtClean="0"/>
              <a:t/>
            </a:r>
            <a:br>
              <a:rPr lang="en-US" dirty="0" smtClean="0"/>
            </a:br>
            <a:endParaRPr lang="en-US" dirty="0"/>
          </a:p>
        </p:txBody>
      </p:sp>
      <p:sp>
        <p:nvSpPr>
          <p:cNvPr id="3" name="Content Placeholder 2"/>
          <p:cNvSpPr>
            <a:spLocks noGrp="1"/>
          </p:cNvSpPr>
          <p:nvPr>
            <p:ph sz="quarter" idx="1"/>
          </p:nvPr>
        </p:nvSpPr>
        <p:spPr>
          <a:xfrm>
            <a:off x="152400" y="609600"/>
            <a:ext cx="7772400" cy="5864352"/>
          </a:xfrm>
        </p:spPr>
        <p:txBody>
          <a:bodyPr/>
          <a:lstStyle/>
          <a:p>
            <a:pPr algn="just"/>
            <a:r>
              <a:rPr lang="en-US" dirty="0" smtClean="0"/>
              <a:t>In a circularly-linked list, the </a:t>
            </a:r>
            <a:r>
              <a:rPr lang="en-US" b="1" dirty="0" smtClean="0"/>
              <a:t>first and final </a:t>
            </a:r>
            <a:r>
              <a:rPr lang="en-US" dirty="0" smtClean="0"/>
              <a:t>nodes are </a:t>
            </a:r>
            <a:r>
              <a:rPr lang="en-US" b="1" dirty="0" smtClean="0"/>
              <a:t>linked </a:t>
            </a:r>
            <a:r>
              <a:rPr lang="en-US" dirty="0" smtClean="0"/>
              <a:t>together. </a:t>
            </a:r>
          </a:p>
          <a:p>
            <a:pPr algn="just"/>
            <a:r>
              <a:rPr lang="en-US" dirty="0" smtClean="0"/>
              <a:t>In another words, circularly linked lists can be seen as having </a:t>
            </a:r>
            <a:r>
              <a:rPr lang="en-US" b="1" dirty="0" smtClean="0"/>
              <a:t>no beginning or end</a:t>
            </a:r>
            <a:r>
              <a:rPr lang="en-US" dirty="0" smtClean="0"/>
              <a:t>. </a:t>
            </a:r>
          </a:p>
          <a:p>
            <a:pPr algn="just"/>
            <a:r>
              <a:rPr lang="en-US" dirty="0" smtClean="0"/>
              <a:t>To traverse a circular linked list, </a:t>
            </a:r>
            <a:r>
              <a:rPr lang="en-US" b="1" dirty="0" smtClean="0"/>
              <a:t>begin at any </a:t>
            </a:r>
            <a:r>
              <a:rPr lang="en-US" dirty="0" smtClean="0"/>
              <a:t>node and follow the list in </a:t>
            </a:r>
            <a:r>
              <a:rPr lang="en-US" b="1" dirty="0" smtClean="0"/>
              <a:t>either direction</a:t>
            </a:r>
            <a:r>
              <a:rPr lang="en-US" dirty="0" smtClean="0"/>
              <a:t> until you return to the original node. </a:t>
            </a:r>
          </a:p>
          <a:p>
            <a:pPr algn="just"/>
            <a:r>
              <a:rPr lang="en-US" dirty="0" smtClean="0"/>
              <a:t>This type of list is most useful in cases where you have one object in a list and wish to see all other objects in the list.</a:t>
            </a:r>
          </a:p>
          <a:p>
            <a:pPr algn="just"/>
            <a:r>
              <a:rPr lang="en-US" dirty="0" smtClean="0"/>
              <a:t>The pointer pointing to the </a:t>
            </a:r>
            <a:r>
              <a:rPr lang="en-US" b="1" dirty="0" smtClean="0"/>
              <a:t>whole list </a:t>
            </a:r>
            <a:r>
              <a:rPr lang="en-US" dirty="0" smtClean="0"/>
              <a:t>is usually called the </a:t>
            </a:r>
            <a:r>
              <a:rPr lang="en-US" b="1" dirty="0" smtClean="0"/>
              <a:t>end pointer.</a:t>
            </a:r>
          </a:p>
          <a:p>
            <a:pPr algn="just"/>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15</a:t>
            </a:fld>
            <a:endParaRPr lang="en-US"/>
          </a:p>
        </p:txBody>
      </p:sp>
      <p:pic>
        <p:nvPicPr>
          <p:cNvPr id="5" name="Picture 4" descr="Circularly-linked-list.svg">
            <a:hlinkClick r:id="rId2"/>
          </p:cNvPr>
          <p:cNvPicPr/>
          <p:nvPr/>
        </p:nvPicPr>
        <p:blipFill>
          <a:blip r:embed="rId3"/>
          <a:srcRect/>
          <a:stretch>
            <a:fillRect/>
          </a:stretch>
        </p:blipFill>
        <p:spPr bwMode="auto">
          <a:xfrm>
            <a:off x="2209800" y="5562600"/>
            <a:ext cx="3331845" cy="5727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fontScale="90000"/>
          </a:bodyPr>
          <a:lstStyle/>
          <a:p>
            <a:r>
              <a:rPr lang="en-US" b="1" dirty="0" smtClean="0">
                <a:solidFill>
                  <a:schemeClr val="tx1"/>
                </a:solidFill>
              </a:rPr>
              <a:t>Basic Operations on a Circular Linked List</a:t>
            </a:r>
            <a:r>
              <a:rPr lang="en-US" b="1" dirty="0" smtClean="0"/>
              <a:t/>
            </a:r>
            <a:br>
              <a:rPr lang="en-US" b="1" dirty="0" smtClean="0"/>
            </a:br>
            <a:endParaRPr lang="en-US" dirty="0"/>
          </a:p>
        </p:txBody>
      </p:sp>
      <p:sp>
        <p:nvSpPr>
          <p:cNvPr id="3" name="Content Placeholder 2"/>
          <p:cNvSpPr>
            <a:spLocks noGrp="1"/>
          </p:cNvSpPr>
          <p:nvPr>
            <p:ph sz="quarter" idx="1"/>
          </p:nvPr>
        </p:nvSpPr>
        <p:spPr>
          <a:xfrm>
            <a:off x="304800" y="762000"/>
            <a:ext cx="7620000" cy="5711952"/>
          </a:xfrm>
        </p:spPr>
        <p:txBody>
          <a:bodyPr/>
          <a:lstStyle/>
          <a:p>
            <a:pPr algn="just"/>
            <a:r>
              <a:rPr lang="en-US" dirty="0" smtClean="0"/>
              <a:t>Insert – Inserts a new element at the end of the list.</a:t>
            </a:r>
          </a:p>
          <a:p>
            <a:pPr algn="just"/>
            <a:r>
              <a:rPr lang="en-US" dirty="0" smtClean="0"/>
              <a:t>Delete – Deletes any node from the list.</a:t>
            </a:r>
          </a:p>
          <a:p>
            <a:pPr algn="just"/>
            <a:r>
              <a:rPr lang="en-US" dirty="0" smtClean="0"/>
              <a:t>Find – Finds any node in the list.</a:t>
            </a:r>
          </a:p>
          <a:p>
            <a:pPr algn="just"/>
            <a:r>
              <a:rPr lang="en-US" dirty="0" smtClean="0"/>
              <a:t>Print – Prints the list.</a:t>
            </a:r>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smtClean="0">
                <a:solidFill>
                  <a:schemeClr val="tx1">
                    <a:lumMod val="75000"/>
                    <a:lumOff val="25000"/>
                  </a:schemeClr>
                </a:solidFill>
              </a:rPr>
              <a:t>Advantages of circularly linked list</a:t>
            </a:r>
            <a:endParaRPr lang="en-US" b="1" dirty="0">
              <a:solidFill>
                <a:schemeClr val="tx1">
                  <a:lumMod val="75000"/>
                  <a:lumOff val="25000"/>
                </a:schemeClr>
              </a:solidFill>
            </a:endParaRPr>
          </a:p>
        </p:txBody>
      </p:sp>
      <p:sp>
        <p:nvSpPr>
          <p:cNvPr id="3" name="Content Placeholder 2"/>
          <p:cNvSpPr>
            <a:spLocks noGrp="1"/>
          </p:cNvSpPr>
          <p:nvPr>
            <p:ph sz="quarter" idx="1"/>
          </p:nvPr>
        </p:nvSpPr>
        <p:spPr>
          <a:xfrm>
            <a:off x="152400" y="990600"/>
            <a:ext cx="7772400" cy="5483352"/>
          </a:xfrm>
        </p:spPr>
        <p:txBody>
          <a:bodyPr/>
          <a:lstStyle/>
          <a:p>
            <a:pPr algn="just"/>
            <a:r>
              <a:rPr lang="en-US" dirty="0" smtClean="0"/>
              <a:t>Every node is accessible from a given node.</a:t>
            </a:r>
          </a:p>
          <a:p>
            <a:pPr algn="just"/>
            <a:r>
              <a:rPr lang="en-US" dirty="0" smtClean="0"/>
              <a:t>Deletions are easier than in singly-linked linear lists.</a:t>
            </a:r>
          </a:p>
          <a:p>
            <a:pPr algn="just"/>
            <a:r>
              <a:rPr lang="en-US" dirty="0" smtClean="0"/>
              <a:t>Operations such as concatenation, splitting etc become more efficient in circularly linked list</a:t>
            </a:r>
          </a:p>
          <a:p>
            <a:pPr algn="just">
              <a:buNone/>
            </a:pPr>
            <a:endParaRPr lang="en-US" b="1" dirty="0" smtClean="0"/>
          </a:p>
          <a:p>
            <a:pPr algn="just">
              <a:buNone/>
            </a:pPr>
            <a:r>
              <a:rPr lang="en-US" b="1" dirty="0" smtClean="0"/>
              <a:t>Disadvantages</a:t>
            </a:r>
          </a:p>
          <a:p>
            <a:pPr algn="just"/>
            <a:r>
              <a:rPr lang="en-US" dirty="0" smtClean="0"/>
              <a:t>It is possible to get into an infinite loop if the end of the list is not properly detected</a:t>
            </a:r>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r>
              <a:rPr lang="en-US" b="1" dirty="0" smtClean="0">
                <a:solidFill>
                  <a:schemeClr val="tx1"/>
                </a:solidFill>
              </a:rPr>
              <a:t>Singly-circularly-linked list</a:t>
            </a:r>
            <a:r>
              <a:rPr lang="en-US" dirty="0" smtClean="0"/>
              <a:t/>
            </a:r>
            <a:br>
              <a:rPr lang="en-US" dirty="0" smtClean="0"/>
            </a:br>
            <a:endParaRPr lang="en-US" dirty="0"/>
          </a:p>
        </p:txBody>
      </p:sp>
      <p:sp>
        <p:nvSpPr>
          <p:cNvPr id="3" name="Content Placeholder 2"/>
          <p:cNvSpPr>
            <a:spLocks noGrp="1"/>
          </p:cNvSpPr>
          <p:nvPr>
            <p:ph sz="quarter" idx="1"/>
          </p:nvPr>
        </p:nvSpPr>
        <p:spPr>
          <a:xfrm>
            <a:off x="152400" y="762000"/>
            <a:ext cx="7772400" cy="5711952"/>
          </a:xfrm>
        </p:spPr>
        <p:txBody>
          <a:bodyPr/>
          <a:lstStyle/>
          <a:p>
            <a:pPr algn="just"/>
            <a:r>
              <a:rPr lang="en-US" dirty="0" smtClean="0"/>
              <a:t>In a singly-circularly-linked list, </a:t>
            </a:r>
            <a:r>
              <a:rPr lang="en-US" b="1" dirty="0" smtClean="0"/>
              <a:t>each node has one </a:t>
            </a:r>
            <a:r>
              <a:rPr lang="en-US" dirty="0" smtClean="0"/>
              <a:t>link, similar to an ordinary singly-linked list, except that the link of the last node points back to the first node. </a:t>
            </a:r>
          </a:p>
          <a:p>
            <a:pPr algn="just"/>
            <a:r>
              <a:rPr lang="en-US" dirty="0" smtClean="0"/>
              <a:t>As in a singly-linked list, </a:t>
            </a:r>
            <a:r>
              <a:rPr lang="en-US" b="1" dirty="0" smtClean="0"/>
              <a:t>new nodes can only </a:t>
            </a:r>
            <a:r>
              <a:rPr lang="en-US" dirty="0" smtClean="0"/>
              <a:t>be efficiently inserted after a node we already have a reference to. For this reason, it's usual to retain a </a:t>
            </a:r>
            <a:r>
              <a:rPr lang="en-US" b="1" dirty="0" smtClean="0"/>
              <a:t>reference to only the last element </a:t>
            </a:r>
            <a:r>
              <a:rPr lang="en-US" dirty="0" smtClean="0"/>
              <a:t>in a singly-circularly-linked list, as this allows quick insertion at the beginning, and also allows access to the first node through the last node's next pointer. </a:t>
            </a:r>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7772400" cy="487362"/>
          </a:xfrm>
        </p:spPr>
        <p:txBody>
          <a:bodyPr>
            <a:normAutofit fontScale="90000"/>
          </a:bodyPr>
          <a:lstStyle/>
          <a:p>
            <a:r>
              <a:rPr lang="en-US" b="1" dirty="0" smtClean="0">
                <a:solidFill>
                  <a:schemeClr val="tx1"/>
                </a:solidFill>
              </a:rPr>
              <a:t>Doubly-circularly-linked list</a:t>
            </a:r>
            <a:r>
              <a:rPr lang="en-US" dirty="0" smtClean="0">
                <a:solidFill>
                  <a:schemeClr val="tx1"/>
                </a:solidFill>
              </a:rPr>
              <a:t/>
            </a:r>
            <a:br>
              <a:rPr lang="en-US" dirty="0" smtClean="0">
                <a:solidFill>
                  <a:schemeClr val="tx1"/>
                </a:solidFill>
              </a:rPr>
            </a:br>
            <a:endParaRPr lang="en-US" dirty="0">
              <a:solidFill>
                <a:schemeClr val="tx1"/>
              </a:solidFill>
            </a:endParaRPr>
          </a:p>
        </p:txBody>
      </p:sp>
      <p:sp>
        <p:nvSpPr>
          <p:cNvPr id="3" name="Content Placeholder 2"/>
          <p:cNvSpPr>
            <a:spLocks noGrp="1"/>
          </p:cNvSpPr>
          <p:nvPr>
            <p:ph sz="quarter" idx="1"/>
          </p:nvPr>
        </p:nvSpPr>
        <p:spPr>
          <a:xfrm>
            <a:off x="152400" y="685800"/>
            <a:ext cx="7772400" cy="5788152"/>
          </a:xfrm>
        </p:spPr>
        <p:txBody>
          <a:bodyPr/>
          <a:lstStyle/>
          <a:p>
            <a:pPr algn="just"/>
            <a:r>
              <a:rPr lang="en-US" dirty="0" smtClean="0"/>
              <a:t>In a doubly-circularly-linked list, </a:t>
            </a:r>
            <a:r>
              <a:rPr lang="en-US" b="1" dirty="0" smtClean="0"/>
              <a:t>each node has two links, </a:t>
            </a:r>
            <a:r>
              <a:rPr lang="en-US" dirty="0" smtClean="0"/>
              <a:t>similar to a doubly-linked list, except that the </a:t>
            </a:r>
            <a:r>
              <a:rPr lang="en-US" b="1" dirty="0" smtClean="0"/>
              <a:t>previous link of the first node points </a:t>
            </a:r>
            <a:r>
              <a:rPr lang="en-US" dirty="0" smtClean="0"/>
              <a:t>to the </a:t>
            </a:r>
            <a:r>
              <a:rPr lang="en-US" b="1" dirty="0" smtClean="0"/>
              <a:t>last node </a:t>
            </a:r>
            <a:r>
              <a:rPr lang="en-US" dirty="0" smtClean="0"/>
              <a:t>and the </a:t>
            </a:r>
            <a:r>
              <a:rPr lang="en-US" b="1" dirty="0" smtClean="0"/>
              <a:t>next link of the last node </a:t>
            </a:r>
            <a:r>
              <a:rPr lang="en-US" dirty="0" smtClean="0"/>
              <a:t>points to the </a:t>
            </a:r>
            <a:r>
              <a:rPr lang="en-US" b="1" dirty="0" smtClean="0"/>
              <a:t>first node</a:t>
            </a:r>
            <a:r>
              <a:rPr lang="en-US" dirty="0" smtClean="0"/>
              <a:t>. </a:t>
            </a:r>
          </a:p>
          <a:p>
            <a:pPr algn="just"/>
            <a:r>
              <a:rPr lang="en-US" dirty="0" smtClean="0"/>
              <a:t>As in doubly-linked lists, </a:t>
            </a:r>
            <a:r>
              <a:rPr lang="en-US" b="1" dirty="0" smtClean="0"/>
              <a:t>insertions and removals </a:t>
            </a:r>
            <a:r>
              <a:rPr lang="en-US" dirty="0" smtClean="0"/>
              <a:t>can be done at any point with  access to any nearby node.</a:t>
            </a:r>
          </a:p>
          <a:p>
            <a:pPr algn="just"/>
            <a:r>
              <a:rPr lang="en-US" dirty="0" smtClean="0"/>
              <a:t> </a:t>
            </a:r>
          </a:p>
          <a:p>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28800"/>
            <a:ext cx="7467600" cy="1524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solidFill>
                  <a:schemeClr val="tx1"/>
                </a:solidFill>
              </a:rPr>
              <a:t>Linked lists</a:t>
            </a:r>
            <a:r>
              <a:rPr lang="en-US" dirty="0" smtClean="0"/>
              <a:t/>
            </a:r>
            <a:br>
              <a:rPr lang="en-US" dirty="0" smtClean="0"/>
            </a:br>
            <a:r>
              <a:rPr lang="en-US" dirty="0"/>
              <a:t/>
            </a:r>
            <a:br>
              <a:rPr lang="en-US" dirty="0"/>
            </a:br>
            <a:endParaRPr lang="en-US" dirty="0"/>
          </a:p>
        </p:txBody>
      </p:sp>
      <p:sp>
        <p:nvSpPr>
          <p:cNvPr id="3" name="Content Placeholder 2"/>
          <p:cNvSpPr>
            <a:spLocks noGrp="1"/>
          </p:cNvSpPr>
          <p:nvPr>
            <p:ph sz="quarter" idx="1"/>
          </p:nvPr>
        </p:nvSpPr>
        <p:spPr>
          <a:xfrm>
            <a:off x="457200" y="1066800"/>
            <a:ext cx="7467600" cy="5407152"/>
          </a:xfrm>
        </p:spPr>
        <p:txBody>
          <a:bodyPr>
            <a:normAutofit fontScale="92500" lnSpcReduction="10000"/>
          </a:bodyPr>
          <a:lstStyle/>
          <a:p>
            <a:pPr algn="just"/>
            <a:r>
              <a:rPr lang="en-US" sz="2800" dirty="0" smtClean="0"/>
              <a:t>a linked list is a linear list that stores a </a:t>
            </a:r>
            <a:r>
              <a:rPr lang="en-US" sz="2800" b="1" dirty="0" smtClean="0"/>
              <a:t>collection of data elements</a:t>
            </a:r>
            <a:r>
              <a:rPr lang="en-US" sz="2800" dirty="0" smtClean="0"/>
              <a:t>.</a:t>
            </a:r>
          </a:p>
          <a:p>
            <a:pPr algn="just"/>
            <a:r>
              <a:rPr lang="en-US" sz="2800" dirty="0" smtClean="0"/>
              <a:t>A linked list can be viewed as a </a:t>
            </a:r>
            <a:r>
              <a:rPr lang="en-US" sz="2800" b="1" dirty="0" smtClean="0"/>
              <a:t>group of items</a:t>
            </a:r>
            <a:r>
              <a:rPr lang="en-US" sz="2800" dirty="0" smtClean="0"/>
              <a:t>, each of which points to the item in its neighbourhood. </a:t>
            </a:r>
          </a:p>
          <a:p>
            <a:pPr algn="just"/>
            <a:r>
              <a:rPr lang="en-US" sz="2800" dirty="0" smtClean="0"/>
              <a:t>A </a:t>
            </a:r>
            <a:r>
              <a:rPr lang="en-US" sz="2800" b="1" dirty="0" smtClean="0"/>
              <a:t>linked list </a:t>
            </a:r>
            <a:r>
              <a:rPr lang="en-US" sz="2800" dirty="0" smtClean="0"/>
              <a:t>is a sequence of one or more nodes together with a set  of operations.</a:t>
            </a:r>
          </a:p>
          <a:p>
            <a:pPr algn="just"/>
            <a:r>
              <a:rPr lang="en-US" sz="2800" dirty="0" smtClean="0"/>
              <a:t>An item in a linked list is known as a </a:t>
            </a:r>
            <a:r>
              <a:rPr lang="en-US" sz="2800" b="1" dirty="0" smtClean="0"/>
              <a:t>node. </a:t>
            </a:r>
            <a:r>
              <a:rPr lang="en-US" sz="2800" dirty="0" smtClean="0"/>
              <a:t>A node contains a </a:t>
            </a:r>
            <a:r>
              <a:rPr lang="en-US" sz="2800" b="1" dirty="0" smtClean="0"/>
              <a:t>data part </a:t>
            </a:r>
            <a:r>
              <a:rPr lang="en-US" sz="2800" dirty="0" smtClean="0"/>
              <a:t>and </a:t>
            </a:r>
            <a:r>
              <a:rPr lang="en-US" sz="2800" b="1" dirty="0" smtClean="0"/>
              <a:t>one or two pointer</a:t>
            </a:r>
            <a:r>
              <a:rPr lang="en-US" sz="2800" dirty="0" smtClean="0"/>
              <a:t> part which contains </a:t>
            </a:r>
            <a:r>
              <a:rPr lang="en-US" sz="2800" b="1" dirty="0" smtClean="0"/>
              <a:t>the address </a:t>
            </a:r>
            <a:r>
              <a:rPr lang="en-US" sz="2800" dirty="0" smtClean="0"/>
              <a:t>of the neighbouring nodes in the list. </a:t>
            </a:r>
          </a:p>
          <a:p>
            <a:pPr algn="just"/>
            <a:r>
              <a:rPr lang="en-US" sz="2800" dirty="0" smtClean="0"/>
              <a:t>Linked list is a data structure that supports </a:t>
            </a:r>
            <a:r>
              <a:rPr lang="en-US" sz="2800" b="1" dirty="0" smtClean="0"/>
              <a:t>dynamic memory allocation </a:t>
            </a:r>
            <a:r>
              <a:rPr lang="en-US" sz="2800" dirty="0" smtClean="0"/>
              <a:t>and hence it solves the problems of using  an </a:t>
            </a:r>
            <a:r>
              <a:rPr lang="en-US" sz="2800" b="1" dirty="0" smtClean="0"/>
              <a:t>array</a:t>
            </a:r>
            <a:r>
              <a:rPr lang="en-US" sz="2800" dirty="0" smtClean="0"/>
              <a:t>.</a:t>
            </a:r>
          </a:p>
          <a:p>
            <a:pPr algn="just"/>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1"/>
                </a:solidFill>
              </a:rPr>
              <a:t>Circularly-linked list vs. linearly-linked list</a:t>
            </a:r>
            <a:r>
              <a:rPr lang="en-US" dirty="0" smtClean="0"/>
              <a:t/>
            </a:r>
            <a:br>
              <a:rPr lang="en-US" dirty="0" smtClean="0"/>
            </a:br>
            <a:endParaRPr lang="en-US" dirty="0"/>
          </a:p>
        </p:txBody>
      </p:sp>
      <p:sp>
        <p:nvSpPr>
          <p:cNvPr id="3" name="Content Placeholder 2"/>
          <p:cNvSpPr>
            <a:spLocks noGrp="1"/>
          </p:cNvSpPr>
          <p:nvPr>
            <p:ph sz="quarter" idx="1"/>
          </p:nvPr>
        </p:nvSpPr>
        <p:spPr>
          <a:xfrm>
            <a:off x="228600" y="990600"/>
            <a:ext cx="7848600" cy="5483352"/>
          </a:xfrm>
        </p:spPr>
        <p:txBody>
          <a:bodyPr>
            <a:normAutofit fontScale="92500" lnSpcReduction="10000"/>
          </a:bodyPr>
          <a:lstStyle/>
          <a:p>
            <a:pPr algn="just"/>
            <a:r>
              <a:rPr lang="en-US" sz="2600" dirty="0" smtClean="0"/>
              <a:t>Circularly linked lists are useful to traverse an </a:t>
            </a:r>
            <a:r>
              <a:rPr lang="en-US" sz="2600" b="1" dirty="0" smtClean="0"/>
              <a:t>entire list starting at any point</a:t>
            </a:r>
            <a:r>
              <a:rPr lang="en-US" sz="2600" dirty="0" smtClean="0"/>
              <a:t>. In a linear linked list, it is required to know the </a:t>
            </a:r>
            <a:r>
              <a:rPr lang="en-US" sz="2600" b="1" dirty="0" smtClean="0"/>
              <a:t>head pointer to traverse the entire list</a:t>
            </a:r>
            <a:r>
              <a:rPr lang="en-US" sz="2600" dirty="0" smtClean="0"/>
              <a:t>. The linear linked list cannot be traversed completely with the help of an </a:t>
            </a:r>
            <a:r>
              <a:rPr lang="en-US" sz="2600" b="1" dirty="0" smtClean="0"/>
              <a:t>intermediate pointer</a:t>
            </a:r>
            <a:r>
              <a:rPr lang="en-US" sz="2600" dirty="0" smtClean="0"/>
              <a:t>.</a:t>
            </a:r>
          </a:p>
          <a:p>
            <a:pPr algn="just"/>
            <a:r>
              <a:rPr lang="en-US" sz="2600" dirty="0" smtClean="0"/>
              <a:t>Access to any element in a doubly circularly linked list is </a:t>
            </a:r>
            <a:r>
              <a:rPr lang="en-US" sz="2600" b="1" dirty="0" smtClean="0"/>
              <a:t>much easier </a:t>
            </a:r>
            <a:r>
              <a:rPr lang="en-US" sz="2600" dirty="0" smtClean="0"/>
              <a:t>than in a linearly linked list since the particular element can be approached in </a:t>
            </a:r>
            <a:r>
              <a:rPr lang="en-US" sz="2600" b="1" dirty="0" smtClean="0"/>
              <a:t>two directions</a:t>
            </a:r>
            <a:r>
              <a:rPr lang="en-US" sz="2600" dirty="0" smtClean="0"/>
              <a:t>. For example to access an element present in the fourth node of a circularly linked list having five elements, it is enough to start from the last node and traverse the list in the reverse direction to get the value in the fourth node. </a:t>
            </a:r>
          </a:p>
          <a:p>
            <a:pPr algn="just">
              <a:buNone/>
            </a:pPr>
            <a:r>
              <a:rPr lang="en-US" sz="2600" b="1" dirty="0" smtClean="0"/>
              <a:t> </a:t>
            </a:r>
            <a:endParaRPr lang="en-US" sz="2600" dirty="0" smtClean="0"/>
          </a:p>
          <a:p>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b="1" dirty="0" smtClean="0">
                <a:solidFill>
                  <a:schemeClr val="tx1"/>
                </a:solidFill>
              </a:rPr>
              <a:t>Linked Implementation</a:t>
            </a:r>
            <a:endParaRPr lang="en-US" b="1" dirty="0">
              <a:solidFill>
                <a:schemeClr val="tx1"/>
              </a:solidFill>
            </a:endParaRPr>
          </a:p>
        </p:txBody>
      </p:sp>
      <p:sp>
        <p:nvSpPr>
          <p:cNvPr id="3" name="Content Placeholder 2"/>
          <p:cNvSpPr>
            <a:spLocks noGrp="1"/>
          </p:cNvSpPr>
          <p:nvPr>
            <p:ph sz="quarter" idx="1"/>
          </p:nvPr>
        </p:nvSpPr>
        <p:spPr>
          <a:xfrm>
            <a:off x="152400" y="685800"/>
            <a:ext cx="8153400" cy="5788152"/>
          </a:xfrm>
        </p:spPr>
        <p:txBody>
          <a:bodyPr/>
          <a:lstStyle/>
          <a:p>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4294967295"/>
          </p:nvPr>
        </p:nvSpPr>
        <p:spPr>
          <a:xfrm>
            <a:off x="6553200" y="6245225"/>
            <a:ext cx="2133600" cy="476250"/>
          </a:xfrm>
          <a:prstGeom prst="rect">
            <a:avLst/>
          </a:prstGeom>
          <a:noFill/>
        </p:spPr>
        <p:txBody>
          <a:bodyPr/>
          <a:lstStyle/>
          <a:p>
            <a:fld id="{AAA3AFA9-8CA2-4937-8C3F-182E207D547B}" type="slidenum">
              <a:rPr lang="en-US"/>
              <a:pPr/>
              <a:t>22</a:t>
            </a:fld>
            <a:endParaRPr lang="en-US"/>
          </a:p>
        </p:txBody>
      </p:sp>
      <p:sp>
        <p:nvSpPr>
          <p:cNvPr id="4099" name="Rectangle 2"/>
          <p:cNvSpPr>
            <a:spLocks noGrp="1" noChangeArrowheads="1"/>
          </p:cNvSpPr>
          <p:nvPr>
            <p:ph type="title"/>
          </p:nvPr>
        </p:nvSpPr>
        <p:spPr>
          <a:xfrm>
            <a:off x="457200" y="609601"/>
            <a:ext cx="8229600" cy="228600"/>
          </a:xfrm>
        </p:spPr>
        <p:txBody>
          <a:bodyPr>
            <a:normAutofit fontScale="90000"/>
          </a:bodyPr>
          <a:lstStyle/>
          <a:p>
            <a:pPr eaLnBrk="1" hangingPunct="1"/>
            <a:r>
              <a:rPr lang="en-US" sz="3200" b="1" dirty="0" smtClean="0"/>
              <a:t>Inserting at the beginning of the List</a:t>
            </a:r>
          </a:p>
        </p:txBody>
      </p:sp>
      <p:sp>
        <p:nvSpPr>
          <p:cNvPr id="4100" name="Rectangle 3"/>
          <p:cNvSpPr>
            <a:spLocks noGrp="1" noChangeArrowheads="1"/>
          </p:cNvSpPr>
          <p:nvPr>
            <p:ph type="body" idx="1"/>
          </p:nvPr>
        </p:nvSpPr>
        <p:spPr>
          <a:xfrm>
            <a:off x="457200" y="762000"/>
            <a:ext cx="8077200" cy="5711952"/>
          </a:xfrm>
        </p:spPr>
        <p:txBody>
          <a:bodyPr>
            <a:normAutofit/>
          </a:bodyPr>
          <a:lstStyle/>
          <a:p>
            <a:pPr eaLnBrk="1" hangingPunct="1">
              <a:lnSpc>
                <a:spcPct val="120000"/>
              </a:lnSpc>
            </a:pPr>
            <a:r>
              <a:rPr lang="en-US" dirty="0" smtClean="0"/>
              <a:t>Variable </a:t>
            </a:r>
            <a:r>
              <a:rPr lang="en-US" b="1" dirty="0" smtClean="0"/>
              <a:t>Data</a:t>
            </a:r>
            <a:r>
              <a:rPr lang="en-US" dirty="0" smtClean="0"/>
              <a:t> holds the data in the Node while pointer of type </a:t>
            </a:r>
            <a:r>
              <a:rPr lang="en-US" dirty="0" err="1" smtClean="0"/>
              <a:t>struct</a:t>
            </a:r>
            <a:r>
              <a:rPr lang="en-US" dirty="0" smtClean="0"/>
              <a:t> Node </a:t>
            </a:r>
            <a:r>
              <a:rPr lang="en-US" b="1" dirty="0" smtClean="0"/>
              <a:t>Next</a:t>
            </a:r>
            <a:r>
              <a:rPr lang="en-US" dirty="0" smtClean="0"/>
              <a:t> holds the address of the next Node in the list. </a:t>
            </a:r>
          </a:p>
          <a:p>
            <a:pPr eaLnBrk="1" hangingPunct="1">
              <a:lnSpc>
                <a:spcPct val="120000"/>
              </a:lnSpc>
            </a:pPr>
            <a:r>
              <a:rPr lang="en-US" dirty="0" smtClean="0"/>
              <a:t>Initially we set '</a:t>
            </a:r>
            <a:r>
              <a:rPr lang="en-US" b="1" dirty="0" smtClean="0"/>
              <a:t>Head</a:t>
            </a:r>
            <a:r>
              <a:rPr lang="en-US" dirty="0" smtClean="0"/>
              <a:t>' as </a:t>
            </a:r>
            <a:r>
              <a:rPr lang="en-US" b="1" dirty="0" smtClean="0"/>
              <a:t>NULL</a:t>
            </a:r>
            <a:r>
              <a:rPr lang="en-US" dirty="0" smtClean="0"/>
              <a:t> which means list is empty .</a:t>
            </a:r>
          </a:p>
          <a:p>
            <a:pPr eaLnBrk="1" hangingPunct="1">
              <a:lnSpc>
                <a:spcPct val="120000"/>
              </a:lnSpc>
            </a:pPr>
            <a:r>
              <a:rPr lang="en-US" dirty="0" smtClean="0"/>
              <a:t>The function </a:t>
            </a:r>
            <a:r>
              <a:rPr lang="en-US" b="1" dirty="0" smtClean="0">
                <a:latin typeface="Courier New" pitchFamily="49" charset="0"/>
              </a:rPr>
              <a:t>void </a:t>
            </a:r>
            <a:r>
              <a:rPr lang="en-US" b="1" dirty="0" err="1" smtClean="0">
                <a:latin typeface="Courier New" pitchFamily="49" charset="0"/>
              </a:rPr>
              <a:t>addBeg</a:t>
            </a:r>
            <a:r>
              <a:rPr lang="en-US" b="1" dirty="0" smtClean="0">
                <a:latin typeface="Courier New" pitchFamily="49" charset="0"/>
              </a:rPr>
              <a:t>(</a:t>
            </a:r>
            <a:r>
              <a:rPr lang="en-US" b="1" dirty="0" err="1" smtClean="0">
                <a:latin typeface="Courier New" pitchFamily="49" charset="0"/>
              </a:rPr>
              <a:t>int</a:t>
            </a:r>
            <a:r>
              <a:rPr lang="en-US" b="1" dirty="0" smtClean="0">
                <a:latin typeface="Courier New" pitchFamily="49" charset="0"/>
              </a:rPr>
              <a:t> num)</a:t>
            </a:r>
            <a:r>
              <a:rPr lang="en-US" dirty="0" smtClean="0"/>
              <a:t>  adds a node at the beginning of the list.</a:t>
            </a:r>
          </a:p>
          <a:p>
            <a:pPr eaLnBrk="1" hangingPunct="1">
              <a:lnSpc>
                <a:spcPct val="120000"/>
              </a:lnSpc>
            </a:pPr>
            <a:r>
              <a:rPr lang="en-US" dirty="0" smtClean="0"/>
              <a:t>If </a:t>
            </a:r>
            <a:r>
              <a:rPr lang="en-US" b="1" dirty="0" smtClean="0"/>
              <a:t>Head</a:t>
            </a:r>
            <a:r>
              <a:rPr lang="en-US" dirty="0" smtClean="0"/>
              <a:t> is </a:t>
            </a:r>
            <a:r>
              <a:rPr lang="en-US" b="1" dirty="0" smtClean="0"/>
              <a:t>NULL</a:t>
            </a:r>
            <a:r>
              <a:rPr lang="en-US" dirty="0" smtClean="0"/>
              <a:t> it means the list is empty. </a:t>
            </a:r>
            <a:r>
              <a:rPr lang="en-US" b="1" dirty="0" smtClean="0"/>
              <a:t>So we set temp node as the Head of the list and set the Next as NULL</a:t>
            </a:r>
            <a:r>
              <a:rPr lang="en-US" dirty="0" smtClean="0">
                <a:solidFill>
                  <a:srgbClr val="FF3300"/>
                </a:solidFill>
              </a:rPr>
              <a:t>.</a:t>
            </a:r>
            <a:r>
              <a:rPr lang="en-US" dirty="0" smtClean="0"/>
              <a:t> </a:t>
            </a:r>
          </a:p>
          <a:p>
            <a:pPr eaLnBrk="1" hangingPunct="1">
              <a:lnSpc>
                <a:spcPct val="120000"/>
              </a:lnSpc>
            </a:pPr>
            <a:r>
              <a:rPr lang="en-US" dirty="0" smtClean="0"/>
              <a:t>Else we set the </a:t>
            </a:r>
            <a:r>
              <a:rPr lang="en-US" b="1" dirty="0" smtClean="0"/>
              <a:t>Next</a:t>
            </a:r>
            <a:r>
              <a:rPr lang="en-US" dirty="0" smtClean="0"/>
              <a:t> in </a:t>
            </a:r>
            <a:r>
              <a:rPr lang="en-US" b="1" dirty="0" smtClean="0"/>
              <a:t>temp</a:t>
            </a:r>
            <a:r>
              <a:rPr lang="en-US" dirty="0" smtClean="0"/>
              <a:t> node as </a:t>
            </a:r>
            <a:r>
              <a:rPr lang="en-US" b="1" dirty="0" smtClean="0"/>
              <a:t>Head</a:t>
            </a:r>
            <a:r>
              <a:rPr lang="en-US" dirty="0" smtClean="0"/>
              <a:t> and reassign </a:t>
            </a:r>
            <a:r>
              <a:rPr lang="en-US" b="1" dirty="0" smtClean="0"/>
              <a:t>Head</a:t>
            </a:r>
            <a:r>
              <a:rPr lang="en-US" dirty="0" smtClean="0"/>
              <a:t> with </a:t>
            </a:r>
            <a:r>
              <a:rPr lang="en-US" b="1" dirty="0" smtClean="0"/>
              <a:t>temp</a:t>
            </a:r>
            <a:r>
              <a:rPr lang="en-US" dirty="0" smtClean="0"/>
              <a:t>.</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2"/>
          </p:nvPr>
        </p:nvSpPr>
        <p:spPr>
          <a:noFill/>
        </p:spPr>
        <p:txBody>
          <a:bodyPr/>
          <a:lstStyle/>
          <a:p>
            <a:fld id="{145D4F1A-BE32-4EF6-8F4A-C2696E38C21B}" type="slidenum">
              <a:rPr lang="en-US"/>
              <a:pPr/>
              <a:t>23</a:t>
            </a:fld>
            <a:endParaRPr lang="en-US"/>
          </a:p>
        </p:txBody>
      </p:sp>
      <p:sp>
        <p:nvSpPr>
          <p:cNvPr id="5123" name="Rectangle 4"/>
          <p:cNvSpPr>
            <a:spLocks noGrp="1" noChangeArrowheads="1"/>
          </p:cNvSpPr>
          <p:nvPr>
            <p:ph type="title"/>
          </p:nvPr>
        </p:nvSpPr>
        <p:spPr>
          <a:xfrm>
            <a:off x="457200" y="274638"/>
            <a:ext cx="7467600" cy="792162"/>
          </a:xfrm>
        </p:spPr>
        <p:txBody>
          <a:bodyPr>
            <a:normAutofit fontScale="90000"/>
          </a:bodyPr>
          <a:lstStyle/>
          <a:p>
            <a:pPr eaLnBrk="1" hangingPunct="1"/>
            <a:r>
              <a:rPr lang="en-US" sz="2800" b="1" dirty="0" smtClean="0"/>
              <a:t>Inserting at the beginning of the List</a:t>
            </a:r>
          </a:p>
        </p:txBody>
      </p:sp>
      <p:pic>
        <p:nvPicPr>
          <p:cNvPr id="5124" name="BLOGGER_PHOTO_ID_5463800158034209778" descr="01">
            <a:hlinkClick r:id="rId2"/>
          </p:cNvPr>
          <p:cNvPicPr>
            <a:picLocks noChangeAspect="1" noChangeArrowheads="1"/>
          </p:cNvPicPr>
          <p:nvPr/>
        </p:nvPicPr>
        <p:blipFill>
          <a:blip r:embed="rId3"/>
          <a:srcRect/>
          <a:stretch>
            <a:fillRect/>
          </a:stretch>
        </p:blipFill>
        <p:spPr bwMode="auto">
          <a:xfrm>
            <a:off x="1066800" y="990600"/>
            <a:ext cx="6934200" cy="4984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4294967295"/>
          </p:nvPr>
        </p:nvSpPr>
        <p:spPr>
          <a:xfrm>
            <a:off x="6553200" y="6245225"/>
            <a:ext cx="2133600" cy="476250"/>
          </a:xfrm>
          <a:prstGeom prst="rect">
            <a:avLst/>
          </a:prstGeom>
          <a:noFill/>
        </p:spPr>
        <p:txBody>
          <a:bodyPr/>
          <a:lstStyle/>
          <a:p>
            <a:fld id="{6EE5C492-8FF4-44AA-BAEE-B4AB0532751F}" type="slidenum">
              <a:rPr lang="en-US"/>
              <a:pPr/>
              <a:t>24</a:t>
            </a:fld>
            <a:endParaRPr lang="en-US"/>
          </a:p>
        </p:txBody>
      </p:sp>
      <p:sp>
        <p:nvSpPr>
          <p:cNvPr id="6147" name="Rectangle 2"/>
          <p:cNvSpPr>
            <a:spLocks noGrp="1" noChangeArrowheads="1"/>
          </p:cNvSpPr>
          <p:nvPr>
            <p:ph type="title"/>
          </p:nvPr>
        </p:nvSpPr>
        <p:spPr>
          <a:xfrm>
            <a:off x="457200" y="274638"/>
            <a:ext cx="8229600" cy="487362"/>
          </a:xfrm>
        </p:spPr>
        <p:txBody>
          <a:bodyPr>
            <a:normAutofit fontScale="90000"/>
          </a:bodyPr>
          <a:lstStyle/>
          <a:p>
            <a:pPr eaLnBrk="1" hangingPunct="1"/>
            <a:r>
              <a:rPr lang="en-US" sz="3600" b="1" dirty="0" smtClean="0">
                <a:solidFill>
                  <a:schemeClr val="tx1"/>
                </a:solidFill>
              </a:rPr>
              <a:t>Code snippet</a:t>
            </a:r>
          </a:p>
        </p:txBody>
      </p:sp>
      <p:sp>
        <p:nvSpPr>
          <p:cNvPr id="6148" name="Rectangle 3"/>
          <p:cNvSpPr>
            <a:spLocks noGrp="1" noChangeArrowheads="1"/>
          </p:cNvSpPr>
          <p:nvPr>
            <p:ph type="body" idx="1"/>
          </p:nvPr>
        </p:nvSpPr>
        <p:spPr>
          <a:xfrm>
            <a:off x="304800" y="762000"/>
            <a:ext cx="7620000" cy="5711952"/>
          </a:xfrm>
        </p:spPr>
        <p:txBody>
          <a:bodyPr>
            <a:normAutofit fontScale="92500" lnSpcReduction="10000"/>
          </a:bodyPr>
          <a:lstStyle/>
          <a:p>
            <a:pPr eaLnBrk="1" hangingPunct="1">
              <a:lnSpc>
                <a:spcPct val="80000"/>
              </a:lnSpc>
              <a:buNone/>
            </a:pPr>
            <a:r>
              <a:rPr lang="en-US" sz="2800" b="1" dirty="0" smtClean="0">
                <a:latin typeface="Courier New" pitchFamily="49" charset="0"/>
              </a:rPr>
              <a:t>void </a:t>
            </a:r>
            <a:r>
              <a:rPr lang="en-US" sz="2800" b="1" dirty="0" err="1" smtClean="0">
                <a:latin typeface="Courier New" pitchFamily="49" charset="0"/>
              </a:rPr>
              <a:t>addBeg</a:t>
            </a:r>
            <a:r>
              <a:rPr lang="en-US" sz="2800" b="1" dirty="0" smtClean="0">
                <a:latin typeface="Courier New" pitchFamily="49" charset="0"/>
              </a:rPr>
              <a:t>(</a:t>
            </a:r>
            <a:r>
              <a:rPr lang="en-US" sz="2800" b="1" dirty="0" err="1" smtClean="0">
                <a:latin typeface="Courier New" pitchFamily="49" charset="0"/>
              </a:rPr>
              <a:t>int</a:t>
            </a:r>
            <a:r>
              <a:rPr lang="en-US" sz="2800" b="1" dirty="0" smtClean="0">
                <a:latin typeface="Courier New" pitchFamily="49" charset="0"/>
              </a:rPr>
              <a:t> num)</a:t>
            </a:r>
            <a:br>
              <a:rPr lang="en-US" sz="2800" b="1" dirty="0" smtClean="0">
                <a:latin typeface="Courier New" pitchFamily="49" charset="0"/>
              </a:rPr>
            </a:br>
            <a:r>
              <a:rPr lang="en-US" sz="2800" b="1" dirty="0" smtClean="0">
                <a:latin typeface="Courier New" pitchFamily="49" charset="0"/>
              </a:rPr>
              <a:t>{</a:t>
            </a:r>
            <a:br>
              <a:rPr lang="en-US" sz="2800" b="1" dirty="0" smtClean="0">
                <a:latin typeface="Courier New" pitchFamily="49" charset="0"/>
              </a:rPr>
            </a:br>
            <a:r>
              <a:rPr lang="en-US" sz="2800" b="1" dirty="0" smtClean="0">
                <a:latin typeface="Courier New" pitchFamily="49" charset="0"/>
              </a:rPr>
              <a:t> </a:t>
            </a:r>
            <a:r>
              <a:rPr lang="en-US" sz="2800" b="1" dirty="0" err="1" smtClean="0">
                <a:latin typeface="Courier New" pitchFamily="49" charset="0"/>
              </a:rPr>
              <a:t>struct</a:t>
            </a:r>
            <a:r>
              <a:rPr lang="en-US" sz="2800" b="1" dirty="0" smtClean="0">
                <a:latin typeface="Courier New" pitchFamily="49" charset="0"/>
              </a:rPr>
              <a:t> Node *temp;</a:t>
            </a:r>
            <a:br>
              <a:rPr lang="en-US" sz="2800" b="1" dirty="0" smtClean="0">
                <a:latin typeface="Courier New" pitchFamily="49" charset="0"/>
              </a:rPr>
            </a:br>
            <a:r>
              <a:rPr lang="en-US" sz="2800" b="1" dirty="0" smtClean="0">
                <a:latin typeface="Courier New" pitchFamily="49" charset="0"/>
              </a:rPr>
              <a:t> temp=(</a:t>
            </a:r>
            <a:r>
              <a:rPr lang="en-US" sz="2800" b="1" dirty="0" err="1" smtClean="0">
                <a:latin typeface="Courier New" pitchFamily="49" charset="0"/>
              </a:rPr>
              <a:t>struct</a:t>
            </a:r>
            <a:r>
              <a:rPr lang="en-US" sz="2800" b="1" dirty="0" smtClean="0">
                <a:latin typeface="Courier New" pitchFamily="49" charset="0"/>
              </a:rPr>
              <a:t> Node *)</a:t>
            </a:r>
            <a:r>
              <a:rPr lang="en-US" sz="2800" b="1" dirty="0" err="1" smtClean="0">
                <a:latin typeface="Courier New" pitchFamily="49" charset="0"/>
              </a:rPr>
              <a:t>malloc</a:t>
            </a:r>
            <a:r>
              <a:rPr lang="en-US" sz="2800" b="1" dirty="0" smtClean="0">
                <a:latin typeface="Courier New" pitchFamily="49" charset="0"/>
              </a:rPr>
              <a:t>(</a:t>
            </a:r>
            <a:r>
              <a:rPr lang="en-US" sz="2800" b="1" dirty="0" err="1" smtClean="0">
                <a:latin typeface="Courier New" pitchFamily="49" charset="0"/>
              </a:rPr>
              <a:t>sizeof</a:t>
            </a:r>
            <a:r>
              <a:rPr lang="en-US" sz="2800" b="1" dirty="0" smtClean="0">
                <a:latin typeface="Courier New" pitchFamily="49" charset="0"/>
              </a:rPr>
              <a:t>(</a:t>
            </a:r>
            <a:r>
              <a:rPr lang="en-US" sz="2800" b="1" dirty="0" err="1" smtClean="0">
                <a:latin typeface="Courier New" pitchFamily="49" charset="0"/>
              </a:rPr>
              <a:t>struct</a:t>
            </a:r>
            <a:r>
              <a:rPr lang="en-US" sz="2800" b="1" dirty="0" smtClean="0">
                <a:latin typeface="Courier New" pitchFamily="49" charset="0"/>
              </a:rPr>
              <a:t> Node));</a:t>
            </a:r>
            <a:br>
              <a:rPr lang="en-US" sz="2800" b="1" dirty="0" smtClean="0">
                <a:latin typeface="Courier New" pitchFamily="49" charset="0"/>
              </a:rPr>
            </a:br>
            <a:r>
              <a:rPr lang="en-US" sz="2800" b="1" dirty="0" smtClean="0">
                <a:latin typeface="Courier New" pitchFamily="49" charset="0"/>
              </a:rPr>
              <a:t>    temp-&gt;Data = num;</a:t>
            </a:r>
            <a:br>
              <a:rPr lang="en-US" sz="2800" b="1" dirty="0" smtClean="0">
                <a:latin typeface="Courier New" pitchFamily="49" charset="0"/>
              </a:rPr>
            </a:br>
            <a:r>
              <a:rPr lang="en-US" sz="2800" b="1" dirty="0" smtClean="0">
                <a:latin typeface="Courier New" pitchFamily="49" charset="0"/>
              </a:rPr>
              <a:t>    if (Head == NULL) //If List is Empty</a:t>
            </a:r>
            <a:br>
              <a:rPr lang="en-US" sz="2800" b="1" dirty="0" smtClean="0">
                <a:latin typeface="Courier New" pitchFamily="49" charset="0"/>
              </a:rPr>
            </a:br>
            <a:r>
              <a:rPr lang="en-US" sz="2800" b="1" dirty="0" smtClean="0">
                <a:latin typeface="Courier New" pitchFamily="49" charset="0"/>
              </a:rPr>
              <a:t>    {</a:t>
            </a:r>
            <a:br>
              <a:rPr lang="en-US" sz="2800" b="1" dirty="0" smtClean="0">
                <a:latin typeface="Courier New" pitchFamily="49" charset="0"/>
              </a:rPr>
            </a:br>
            <a:r>
              <a:rPr lang="en-US" sz="2800" b="1" dirty="0" smtClean="0">
                <a:latin typeface="Courier New" pitchFamily="49" charset="0"/>
              </a:rPr>
              <a:t>       Head=temp; </a:t>
            </a:r>
            <a:br>
              <a:rPr lang="en-US" sz="2800" b="1" dirty="0" smtClean="0">
                <a:latin typeface="Courier New" pitchFamily="49" charset="0"/>
              </a:rPr>
            </a:br>
            <a:r>
              <a:rPr lang="en-US" sz="2800" b="1" dirty="0" smtClean="0">
                <a:latin typeface="Courier New" pitchFamily="49" charset="0"/>
              </a:rPr>
              <a:t>       Head-&gt;Next=NULL;</a:t>
            </a:r>
            <a:br>
              <a:rPr lang="en-US" sz="2800" b="1" dirty="0" smtClean="0">
                <a:latin typeface="Courier New" pitchFamily="49" charset="0"/>
              </a:rPr>
            </a:br>
            <a:r>
              <a:rPr lang="en-US" sz="2800" b="1" dirty="0" smtClean="0">
                <a:latin typeface="Courier New" pitchFamily="49" charset="0"/>
              </a:rPr>
              <a:t>    }</a:t>
            </a:r>
            <a:br>
              <a:rPr lang="en-US" sz="2800" b="1" dirty="0" smtClean="0">
                <a:latin typeface="Courier New" pitchFamily="49" charset="0"/>
              </a:rPr>
            </a:br>
            <a:r>
              <a:rPr lang="en-US" sz="2800" b="1" dirty="0" smtClean="0">
                <a:latin typeface="Courier New" pitchFamily="49" charset="0"/>
              </a:rPr>
              <a:t>    else</a:t>
            </a:r>
            <a:br>
              <a:rPr lang="en-US" sz="2800" b="1" dirty="0" smtClean="0">
                <a:latin typeface="Courier New" pitchFamily="49" charset="0"/>
              </a:rPr>
            </a:br>
            <a:r>
              <a:rPr lang="en-US" sz="2800" b="1" dirty="0" smtClean="0">
                <a:latin typeface="Courier New" pitchFamily="49" charset="0"/>
              </a:rPr>
              <a:t>    {</a:t>
            </a:r>
            <a:br>
              <a:rPr lang="en-US" sz="2800" b="1" dirty="0" smtClean="0">
                <a:latin typeface="Courier New" pitchFamily="49" charset="0"/>
              </a:rPr>
            </a:br>
            <a:r>
              <a:rPr lang="en-US" sz="2800" b="1" dirty="0" smtClean="0">
                <a:latin typeface="Courier New" pitchFamily="49" charset="0"/>
              </a:rPr>
              <a:t>       temp-&gt;Next=Head;</a:t>
            </a:r>
            <a:br>
              <a:rPr lang="en-US" sz="2800" b="1" dirty="0" smtClean="0">
                <a:latin typeface="Courier New" pitchFamily="49" charset="0"/>
              </a:rPr>
            </a:br>
            <a:r>
              <a:rPr lang="en-US" sz="2800" b="1" dirty="0" smtClean="0">
                <a:latin typeface="Courier New" pitchFamily="49" charset="0"/>
              </a:rPr>
              <a:t>       Head=temp;</a:t>
            </a:r>
          </a:p>
          <a:p>
            <a:pPr eaLnBrk="1" hangingPunct="1">
              <a:lnSpc>
                <a:spcPct val="80000"/>
              </a:lnSpc>
              <a:buNone/>
            </a:pPr>
            <a:r>
              <a:rPr lang="en-US" sz="2800" b="1" dirty="0" smtClean="0">
                <a:latin typeface="Courier New" pitchFamily="49" charset="0"/>
              </a:rPr>
              <a:t>}</a:t>
            </a:r>
          </a:p>
          <a:p>
            <a:pPr eaLnBrk="1" hangingPunct="1">
              <a:lnSpc>
                <a:spcPct val="80000"/>
              </a:lnSpc>
              <a:buNone/>
            </a:pPr>
            <a:r>
              <a:rPr lang="en-US" sz="2800" b="1" dirty="0" smtClean="0">
                <a:latin typeface="Courier New" pitchFamily="49" charset="0"/>
              </a:rPr>
              <a:t>}</a:t>
            </a:r>
            <a:br>
              <a:rPr lang="en-US" sz="2800" b="1" dirty="0" smtClean="0">
                <a:latin typeface="Courier New" pitchFamily="49" charset="0"/>
              </a:rPr>
            </a:br>
            <a:r>
              <a:rPr lang="en-US" sz="1800" dirty="0" smtClean="0"/>
              <a:t/>
            </a:r>
            <a:br>
              <a:rPr lang="en-US" sz="1800" dirty="0" smtClean="0"/>
            </a:br>
            <a:endParaRPr lang="en-US" sz="1800"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4294967295"/>
          </p:nvPr>
        </p:nvSpPr>
        <p:spPr>
          <a:xfrm>
            <a:off x="6553200" y="6245225"/>
            <a:ext cx="2133600" cy="476250"/>
          </a:xfrm>
          <a:prstGeom prst="rect">
            <a:avLst/>
          </a:prstGeom>
          <a:noFill/>
        </p:spPr>
        <p:txBody>
          <a:bodyPr/>
          <a:lstStyle/>
          <a:p>
            <a:fld id="{3E8A53B1-46BC-431A-BEDA-EAFB80A0171D}" type="slidenum">
              <a:rPr lang="en-US"/>
              <a:pPr/>
              <a:t>25</a:t>
            </a:fld>
            <a:endParaRPr lang="en-US"/>
          </a:p>
        </p:txBody>
      </p:sp>
      <p:sp>
        <p:nvSpPr>
          <p:cNvPr id="7171" name="Rectangle 2"/>
          <p:cNvSpPr>
            <a:spLocks noGrp="1" noChangeArrowheads="1"/>
          </p:cNvSpPr>
          <p:nvPr>
            <p:ph type="title"/>
          </p:nvPr>
        </p:nvSpPr>
        <p:spPr>
          <a:xfrm>
            <a:off x="457200" y="274638"/>
            <a:ext cx="8229600" cy="868362"/>
          </a:xfrm>
        </p:spPr>
        <p:txBody>
          <a:bodyPr>
            <a:normAutofit fontScale="90000"/>
          </a:bodyPr>
          <a:lstStyle/>
          <a:p>
            <a:pPr eaLnBrk="1" hangingPunct="1"/>
            <a:r>
              <a:rPr lang="en-US" sz="3600" b="1" dirty="0" smtClean="0">
                <a:solidFill>
                  <a:schemeClr val="tx1"/>
                </a:solidFill>
              </a:rPr>
              <a:t>Inserting at the end of the List (Push)</a:t>
            </a:r>
          </a:p>
        </p:txBody>
      </p:sp>
      <p:sp>
        <p:nvSpPr>
          <p:cNvPr id="7172" name="Rectangle 3"/>
          <p:cNvSpPr>
            <a:spLocks noGrp="1" noChangeArrowheads="1"/>
          </p:cNvSpPr>
          <p:nvPr>
            <p:ph type="body" idx="1"/>
          </p:nvPr>
        </p:nvSpPr>
        <p:spPr>
          <a:xfrm>
            <a:off x="457200" y="1143000"/>
            <a:ext cx="8229600" cy="4983163"/>
          </a:xfrm>
        </p:spPr>
        <p:txBody>
          <a:bodyPr>
            <a:normAutofit lnSpcReduction="10000"/>
          </a:bodyPr>
          <a:lstStyle/>
          <a:p>
            <a:pPr algn="just" eaLnBrk="1" hangingPunct="1">
              <a:lnSpc>
                <a:spcPct val="120000"/>
              </a:lnSpc>
            </a:pPr>
            <a:r>
              <a:rPr lang="en-US" sz="2200" dirty="0" smtClean="0"/>
              <a:t>To add a node at the end, we declare two pointers </a:t>
            </a:r>
            <a:r>
              <a:rPr lang="en-US" sz="2200" b="1" dirty="0" smtClean="0"/>
              <a:t>*temp1 </a:t>
            </a:r>
            <a:r>
              <a:rPr lang="en-US" sz="2200" dirty="0" smtClean="0"/>
              <a:t>and </a:t>
            </a:r>
            <a:r>
              <a:rPr lang="en-US" sz="2200" b="1" dirty="0" smtClean="0"/>
              <a:t>*temp2 </a:t>
            </a:r>
            <a:r>
              <a:rPr lang="en-US" sz="2200" dirty="0" smtClean="0"/>
              <a:t>then we allocate the base address to </a:t>
            </a:r>
            <a:r>
              <a:rPr lang="en-US" sz="2200" b="1" dirty="0" smtClean="0"/>
              <a:t>temple. </a:t>
            </a:r>
          </a:p>
          <a:p>
            <a:pPr algn="just" eaLnBrk="1" hangingPunct="1">
              <a:lnSpc>
                <a:spcPct val="120000"/>
              </a:lnSpc>
            </a:pPr>
            <a:r>
              <a:rPr lang="en-US" sz="2200" b="1" dirty="0" smtClean="0"/>
              <a:t>temp1-&gt;Data=num  </a:t>
            </a:r>
            <a:r>
              <a:rPr lang="en-US" sz="2200" dirty="0" smtClean="0"/>
              <a:t>means that the number entered by the user (case 2:) is first stored in in </a:t>
            </a:r>
            <a:r>
              <a:rPr lang="en-US" sz="2200" b="1" dirty="0" smtClean="0"/>
              <a:t>temp1</a:t>
            </a:r>
            <a:r>
              <a:rPr lang="en-US" sz="2200" dirty="0" smtClean="0"/>
              <a:t> data field.</a:t>
            </a:r>
          </a:p>
          <a:p>
            <a:pPr algn="just" eaLnBrk="1" hangingPunct="1">
              <a:lnSpc>
                <a:spcPct val="120000"/>
              </a:lnSpc>
            </a:pPr>
            <a:r>
              <a:rPr lang="en-US" sz="2200" dirty="0" smtClean="0"/>
              <a:t>The base address (head) is then copied to temp2:  </a:t>
            </a:r>
            <a:r>
              <a:rPr lang="en-US" sz="2200" b="1" dirty="0" smtClean="0"/>
              <a:t>temp2=Head</a:t>
            </a:r>
            <a:r>
              <a:rPr lang="en-US" sz="2200" dirty="0" smtClean="0"/>
              <a:t>;</a:t>
            </a:r>
          </a:p>
          <a:p>
            <a:pPr algn="just" eaLnBrk="1" hangingPunct="1">
              <a:lnSpc>
                <a:spcPct val="120000"/>
              </a:lnSpc>
            </a:pPr>
            <a:r>
              <a:rPr lang="en-US" sz="2200" dirty="0" smtClean="0"/>
              <a:t>We then test if list is empty (</a:t>
            </a:r>
            <a:r>
              <a:rPr lang="en-US" sz="2200" b="1" dirty="0" smtClean="0"/>
              <a:t>Head==NULL</a:t>
            </a:r>
            <a:r>
              <a:rPr lang="en-US" sz="2200" dirty="0" smtClean="0"/>
              <a:t>). If true, we make </a:t>
            </a:r>
            <a:r>
              <a:rPr lang="en-US" sz="2200" b="1" dirty="0" smtClean="0"/>
              <a:t>temp1</a:t>
            </a:r>
            <a:r>
              <a:rPr lang="en-US" sz="2200" dirty="0" smtClean="0"/>
              <a:t> our list head and the next address pointer to NULL.</a:t>
            </a:r>
          </a:p>
          <a:p>
            <a:pPr algn="just" eaLnBrk="1" hangingPunct="1">
              <a:lnSpc>
                <a:spcPct val="120000"/>
              </a:lnSpc>
            </a:pPr>
            <a:r>
              <a:rPr lang="en-US" sz="2200" dirty="0" smtClean="0"/>
              <a:t>If the list is not empty, we Traverse down to end of the list starting from the head since the head base address was copied to </a:t>
            </a:r>
            <a:r>
              <a:rPr lang="en-US" sz="2200" b="1" dirty="0" smtClean="0"/>
              <a:t>temp</a:t>
            </a:r>
            <a:r>
              <a:rPr lang="en-US" sz="2200" dirty="0" smtClean="0"/>
              <a:t>. Hence the while loop in the code:      </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2"/>
          </p:nvPr>
        </p:nvSpPr>
        <p:spPr>
          <a:noFill/>
        </p:spPr>
        <p:txBody>
          <a:bodyPr/>
          <a:lstStyle/>
          <a:p>
            <a:fld id="{346AA47F-B299-4892-B830-292357845F18}" type="slidenum">
              <a:rPr lang="en-US"/>
              <a:pPr/>
              <a:t>26</a:t>
            </a:fld>
            <a:endParaRPr lang="en-US"/>
          </a:p>
        </p:txBody>
      </p:sp>
      <p:sp>
        <p:nvSpPr>
          <p:cNvPr id="8195" name="Rectangle 4"/>
          <p:cNvSpPr>
            <a:spLocks noGrp="1" noChangeArrowheads="1"/>
          </p:cNvSpPr>
          <p:nvPr>
            <p:ph type="title"/>
          </p:nvPr>
        </p:nvSpPr>
        <p:spPr>
          <a:xfrm>
            <a:off x="457200" y="274638"/>
            <a:ext cx="8229600" cy="792162"/>
          </a:xfrm>
        </p:spPr>
        <p:txBody>
          <a:bodyPr/>
          <a:lstStyle/>
          <a:p>
            <a:pPr eaLnBrk="1" hangingPunct="1"/>
            <a:r>
              <a:rPr lang="en-US" sz="3600" smtClean="0"/>
              <a:t>Inserting at the end of the List</a:t>
            </a:r>
          </a:p>
        </p:txBody>
      </p:sp>
      <p:pic>
        <p:nvPicPr>
          <p:cNvPr id="8196" name="BLOGGER_PHOTO_ID_5463807720615766578" descr="02">
            <a:hlinkClick r:id="rId2"/>
          </p:cNvPr>
          <p:cNvPicPr>
            <a:picLocks noChangeAspect="1" noChangeArrowheads="1"/>
          </p:cNvPicPr>
          <p:nvPr/>
        </p:nvPicPr>
        <p:blipFill>
          <a:blip r:embed="rId3"/>
          <a:srcRect/>
          <a:stretch>
            <a:fillRect/>
          </a:stretch>
        </p:blipFill>
        <p:spPr bwMode="auto">
          <a:xfrm>
            <a:off x="1600200" y="1219200"/>
            <a:ext cx="6096000" cy="4762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4294967295"/>
          </p:nvPr>
        </p:nvSpPr>
        <p:spPr>
          <a:xfrm>
            <a:off x="6553200" y="6245225"/>
            <a:ext cx="2133600" cy="476250"/>
          </a:xfrm>
          <a:prstGeom prst="rect">
            <a:avLst/>
          </a:prstGeom>
          <a:noFill/>
        </p:spPr>
        <p:txBody>
          <a:bodyPr/>
          <a:lstStyle/>
          <a:p>
            <a:fld id="{311A05E9-9015-4DC8-AC1F-9E7C6007580D}" type="slidenum">
              <a:rPr lang="en-US"/>
              <a:pPr/>
              <a:t>27</a:t>
            </a:fld>
            <a:endParaRPr lang="en-US"/>
          </a:p>
        </p:txBody>
      </p:sp>
      <p:sp>
        <p:nvSpPr>
          <p:cNvPr id="9219" name="Rectangle 2"/>
          <p:cNvSpPr>
            <a:spLocks noGrp="1" noChangeArrowheads="1"/>
          </p:cNvSpPr>
          <p:nvPr>
            <p:ph type="title"/>
          </p:nvPr>
        </p:nvSpPr>
        <p:spPr>
          <a:xfrm>
            <a:off x="457200" y="274638"/>
            <a:ext cx="7467600" cy="563562"/>
          </a:xfrm>
        </p:spPr>
        <p:txBody>
          <a:bodyPr/>
          <a:lstStyle/>
          <a:p>
            <a:pPr eaLnBrk="1" hangingPunct="1"/>
            <a:r>
              <a:rPr lang="en-US" b="1" dirty="0" smtClean="0">
                <a:solidFill>
                  <a:schemeClr val="tx1"/>
                </a:solidFill>
              </a:rPr>
              <a:t>Code snippet</a:t>
            </a:r>
          </a:p>
        </p:txBody>
      </p:sp>
      <p:sp>
        <p:nvSpPr>
          <p:cNvPr id="9220" name="Rectangle 3"/>
          <p:cNvSpPr>
            <a:spLocks noGrp="1" noChangeArrowheads="1"/>
          </p:cNvSpPr>
          <p:nvPr>
            <p:ph type="body" idx="1"/>
          </p:nvPr>
        </p:nvSpPr>
        <p:spPr>
          <a:xfrm>
            <a:off x="228600" y="838200"/>
            <a:ext cx="8001000" cy="5635752"/>
          </a:xfrm>
        </p:spPr>
        <p:txBody>
          <a:bodyPr>
            <a:normAutofit/>
          </a:bodyPr>
          <a:lstStyle/>
          <a:p>
            <a:pPr eaLnBrk="1" hangingPunct="1">
              <a:lnSpc>
                <a:spcPct val="80000"/>
              </a:lnSpc>
              <a:buFontTx/>
              <a:buNone/>
            </a:pPr>
            <a:r>
              <a:rPr lang="en-US" b="1" dirty="0" smtClean="0">
                <a:latin typeface="Courier New" pitchFamily="49" charset="0"/>
              </a:rPr>
              <a:t>if(Head == NULL)</a:t>
            </a:r>
            <a:br>
              <a:rPr lang="en-US" b="1" dirty="0" smtClean="0">
                <a:latin typeface="Courier New" pitchFamily="49" charset="0"/>
              </a:rPr>
            </a:br>
            <a:r>
              <a:rPr lang="en-US" b="1" dirty="0" smtClean="0">
                <a:latin typeface="Courier New" pitchFamily="49" charset="0"/>
              </a:rPr>
              <a:t>{</a:t>
            </a:r>
            <a:br>
              <a:rPr lang="en-US" b="1" dirty="0" smtClean="0">
                <a:latin typeface="Courier New" pitchFamily="49" charset="0"/>
              </a:rPr>
            </a:br>
            <a:r>
              <a:rPr lang="en-US" b="1" dirty="0" smtClean="0">
                <a:latin typeface="Courier New" pitchFamily="49" charset="0"/>
              </a:rPr>
              <a:t>Head=temp1; //If empty create First Node.</a:t>
            </a:r>
            <a:br>
              <a:rPr lang="en-US" b="1" dirty="0" smtClean="0">
                <a:latin typeface="Courier New" pitchFamily="49" charset="0"/>
              </a:rPr>
            </a:br>
            <a:r>
              <a:rPr lang="en-US" b="1" dirty="0" smtClean="0">
                <a:latin typeface="Courier New" pitchFamily="49" charset="0"/>
              </a:rPr>
              <a:t>Head-&gt;Next=NULL;</a:t>
            </a:r>
            <a:br>
              <a:rPr lang="en-US" b="1" dirty="0" smtClean="0">
                <a:latin typeface="Courier New" pitchFamily="49" charset="0"/>
              </a:rPr>
            </a:br>
            <a:r>
              <a:rPr lang="en-US" b="1" dirty="0" smtClean="0">
                <a:latin typeface="Courier New" pitchFamily="49" charset="0"/>
              </a:rPr>
              <a:t>}</a:t>
            </a:r>
            <a:br>
              <a:rPr lang="en-US" b="1" dirty="0" smtClean="0">
                <a:latin typeface="Courier New" pitchFamily="49" charset="0"/>
              </a:rPr>
            </a:br>
            <a:r>
              <a:rPr lang="en-US" b="1" dirty="0" smtClean="0">
                <a:latin typeface="Courier New" pitchFamily="49" charset="0"/>
              </a:rPr>
              <a:t> else</a:t>
            </a:r>
            <a:br>
              <a:rPr lang="en-US" b="1" dirty="0" smtClean="0">
                <a:latin typeface="Courier New" pitchFamily="49" charset="0"/>
              </a:rPr>
            </a:br>
            <a:r>
              <a:rPr lang="en-US" b="1" dirty="0" smtClean="0">
                <a:latin typeface="Courier New" pitchFamily="49" charset="0"/>
              </a:rPr>
              <a:t>  {// Traverse down to end of the list.</a:t>
            </a:r>
            <a:br>
              <a:rPr lang="en-US" b="1" dirty="0" smtClean="0">
                <a:latin typeface="Courier New" pitchFamily="49" charset="0"/>
              </a:rPr>
            </a:br>
            <a:r>
              <a:rPr lang="en-US" b="1" dirty="0" smtClean="0">
                <a:latin typeface="Courier New" pitchFamily="49" charset="0"/>
              </a:rPr>
              <a:t>   while(temp2-&gt;Next != NULL)</a:t>
            </a:r>
            <a:br>
              <a:rPr lang="en-US" b="1" dirty="0" smtClean="0">
                <a:latin typeface="Courier New" pitchFamily="49" charset="0"/>
              </a:rPr>
            </a:br>
            <a:r>
              <a:rPr lang="en-US" b="1" dirty="0" smtClean="0">
                <a:latin typeface="Courier New" pitchFamily="49" charset="0"/>
              </a:rPr>
              <a:t>   temp2=temp2-&gt;Next;</a:t>
            </a:r>
            <a:br>
              <a:rPr lang="en-US" b="1" dirty="0" smtClean="0">
                <a:latin typeface="Courier New" pitchFamily="49" charset="0"/>
              </a:rPr>
            </a:br>
            <a:r>
              <a:rPr lang="en-US" b="1" dirty="0" smtClean="0">
                <a:latin typeface="Courier New" pitchFamily="49" charset="0"/>
              </a:rPr>
              <a:t/>
            </a:r>
            <a:br>
              <a:rPr lang="en-US" b="1" dirty="0" smtClean="0">
                <a:latin typeface="Courier New" pitchFamily="49" charset="0"/>
              </a:rPr>
            </a:br>
            <a:r>
              <a:rPr lang="en-US" b="1" dirty="0" smtClean="0">
                <a:latin typeface="Courier New" pitchFamily="49" charset="0"/>
              </a:rPr>
              <a:t>   // Append at the end of the list.</a:t>
            </a:r>
            <a:br>
              <a:rPr lang="en-US" b="1" dirty="0" smtClean="0">
                <a:latin typeface="Courier New" pitchFamily="49" charset="0"/>
              </a:rPr>
            </a:br>
            <a:r>
              <a:rPr lang="en-US" b="1" dirty="0" smtClean="0">
                <a:latin typeface="Courier New" pitchFamily="49" charset="0"/>
              </a:rPr>
              <a:t>   temp1-&gt;Next=NULL;</a:t>
            </a:r>
            <a:br>
              <a:rPr lang="en-US" b="1" dirty="0" smtClean="0">
                <a:latin typeface="Courier New" pitchFamily="49" charset="0"/>
              </a:rPr>
            </a:br>
            <a:r>
              <a:rPr lang="en-US" b="1" dirty="0" smtClean="0">
                <a:latin typeface="Courier New" pitchFamily="49" charset="0"/>
              </a:rPr>
              <a:t>   temp2-&gt;Next=temp1;</a:t>
            </a:r>
            <a:br>
              <a:rPr lang="en-US" b="1" dirty="0" smtClean="0">
                <a:latin typeface="Courier New" pitchFamily="49" charset="0"/>
              </a:rPr>
            </a:br>
            <a:r>
              <a:rPr lang="en-US" b="1" dirty="0" smtClean="0">
                <a:latin typeface="Courier New" pitchFamily="49" charset="0"/>
              </a:rPr>
              <a:t>    }</a:t>
            </a:r>
            <a:br>
              <a:rPr lang="en-US" b="1" dirty="0" smtClean="0">
                <a:latin typeface="Courier New" pitchFamily="49" charset="0"/>
              </a:rPr>
            </a:br>
            <a:r>
              <a:rPr lang="en-US" b="1" dirty="0" smtClean="0">
                <a:latin typeface="Courier New" pitchFamily="49" charset="0"/>
              </a:rPr>
              <a:t> } </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4294967295"/>
          </p:nvPr>
        </p:nvSpPr>
        <p:spPr>
          <a:xfrm>
            <a:off x="6553200" y="6245225"/>
            <a:ext cx="2133600" cy="476250"/>
          </a:xfrm>
          <a:prstGeom prst="rect">
            <a:avLst/>
          </a:prstGeom>
          <a:noFill/>
        </p:spPr>
        <p:txBody>
          <a:bodyPr/>
          <a:lstStyle/>
          <a:p>
            <a:fld id="{7E5119F2-D6FD-457C-90E9-B472BF1016B0}" type="slidenum">
              <a:rPr lang="en-US"/>
              <a:pPr/>
              <a:t>28</a:t>
            </a:fld>
            <a:endParaRPr lang="en-US"/>
          </a:p>
        </p:txBody>
      </p:sp>
      <p:sp>
        <p:nvSpPr>
          <p:cNvPr id="10243" name="Rectangle 2"/>
          <p:cNvSpPr>
            <a:spLocks noGrp="1" noChangeArrowheads="1"/>
          </p:cNvSpPr>
          <p:nvPr>
            <p:ph type="title"/>
          </p:nvPr>
        </p:nvSpPr>
        <p:spPr>
          <a:xfrm>
            <a:off x="457200" y="274638"/>
            <a:ext cx="7467600" cy="639762"/>
          </a:xfrm>
        </p:spPr>
        <p:txBody>
          <a:bodyPr>
            <a:normAutofit fontScale="90000"/>
          </a:bodyPr>
          <a:lstStyle/>
          <a:p>
            <a:pPr eaLnBrk="1" hangingPunct="1"/>
            <a:r>
              <a:rPr lang="en-US" sz="3600" b="1" dirty="0" smtClean="0">
                <a:solidFill>
                  <a:schemeClr val="tx1"/>
                </a:solidFill>
              </a:rPr>
              <a:t>Inserting Anywhere</a:t>
            </a:r>
          </a:p>
        </p:txBody>
      </p:sp>
      <p:sp>
        <p:nvSpPr>
          <p:cNvPr id="10244" name="Rectangle 3"/>
          <p:cNvSpPr>
            <a:spLocks noGrp="1" noChangeArrowheads="1"/>
          </p:cNvSpPr>
          <p:nvPr>
            <p:ph type="body" idx="1"/>
          </p:nvPr>
        </p:nvSpPr>
        <p:spPr>
          <a:xfrm>
            <a:off x="457200" y="914400"/>
            <a:ext cx="7848600" cy="5638800"/>
          </a:xfrm>
        </p:spPr>
        <p:txBody>
          <a:bodyPr>
            <a:normAutofit/>
          </a:bodyPr>
          <a:lstStyle/>
          <a:p>
            <a:pPr algn="just" eaLnBrk="1" hangingPunct="1">
              <a:lnSpc>
                <a:spcPct val="120000"/>
              </a:lnSpc>
            </a:pPr>
            <a:r>
              <a:rPr lang="en-US" dirty="0" smtClean="0"/>
              <a:t>The function void addAt(</a:t>
            </a:r>
            <a:r>
              <a:rPr lang="en-US" dirty="0" err="1" smtClean="0"/>
              <a:t>int</a:t>
            </a:r>
            <a:r>
              <a:rPr lang="en-US" dirty="0" smtClean="0"/>
              <a:t> num, </a:t>
            </a:r>
            <a:r>
              <a:rPr lang="en-US" dirty="0" err="1" smtClean="0"/>
              <a:t>int</a:t>
            </a:r>
            <a:r>
              <a:rPr lang="en-US" dirty="0" smtClean="0"/>
              <a:t> loc)  requires the user to enter the location of the number to be inserted.</a:t>
            </a:r>
          </a:p>
          <a:p>
            <a:pPr algn="just" eaLnBrk="1" hangingPunct="1">
              <a:lnSpc>
                <a:spcPct val="120000"/>
              </a:lnSpc>
            </a:pPr>
            <a:r>
              <a:rPr lang="en-US" dirty="0" smtClean="0"/>
              <a:t>For this reason, three pointers are required: </a:t>
            </a:r>
            <a:r>
              <a:rPr lang="en-US" b="1" dirty="0" smtClean="0"/>
              <a:t>A temp pointer, previous and current node addresses</a:t>
            </a:r>
            <a:r>
              <a:rPr lang="en-US" dirty="0" smtClean="0"/>
              <a:t>.</a:t>
            </a:r>
          </a:p>
          <a:p>
            <a:pPr algn="just" eaLnBrk="1" hangingPunct="1">
              <a:lnSpc>
                <a:spcPct val="120000"/>
              </a:lnSpc>
            </a:pPr>
            <a:r>
              <a:rPr lang="en-US" dirty="0" smtClean="0"/>
              <a:t>If we start by assigning  </a:t>
            </a:r>
            <a:r>
              <a:rPr lang="en-US" b="1" dirty="0" smtClean="0"/>
              <a:t>cur_ptr to Head</a:t>
            </a:r>
            <a:r>
              <a:rPr lang="en-US" dirty="0" smtClean="0"/>
              <a:t>, we test if the location entered is greater than the list size or is a negative: </a:t>
            </a:r>
            <a:r>
              <a:rPr lang="en-US" b="1" dirty="0" smtClean="0"/>
              <a:t>if(loc &gt; (length()+1) || loc &lt;= 0) </a:t>
            </a:r>
          </a:p>
          <a:p>
            <a:pPr algn="just" eaLnBrk="1" hangingPunct="1">
              <a:lnSpc>
                <a:spcPct val="120000"/>
              </a:lnSpc>
            </a:pPr>
            <a:r>
              <a:rPr lang="en-US" dirty="0" smtClean="0"/>
              <a:t>Note </a:t>
            </a:r>
            <a:r>
              <a:rPr lang="en-US" b="1" dirty="0" smtClean="0"/>
              <a:t>length( ) </a:t>
            </a:r>
            <a:r>
              <a:rPr lang="en-US" dirty="0" smtClean="0"/>
              <a:t>is a function call within if statement whose implementation in the code is for counting number of elements in the List.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4294967295"/>
          </p:nvPr>
        </p:nvSpPr>
        <p:spPr>
          <a:xfrm>
            <a:off x="6553200" y="6245225"/>
            <a:ext cx="2133600" cy="476250"/>
          </a:xfrm>
          <a:prstGeom prst="rect">
            <a:avLst/>
          </a:prstGeom>
          <a:noFill/>
        </p:spPr>
        <p:txBody>
          <a:bodyPr/>
          <a:lstStyle/>
          <a:p>
            <a:fld id="{7B5279A2-34F0-4082-8CFB-55EBB67D873F}" type="slidenum">
              <a:rPr lang="en-US"/>
              <a:pPr/>
              <a:t>29</a:t>
            </a:fld>
            <a:endParaRPr lang="en-US"/>
          </a:p>
        </p:txBody>
      </p:sp>
      <p:sp>
        <p:nvSpPr>
          <p:cNvPr id="11267" name="Rectangle 2"/>
          <p:cNvSpPr>
            <a:spLocks noGrp="1" noChangeArrowheads="1"/>
          </p:cNvSpPr>
          <p:nvPr>
            <p:ph type="title"/>
          </p:nvPr>
        </p:nvSpPr>
        <p:spPr>
          <a:xfrm>
            <a:off x="457200" y="274638"/>
            <a:ext cx="8229600" cy="487362"/>
          </a:xfrm>
        </p:spPr>
        <p:txBody>
          <a:bodyPr>
            <a:normAutofit fontScale="90000"/>
          </a:bodyPr>
          <a:lstStyle/>
          <a:p>
            <a:pPr eaLnBrk="1" hangingPunct="1"/>
            <a:r>
              <a:rPr lang="en-US" sz="3600" b="1" dirty="0" smtClean="0">
                <a:solidFill>
                  <a:schemeClr val="tx1"/>
                </a:solidFill>
              </a:rPr>
              <a:t>Inserting Anywhere</a:t>
            </a:r>
          </a:p>
        </p:txBody>
      </p:sp>
      <p:sp>
        <p:nvSpPr>
          <p:cNvPr id="11268" name="Rectangle 3"/>
          <p:cNvSpPr>
            <a:spLocks noGrp="1" noChangeArrowheads="1"/>
          </p:cNvSpPr>
          <p:nvPr>
            <p:ph type="body" idx="1"/>
          </p:nvPr>
        </p:nvSpPr>
        <p:spPr>
          <a:xfrm>
            <a:off x="457200" y="914400"/>
            <a:ext cx="8229600" cy="5562600"/>
          </a:xfrm>
        </p:spPr>
        <p:txBody>
          <a:bodyPr/>
          <a:lstStyle/>
          <a:p>
            <a:pPr eaLnBrk="1" hangingPunct="1">
              <a:lnSpc>
                <a:spcPct val="120000"/>
              </a:lnSpc>
            </a:pPr>
            <a:r>
              <a:rPr lang="en-US" sz="2300" dirty="0" smtClean="0"/>
              <a:t>If the user enters 1, the node becomes the head through </a:t>
            </a:r>
            <a:r>
              <a:rPr lang="en-US" sz="2300" b="1" dirty="0" smtClean="0"/>
              <a:t>addBeg</a:t>
            </a:r>
            <a:r>
              <a:rPr lang="en-US" sz="2300" dirty="0" smtClean="0"/>
              <a:t> call function</a:t>
            </a:r>
          </a:p>
          <a:p>
            <a:pPr eaLnBrk="1" hangingPunct="1">
              <a:lnSpc>
                <a:spcPct val="120000"/>
              </a:lnSpc>
            </a:pPr>
            <a:r>
              <a:rPr lang="en-US" sz="2300" dirty="0" smtClean="0"/>
              <a:t>If the user enters any other </a:t>
            </a:r>
            <a:r>
              <a:rPr lang="en-US" sz="2300" b="1" dirty="0" smtClean="0"/>
              <a:t>number !&gt; List length</a:t>
            </a:r>
            <a:r>
              <a:rPr lang="en-US" sz="2300" dirty="0" smtClean="0"/>
              <a:t>:</a:t>
            </a:r>
          </a:p>
          <a:p>
            <a:pPr eaLnBrk="1" hangingPunct="1">
              <a:lnSpc>
                <a:spcPct val="120000"/>
              </a:lnSpc>
            </a:pPr>
            <a:r>
              <a:rPr lang="en-US" sz="2300" dirty="0" smtClean="0"/>
              <a:t>The for loop traverses the list and copies current address to previous hence  a the previous address is deleted. </a:t>
            </a:r>
          </a:p>
          <a:p>
            <a:pPr eaLnBrk="1" hangingPunct="1">
              <a:lnSpc>
                <a:spcPct val="120000"/>
              </a:lnSpc>
            </a:pPr>
            <a:r>
              <a:rPr lang="en-US" sz="2300" dirty="0" smtClean="0"/>
              <a:t>Then copied address in previous is made to  point to temp (</a:t>
            </a:r>
            <a:r>
              <a:rPr lang="en-US" sz="2300" b="1" dirty="0" smtClean="0">
                <a:latin typeface="Courier New" pitchFamily="49" charset="0"/>
              </a:rPr>
              <a:t>prev_ptr-&gt;Next=temp)</a:t>
            </a:r>
            <a:r>
              <a:rPr lang="en-US" sz="2300" dirty="0" smtClean="0"/>
              <a:t> ;</a:t>
            </a:r>
          </a:p>
          <a:p>
            <a:pPr eaLnBrk="1" hangingPunct="1">
              <a:lnSpc>
                <a:spcPct val="120000"/>
              </a:lnSpc>
            </a:pPr>
            <a:r>
              <a:rPr lang="en-US" sz="2300" dirty="0" smtClean="0"/>
              <a:t>Then the temp address that was assigned using </a:t>
            </a:r>
            <a:r>
              <a:rPr lang="en-US" sz="2300" b="1" dirty="0" smtClean="0"/>
              <a:t>malloc( ) </a:t>
            </a:r>
            <a:r>
              <a:rPr lang="en-US" sz="2300" dirty="0" smtClean="0"/>
              <a:t>is pointer is then made to point to current .</a:t>
            </a:r>
          </a:p>
          <a:p>
            <a:pPr eaLnBrk="1" hangingPunct="1">
              <a:lnSpc>
                <a:spcPct val="120000"/>
              </a:lnSpc>
            </a:pPr>
            <a:r>
              <a:rPr lang="en-US" sz="2300" dirty="0" smtClean="0"/>
              <a:t>Note that </a:t>
            </a:r>
            <a:r>
              <a:rPr lang="en-US" sz="2300" b="1" dirty="0" smtClean="0"/>
              <a:t>temp-&gt;Data=num; </a:t>
            </a:r>
            <a:r>
              <a:rPr lang="en-US" sz="2300" dirty="0" smtClean="0"/>
              <a:t>assigned the entered by the user to temp</a:t>
            </a:r>
            <a:r>
              <a:rPr lang="en-US" sz="2400" dirty="0" smtClean="0"/>
              <a:t>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sz="3200" b="1" dirty="0" smtClean="0"/>
              <a:t>Dynamic Memory Allocation</a:t>
            </a:r>
            <a:endParaRPr lang="en-US" b="1" dirty="0"/>
          </a:p>
        </p:txBody>
      </p:sp>
      <p:sp>
        <p:nvSpPr>
          <p:cNvPr id="3" name="Content Placeholder 2"/>
          <p:cNvSpPr>
            <a:spLocks noGrp="1"/>
          </p:cNvSpPr>
          <p:nvPr>
            <p:ph sz="quarter" idx="1"/>
          </p:nvPr>
        </p:nvSpPr>
        <p:spPr>
          <a:xfrm>
            <a:off x="228600" y="762000"/>
            <a:ext cx="7696200" cy="5711952"/>
          </a:xfrm>
        </p:spPr>
        <p:txBody>
          <a:bodyPr>
            <a:normAutofit fontScale="92500" lnSpcReduction="20000"/>
          </a:bodyPr>
          <a:lstStyle/>
          <a:p>
            <a:pPr algn="just">
              <a:lnSpc>
                <a:spcPct val="125000"/>
              </a:lnSpc>
            </a:pPr>
            <a:r>
              <a:rPr lang="en-US" dirty="0" smtClean="0"/>
              <a:t>To overcome wastage  of memory space, we need to dynamically allocate memory according to user input. We can do this using </a:t>
            </a:r>
            <a:r>
              <a:rPr lang="en-US" b="1" dirty="0" smtClean="0"/>
              <a:t>pointers</a:t>
            </a:r>
            <a:r>
              <a:rPr lang="en-US" dirty="0" smtClean="0"/>
              <a:t> and C’s inbuilt functions </a:t>
            </a:r>
            <a:r>
              <a:rPr lang="en-US" b="1" dirty="0" smtClean="0"/>
              <a:t>malloc() and </a:t>
            </a:r>
            <a:r>
              <a:rPr lang="en-US" b="1" dirty="0" err="1" smtClean="0"/>
              <a:t>calloc</a:t>
            </a:r>
            <a:r>
              <a:rPr lang="en-US" b="1" dirty="0" smtClean="0"/>
              <a:t> ()</a:t>
            </a:r>
            <a:r>
              <a:rPr lang="en-US" dirty="0" smtClean="0"/>
              <a:t>. </a:t>
            </a:r>
          </a:p>
          <a:p>
            <a:pPr algn="just">
              <a:lnSpc>
                <a:spcPct val="125000"/>
              </a:lnSpc>
            </a:pPr>
            <a:r>
              <a:rPr lang="en-US" dirty="0" smtClean="0"/>
              <a:t>The </a:t>
            </a:r>
            <a:r>
              <a:rPr lang="en-US" b="1" dirty="0" err="1" smtClean="0"/>
              <a:t>calloc</a:t>
            </a:r>
            <a:r>
              <a:rPr lang="en-US" b="1" dirty="0" smtClean="0"/>
              <a:t>() and malloc () </a:t>
            </a:r>
            <a:r>
              <a:rPr lang="en-US" dirty="0" smtClean="0"/>
              <a:t>are system functions  that dynamically allocates a block of memory at runtime (during program execution) from the heap and returns a pointer to the new block.</a:t>
            </a:r>
          </a:p>
          <a:p>
            <a:pPr algn="just">
              <a:lnSpc>
                <a:spcPct val="125000"/>
              </a:lnSpc>
            </a:pPr>
            <a:r>
              <a:rPr lang="en-US" dirty="0" smtClean="0"/>
              <a:t>The difference between the two is that malloc takes </a:t>
            </a:r>
            <a:r>
              <a:rPr lang="en-US" b="1" dirty="0" smtClean="0"/>
              <a:t>one argument </a:t>
            </a:r>
            <a:r>
              <a:rPr lang="en-US" dirty="0" smtClean="0"/>
              <a:t>while </a:t>
            </a:r>
            <a:r>
              <a:rPr lang="en-US" dirty="0" err="1" smtClean="0"/>
              <a:t>calloc</a:t>
            </a:r>
            <a:r>
              <a:rPr lang="en-US" dirty="0" smtClean="0"/>
              <a:t> </a:t>
            </a:r>
            <a:r>
              <a:rPr lang="en-US" b="1" dirty="0" smtClean="0"/>
              <a:t>takes two. </a:t>
            </a:r>
            <a:r>
              <a:rPr lang="en-US" dirty="0" smtClean="0"/>
              <a:t>Unlike malloc, with </a:t>
            </a:r>
            <a:r>
              <a:rPr lang="en-US" dirty="0" err="1" smtClean="0"/>
              <a:t>calloc</a:t>
            </a:r>
            <a:r>
              <a:rPr lang="en-US" dirty="0" smtClean="0"/>
              <a:t>, the initial </a:t>
            </a:r>
            <a:r>
              <a:rPr lang="en-US" b="1" dirty="0" smtClean="0"/>
              <a:t>memory contents </a:t>
            </a:r>
            <a:r>
              <a:rPr lang="en-US" dirty="0" smtClean="0"/>
              <a:t>is filled with zero. </a:t>
            </a:r>
          </a:p>
          <a:p>
            <a:pPr algn="just">
              <a:lnSpc>
                <a:spcPct val="125000"/>
              </a:lnSpc>
            </a:pPr>
            <a:r>
              <a:rPr lang="en-US" dirty="0" smtClean="0"/>
              <a:t>An opposite of malloc and </a:t>
            </a:r>
            <a:r>
              <a:rPr lang="en-US" dirty="0" err="1" smtClean="0"/>
              <a:t>calloc</a:t>
            </a:r>
            <a:r>
              <a:rPr lang="en-US" dirty="0" smtClean="0"/>
              <a:t> is free() function used to free the allocated memory.</a:t>
            </a:r>
          </a:p>
          <a:p>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2"/>
          </p:nvPr>
        </p:nvSpPr>
        <p:spPr>
          <a:noFill/>
        </p:spPr>
        <p:txBody>
          <a:bodyPr/>
          <a:lstStyle/>
          <a:p>
            <a:fld id="{CC28847B-2FDA-4F4A-B1CC-E922524814A9}" type="slidenum">
              <a:rPr lang="en-US"/>
              <a:pPr/>
              <a:t>30</a:t>
            </a:fld>
            <a:endParaRPr lang="en-US"/>
          </a:p>
        </p:txBody>
      </p:sp>
      <p:sp>
        <p:nvSpPr>
          <p:cNvPr id="12291" name="Rectangle 4"/>
          <p:cNvSpPr>
            <a:spLocks noGrp="1" noChangeArrowheads="1"/>
          </p:cNvSpPr>
          <p:nvPr>
            <p:ph type="title"/>
          </p:nvPr>
        </p:nvSpPr>
        <p:spPr>
          <a:xfrm>
            <a:off x="457200" y="274638"/>
            <a:ext cx="8229600" cy="792162"/>
          </a:xfrm>
        </p:spPr>
        <p:txBody>
          <a:bodyPr/>
          <a:lstStyle/>
          <a:p>
            <a:pPr eaLnBrk="1" hangingPunct="1"/>
            <a:r>
              <a:rPr lang="en-US" sz="3600" b="1" dirty="0" smtClean="0">
                <a:solidFill>
                  <a:schemeClr val="tx1"/>
                </a:solidFill>
              </a:rPr>
              <a:t>Inserting Anywhere</a:t>
            </a:r>
          </a:p>
        </p:txBody>
      </p:sp>
      <p:pic>
        <p:nvPicPr>
          <p:cNvPr id="12292" name="BLOGGER_PHOTO_ID_5463811992051882066" descr="03">
            <a:hlinkClick r:id="rId2"/>
          </p:cNvPr>
          <p:cNvPicPr>
            <a:picLocks noChangeAspect="1" noChangeArrowheads="1"/>
          </p:cNvPicPr>
          <p:nvPr/>
        </p:nvPicPr>
        <p:blipFill>
          <a:blip r:embed="rId3"/>
          <a:srcRect/>
          <a:stretch>
            <a:fillRect/>
          </a:stretch>
        </p:blipFill>
        <p:spPr bwMode="auto">
          <a:xfrm>
            <a:off x="533400" y="1066800"/>
            <a:ext cx="7772400" cy="53054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4294967295"/>
          </p:nvPr>
        </p:nvSpPr>
        <p:spPr>
          <a:xfrm>
            <a:off x="6553200" y="6245225"/>
            <a:ext cx="2133600" cy="476250"/>
          </a:xfrm>
          <a:prstGeom prst="rect">
            <a:avLst/>
          </a:prstGeom>
          <a:noFill/>
        </p:spPr>
        <p:txBody>
          <a:bodyPr/>
          <a:lstStyle/>
          <a:p>
            <a:fld id="{C235E214-2697-4220-BE8A-B403393DBEE3}" type="slidenum">
              <a:rPr lang="en-US"/>
              <a:pPr/>
              <a:t>31</a:t>
            </a:fld>
            <a:endParaRPr lang="en-US"/>
          </a:p>
        </p:txBody>
      </p:sp>
      <p:sp>
        <p:nvSpPr>
          <p:cNvPr id="13315" name="Rectangle 2"/>
          <p:cNvSpPr>
            <a:spLocks noGrp="1" noChangeArrowheads="1"/>
          </p:cNvSpPr>
          <p:nvPr>
            <p:ph type="title"/>
          </p:nvPr>
        </p:nvSpPr>
        <p:spPr>
          <a:xfrm>
            <a:off x="457200" y="274638"/>
            <a:ext cx="8229600" cy="715962"/>
          </a:xfrm>
        </p:spPr>
        <p:txBody>
          <a:bodyPr/>
          <a:lstStyle/>
          <a:p>
            <a:pPr eaLnBrk="1" hangingPunct="1"/>
            <a:r>
              <a:rPr lang="en-US" sz="3600" b="1" dirty="0" smtClean="0"/>
              <a:t>Code snippet</a:t>
            </a:r>
          </a:p>
        </p:txBody>
      </p:sp>
      <p:sp>
        <p:nvSpPr>
          <p:cNvPr id="13316" name="Rectangle 3"/>
          <p:cNvSpPr>
            <a:spLocks noGrp="1" noChangeArrowheads="1"/>
          </p:cNvSpPr>
          <p:nvPr>
            <p:ph type="body" idx="1"/>
          </p:nvPr>
        </p:nvSpPr>
        <p:spPr>
          <a:xfrm>
            <a:off x="457200" y="1143000"/>
            <a:ext cx="8458200" cy="4983163"/>
          </a:xfrm>
        </p:spPr>
        <p:txBody>
          <a:bodyPr>
            <a:normAutofit fontScale="92500" lnSpcReduction="10000"/>
          </a:bodyPr>
          <a:lstStyle/>
          <a:p>
            <a:pPr eaLnBrk="1" hangingPunct="1">
              <a:buFontTx/>
              <a:buNone/>
            </a:pPr>
            <a:r>
              <a:rPr lang="en-US" sz="2200" b="1" dirty="0" smtClean="0">
                <a:latin typeface="Courier New" pitchFamily="49" charset="0"/>
              </a:rPr>
              <a:t> if (loc == 1) 	{</a:t>
            </a:r>
            <a:br>
              <a:rPr lang="en-US" sz="2200" b="1" dirty="0" smtClean="0">
                <a:latin typeface="Courier New" pitchFamily="49" charset="0"/>
              </a:rPr>
            </a:br>
            <a:r>
              <a:rPr lang="en-US" sz="2200" b="1" dirty="0" smtClean="0">
                <a:latin typeface="Courier New" pitchFamily="49" charset="0"/>
              </a:rPr>
              <a:t> addBeg(num);</a:t>
            </a:r>
            <a:br>
              <a:rPr lang="en-US" sz="2200" b="1" dirty="0" smtClean="0">
                <a:latin typeface="Courier New" pitchFamily="49" charset="0"/>
              </a:rPr>
            </a:br>
            <a:r>
              <a:rPr lang="en-US" sz="2200" b="1" dirty="0" smtClean="0">
                <a:latin typeface="Courier New" pitchFamily="49" charset="0"/>
              </a:rPr>
              <a:t>}</a:t>
            </a:r>
          </a:p>
          <a:p>
            <a:pPr eaLnBrk="1" hangingPunct="1">
              <a:buFontTx/>
              <a:buNone/>
            </a:pPr>
            <a:r>
              <a:rPr lang="en-US" sz="2200" b="1" dirty="0" smtClean="0">
                <a:latin typeface="Courier New" pitchFamily="49" charset="0"/>
              </a:rPr>
              <a:t> else</a:t>
            </a:r>
            <a:br>
              <a:rPr lang="en-US" sz="2200" b="1" dirty="0" smtClean="0">
                <a:latin typeface="Courier New" pitchFamily="49" charset="0"/>
              </a:rPr>
            </a:br>
            <a:r>
              <a:rPr lang="en-US" sz="2200" b="1" dirty="0" smtClean="0">
                <a:latin typeface="Courier New" pitchFamily="49" charset="0"/>
              </a:rPr>
              <a:t>{</a:t>
            </a:r>
          </a:p>
          <a:p>
            <a:pPr eaLnBrk="1" hangingPunct="1">
              <a:buFontTx/>
              <a:buNone/>
            </a:pPr>
            <a:r>
              <a:rPr lang="en-US" sz="2200" b="1" dirty="0" smtClean="0">
                <a:latin typeface="Courier New" pitchFamily="49" charset="0"/>
              </a:rPr>
              <a:t>  for(</a:t>
            </a:r>
            <a:r>
              <a:rPr lang="en-US" sz="2200" b="1" dirty="0" err="1" smtClean="0">
                <a:latin typeface="Courier New" pitchFamily="49" charset="0"/>
              </a:rPr>
              <a:t>i</a:t>
            </a:r>
            <a:r>
              <a:rPr lang="en-US" sz="2200" b="1" dirty="0" smtClean="0">
                <a:latin typeface="Courier New" pitchFamily="49" charset="0"/>
              </a:rPr>
              <a:t>=1;i&lt;</a:t>
            </a:r>
            <a:r>
              <a:rPr lang="en-US" sz="2200" b="1" dirty="0" err="1" smtClean="0">
                <a:latin typeface="Courier New" pitchFamily="49" charset="0"/>
              </a:rPr>
              <a:t>loc;i</a:t>
            </a:r>
            <a:r>
              <a:rPr lang="en-US" sz="2200" b="1" dirty="0" smtClean="0">
                <a:latin typeface="Courier New" pitchFamily="49" charset="0"/>
              </a:rPr>
              <a:t>++)</a:t>
            </a:r>
            <a:br>
              <a:rPr lang="en-US" sz="2200" b="1" dirty="0" smtClean="0">
                <a:latin typeface="Courier New" pitchFamily="49" charset="0"/>
              </a:rPr>
            </a:br>
            <a:r>
              <a:rPr lang="en-US" sz="2200" b="1" dirty="0" smtClean="0">
                <a:latin typeface="Courier New" pitchFamily="49" charset="0"/>
              </a:rPr>
              <a:t>{ prev_ptr=cur_ptr;   </a:t>
            </a:r>
            <a:br>
              <a:rPr lang="en-US" sz="2200" b="1" dirty="0" smtClean="0">
                <a:latin typeface="Courier New" pitchFamily="49" charset="0"/>
              </a:rPr>
            </a:br>
            <a:r>
              <a:rPr lang="en-US" sz="2200" b="1" dirty="0" smtClean="0">
                <a:latin typeface="Courier New" pitchFamily="49" charset="0"/>
              </a:rPr>
              <a:t>  cur_ptr=cur_ptr-&gt;Next;</a:t>
            </a:r>
            <a:br>
              <a:rPr lang="en-US" sz="2200" b="1" dirty="0" smtClean="0">
                <a:latin typeface="Courier New" pitchFamily="49" charset="0"/>
              </a:rPr>
            </a:br>
            <a:r>
              <a:rPr lang="en-US" sz="2200" b="1" dirty="0" smtClean="0">
                <a:latin typeface="Courier New" pitchFamily="49" charset="0"/>
              </a:rPr>
              <a:t>}</a:t>
            </a:r>
            <a:br>
              <a:rPr lang="en-US" sz="2200" b="1" dirty="0" smtClean="0">
                <a:latin typeface="Courier New" pitchFamily="49" charset="0"/>
              </a:rPr>
            </a:br>
            <a:r>
              <a:rPr lang="en-US" sz="2200" b="1" dirty="0" smtClean="0">
                <a:latin typeface="Courier New" pitchFamily="49" charset="0"/>
              </a:rPr>
              <a:t>temp=(</a:t>
            </a:r>
            <a:r>
              <a:rPr lang="en-US" sz="2200" b="1" dirty="0" err="1" smtClean="0">
                <a:latin typeface="Courier New" pitchFamily="49" charset="0"/>
              </a:rPr>
              <a:t>struct</a:t>
            </a:r>
            <a:r>
              <a:rPr lang="en-US" sz="2200" b="1" dirty="0" smtClean="0">
                <a:latin typeface="Courier New" pitchFamily="49" charset="0"/>
              </a:rPr>
              <a:t> ode *)malloc(</a:t>
            </a:r>
            <a:r>
              <a:rPr lang="en-US" sz="2200" b="1" dirty="0" err="1" smtClean="0">
                <a:latin typeface="Courier New" pitchFamily="49" charset="0"/>
              </a:rPr>
              <a:t>sizeof</a:t>
            </a:r>
            <a:r>
              <a:rPr lang="en-US" sz="2200" b="1" dirty="0" smtClean="0">
                <a:latin typeface="Courier New" pitchFamily="49" charset="0"/>
              </a:rPr>
              <a:t>(</a:t>
            </a:r>
            <a:r>
              <a:rPr lang="en-US" sz="2200" b="1" dirty="0" err="1" smtClean="0">
                <a:latin typeface="Courier New" pitchFamily="49" charset="0"/>
              </a:rPr>
              <a:t>struct</a:t>
            </a:r>
            <a:r>
              <a:rPr lang="en-US" sz="2200" b="1" dirty="0" smtClean="0">
                <a:latin typeface="Courier New" pitchFamily="49" charset="0"/>
              </a:rPr>
              <a:t> Node));</a:t>
            </a:r>
            <a:br>
              <a:rPr lang="en-US" sz="2200" b="1" dirty="0" smtClean="0">
                <a:latin typeface="Courier New" pitchFamily="49" charset="0"/>
              </a:rPr>
            </a:br>
            <a:r>
              <a:rPr lang="en-US" sz="2200" b="1" dirty="0" smtClean="0">
                <a:latin typeface="Courier New" pitchFamily="49" charset="0"/>
              </a:rPr>
              <a:t>temp-&gt;Data=num;</a:t>
            </a:r>
          </a:p>
          <a:p>
            <a:pPr eaLnBrk="1" hangingPunct="1">
              <a:buFontTx/>
              <a:buNone/>
            </a:pPr>
            <a:r>
              <a:rPr lang="en-US" sz="2200" b="1" dirty="0" smtClean="0">
                <a:latin typeface="Courier New" pitchFamily="49" charset="0"/>
              </a:rPr>
              <a:t>  prev_ptr-&gt;Next=temp;</a:t>
            </a:r>
            <a:br>
              <a:rPr lang="en-US" sz="2200" b="1" dirty="0" smtClean="0">
                <a:latin typeface="Courier New" pitchFamily="49" charset="0"/>
              </a:rPr>
            </a:br>
            <a:r>
              <a:rPr lang="en-US" sz="2200" b="1" dirty="0" smtClean="0">
                <a:latin typeface="Courier New" pitchFamily="49" charset="0"/>
              </a:rPr>
              <a:t>temp-&gt;Next=cur_ptr;</a:t>
            </a:r>
            <a:br>
              <a:rPr lang="en-US" sz="2200" b="1" dirty="0" smtClean="0">
                <a:latin typeface="Courier New" pitchFamily="49" charset="0"/>
              </a:rPr>
            </a:br>
            <a:r>
              <a:rPr lang="en-US" sz="2200" b="1" dirty="0" smtClean="0">
                <a:latin typeface="Courier New" pitchFamily="49" charset="0"/>
              </a:rPr>
              <a:t>}  } }</a:t>
            </a:r>
            <a:br>
              <a:rPr lang="en-US" sz="2200" b="1" dirty="0" smtClean="0">
                <a:latin typeface="Courier New" pitchFamily="49" charset="0"/>
              </a:rPr>
            </a:br>
            <a:r>
              <a:rPr lang="en-US" sz="2200" b="1" dirty="0" smtClean="0">
                <a:latin typeface="Courier New" pitchFamily="49" charset="0"/>
              </a:rPr>
              <a:t/>
            </a:r>
            <a:br>
              <a:rPr lang="en-US" sz="2200" b="1" dirty="0" smtClean="0">
                <a:latin typeface="Courier New" pitchFamily="49" charset="0"/>
              </a:rPr>
            </a:br>
            <a:endParaRPr lang="en-US" sz="2200" b="1" dirty="0" smtClean="0">
              <a:latin typeface="Courier New" pitchFamily="49"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4294967295"/>
          </p:nvPr>
        </p:nvSpPr>
        <p:spPr>
          <a:xfrm>
            <a:off x="6553200" y="6245225"/>
            <a:ext cx="2133600" cy="476250"/>
          </a:xfrm>
          <a:prstGeom prst="rect">
            <a:avLst/>
          </a:prstGeom>
          <a:noFill/>
        </p:spPr>
        <p:txBody>
          <a:bodyPr/>
          <a:lstStyle/>
          <a:p>
            <a:fld id="{A22D11B0-DDC3-4953-A1DC-0440252C7076}" type="slidenum">
              <a:rPr lang="en-US"/>
              <a:pPr/>
              <a:t>32</a:t>
            </a:fld>
            <a:endParaRPr lang="en-US"/>
          </a:p>
        </p:txBody>
      </p:sp>
      <p:sp>
        <p:nvSpPr>
          <p:cNvPr id="14339" name="Rectangle 2"/>
          <p:cNvSpPr>
            <a:spLocks noGrp="1" noChangeArrowheads="1"/>
          </p:cNvSpPr>
          <p:nvPr>
            <p:ph type="title"/>
          </p:nvPr>
        </p:nvSpPr>
        <p:spPr>
          <a:xfrm>
            <a:off x="457200" y="274638"/>
            <a:ext cx="8229600" cy="563562"/>
          </a:xfrm>
        </p:spPr>
        <p:txBody>
          <a:bodyPr>
            <a:normAutofit fontScale="90000"/>
          </a:bodyPr>
          <a:lstStyle/>
          <a:p>
            <a:pPr eaLnBrk="1" hangingPunct="1"/>
            <a:r>
              <a:rPr lang="en-US" sz="3600" dirty="0" smtClean="0">
                <a:solidFill>
                  <a:schemeClr val="tx1"/>
                </a:solidFill>
              </a:rPr>
              <a:t>Deleting a node</a:t>
            </a:r>
          </a:p>
        </p:txBody>
      </p:sp>
      <p:sp>
        <p:nvSpPr>
          <p:cNvPr id="14340" name="Rectangle 3"/>
          <p:cNvSpPr>
            <a:spLocks noGrp="1" noChangeArrowheads="1"/>
          </p:cNvSpPr>
          <p:nvPr>
            <p:ph type="body" idx="1"/>
          </p:nvPr>
        </p:nvSpPr>
        <p:spPr>
          <a:xfrm>
            <a:off x="228600" y="762000"/>
            <a:ext cx="8458200" cy="5791200"/>
          </a:xfrm>
        </p:spPr>
        <p:txBody>
          <a:bodyPr>
            <a:normAutofit/>
          </a:bodyPr>
          <a:lstStyle/>
          <a:p>
            <a:pPr eaLnBrk="1" hangingPunct="1">
              <a:lnSpc>
                <a:spcPct val="120000"/>
              </a:lnSpc>
            </a:pPr>
            <a:r>
              <a:rPr lang="en-US" sz="2000" dirty="0" smtClean="0"/>
              <a:t>The program demonstrates how to delete nodes depending with the location or data in the node.</a:t>
            </a:r>
          </a:p>
          <a:p>
            <a:pPr eaLnBrk="1" hangingPunct="1">
              <a:lnSpc>
                <a:spcPct val="120000"/>
              </a:lnSpc>
            </a:pPr>
            <a:r>
              <a:rPr lang="en-US" sz="2000" dirty="0" smtClean="0"/>
              <a:t>Lets take the example of the latter.</a:t>
            </a:r>
          </a:p>
          <a:p>
            <a:pPr eaLnBrk="1" hangingPunct="1">
              <a:lnSpc>
                <a:spcPct val="120000"/>
              </a:lnSpc>
            </a:pPr>
            <a:r>
              <a:rPr lang="en-US" sz="2000" dirty="0" smtClean="0"/>
              <a:t>We start by declaring 2 pointers </a:t>
            </a:r>
            <a:r>
              <a:rPr lang="en-US" sz="2000" b="1" dirty="0" smtClean="0"/>
              <a:t>previous and current </a:t>
            </a:r>
            <a:r>
              <a:rPr lang="en-US" sz="2000" dirty="0" smtClean="0"/>
              <a:t>and we initialize the current as the head. </a:t>
            </a:r>
          </a:p>
          <a:p>
            <a:pPr eaLnBrk="1" hangingPunct="1">
              <a:lnSpc>
                <a:spcPct val="120000"/>
              </a:lnSpc>
            </a:pPr>
            <a:r>
              <a:rPr lang="en-US" sz="2000" dirty="0" smtClean="0"/>
              <a:t>The </a:t>
            </a:r>
            <a:r>
              <a:rPr lang="en-US" sz="2000" b="1" dirty="0" smtClean="0"/>
              <a:t>while loop </a:t>
            </a:r>
            <a:r>
              <a:rPr lang="en-US" sz="2000" dirty="0" smtClean="0"/>
              <a:t>checks if the list is empty. If not, we traverse the list checking if the data entered is the same as the current node data :  </a:t>
            </a:r>
            <a:r>
              <a:rPr lang="en-US" sz="2000" b="1" dirty="0" smtClean="0">
                <a:latin typeface="Courier New" pitchFamily="49" charset="0"/>
              </a:rPr>
              <a:t>if(cur_ptr-&gt;Data == num)</a:t>
            </a:r>
            <a:r>
              <a:rPr lang="en-US" sz="2000" b="1" dirty="0" smtClean="0"/>
              <a:t> .</a:t>
            </a:r>
          </a:p>
          <a:p>
            <a:pPr eaLnBrk="1" hangingPunct="1">
              <a:lnSpc>
                <a:spcPct val="120000"/>
              </a:lnSpc>
            </a:pPr>
            <a:r>
              <a:rPr lang="en-US" sz="2000" dirty="0" smtClean="0"/>
              <a:t>If the first node is to be deleted, the next node address becomes the head and the node is deleted: </a:t>
            </a:r>
            <a:r>
              <a:rPr lang="en-US" sz="2000" b="1" dirty="0" smtClean="0">
                <a:latin typeface="Courier New" pitchFamily="49" charset="0"/>
              </a:rPr>
              <a:t>Head=cur_ptr-&gt;Next</a:t>
            </a:r>
            <a:r>
              <a:rPr lang="en-US" sz="2000" dirty="0" smtClean="0"/>
              <a:t> </a:t>
            </a:r>
          </a:p>
          <a:p>
            <a:pPr eaLnBrk="1" hangingPunct="1">
              <a:lnSpc>
                <a:spcPct val="120000"/>
              </a:lnSpc>
            </a:pPr>
            <a:r>
              <a:rPr lang="en-US" sz="2000" dirty="0" smtClean="0"/>
              <a:t>Otherwise we free the node by copying the current node address to the previous: </a:t>
            </a:r>
            <a:r>
              <a:rPr lang="en-US" sz="2000" b="1" dirty="0" smtClean="0">
                <a:latin typeface="Courier New" pitchFamily="49" charset="0"/>
              </a:rPr>
              <a:t>prev_ptr-&gt;Next=cur_ptr-&gt;Next; free(cur_ptr);</a:t>
            </a:r>
            <a:r>
              <a:rPr lang="en-US" sz="2000" dirty="0" smtClean="0"/>
              <a:t> </a:t>
            </a:r>
          </a:p>
          <a:p>
            <a:pPr eaLnBrk="1" hangingPunct="1">
              <a:lnSpc>
                <a:spcPct val="80000"/>
              </a:lnSpc>
            </a:pPr>
            <a:endParaRPr lang="en-US" sz="2000"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4294967295"/>
          </p:nvPr>
        </p:nvSpPr>
        <p:spPr>
          <a:xfrm>
            <a:off x="6553200" y="6245225"/>
            <a:ext cx="2133600" cy="476250"/>
          </a:xfrm>
          <a:prstGeom prst="rect">
            <a:avLst/>
          </a:prstGeom>
          <a:noFill/>
        </p:spPr>
        <p:txBody>
          <a:bodyPr/>
          <a:lstStyle/>
          <a:p>
            <a:fld id="{3C7D5221-4C7F-4303-8764-2C2A91D1CB45}" type="slidenum">
              <a:rPr lang="en-US"/>
              <a:pPr/>
              <a:t>33</a:t>
            </a:fld>
            <a:endParaRPr lang="en-US"/>
          </a:p>
        </p:txBody>
      </p:sp>
      <p:sp>
        <p:nvSpPr>
          <p:cNvPr id="15363" name="Rectangle 2"/>
          <p:cNvSpPr>
            <a:spLocks noGrp="1" noChangeArrowheads="1"/>
          </p:cNvSpPr>
          <p:nvPr>
            <p:ph type="title"/>
          </p:nvPr>
        </p:nvSpPr>
        <p:spPr/>
        <p:txBody>
          <a:bodyPr/>
          <a:lstStyle/>
          <a:p>
            <a:pPr eaLnBrk="1" hangingPunct="1"/>
            <a:r>
              <a:rPr lang="en-US" b="1" dirty="0" smtClean="0"/>
              <a:t>If head is to be deleted</a:t>
            </a:r>
          </a:p>
        </p:txBody>
      </p:sp>
      <p:pic>
        <p:nvPicPr>
          <p:cNvPr id="15364" name="BLOGGER_PHOTO_ID_5463823278940951618" descr="04">
            <a:hlinkClick r:id="rId2"/>
          </p:cNvPr>
          <p:cNvPicPr>
            <a:picLocks noGrp="1" noChangeAspect="1" noChangeArrowheads="1"/>
          </p:cNvPicPr>
          <p:nvPr>
            <p:ph type="body" idx="1"/>
          </p:nvPr>
        </p:nvPicPr>
        <p:blipFill>
          <a:blip r:embed="rId3"/>
          <a:srcRect/>
          <a:stretch>
            <a:fillRect/>
          </a:stretch>
        </p:blipFill>
        <p:spPr>
          <a:xfrm>
            <a:off x="381000" y="1600200"/>
            <a:ext cx="8382000" cy="3578225"/>
          </a:xfrm>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2"/>
          </p:nvPr>
        </p:nvSpPr>
        <p:spPr>
          <a:noFill/>
        </p:spPr>
        <p:txBody>
          <a:bodyPr/>
          <a:lstStyle/>
          <a:p>
            <a:fld id="{C522C0CB-10CB-4904-A959-93910D73AE9A}" type="slidenum">
              <a:rPr lang="en-US"/>
              <a:pPr/>
              <a:t>34</a:t>
            </a:fld>
            <a:endParaRPr lang="en-US"/>
          </a:p>
        </p:txBody>
      </p:sp>
      <p:sp>
        <p:nvSpPr>
          <p:cNvPr id="16387" name="Rectangle 4"/>
          <p:cNvSpPr>
            <a:spLocks noGrp="1" noChangeArrowheads="1"/>
          </p:cNvSpPr>
          <p:nvPr>
            <p:ph type="title"/>
          </p:nvPr>
        </p:nvSpPr>
        <p:spPr>
          <a:xfrm>
            <a:off x="457200" y="274638"/>
            <a:ext cx="7467600" cy="563562"/>
          </a:xfrm>
        </p:spPr>
        <p:txBody>
          <a:bodyPr/>
          <a:lstStyle/>
          <a:p>
            <a:pPr eaLnBrk="1" hangingPunct="1"/>
            <a:r>
              <a:rPr lang="en-US" b="1" dirty="0" smtClean="0"/>
              <a:t>Deleting any </a:t>
            </a:r>
            <a:r>
              <a:rPr lang="en-US" b="1" dirty="0" smtClean="0">
                <a:solidFill>
                  <a:schemeClr val="tx1"/>
                </a:solidFill>
              </a:rPr>
              <a:t>other</a:t>
            </a:r>
            <a:r>
              <a:rPr lang="en-US" b="1" dirty="0" smtClean="0"/>
              <a:t> node</a:t>
            </a:r>
          </a:p>
        </p:txBody>
      </p:sp>
      <p:pic>
        <p:nvPicPr>
          <p:cNvPr id="16388" name="BLOGGER_PHOTO_ID_5463823002385581138" descr="05">
            <a:hlinkClick r:id="rId2"/>
          </p:cNvPr>
          <p:cNvPicPr>
            <a:picLocks noChangeAspect="1" noChangeArrowheads="1"/>
          </p:cNvPicPr>
          <p:nvPr/>
        </p:nvPicPr>
        <p:blipFill>
          <a:blip r:embed="rId3"/>
          <a:srcRect/>
          <a:stretch>
            <a:fillRect/>
          </a:stretch>
        </p:blipFill>
        <p:spPr bwMode="auto">
          <a:xfrm>
            <a:off x="304800" y="838200"/>
            <a:ext cx="7772400" cy="49688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4294967295"/>
          </p:nvPr>
        </p:nvSpPr>
        <p:spPr>
          <a:xfrm>
            <a:off x="6553200" y="6245225"/>
            <a:ext cx="2133600" cy="476250"/>
          </a:xfrm>
          <a:prstGeom prst="rect">
            <a:avLst/>
          </a:prstGeom>
          <a:noFill/>
        </p:spPr>
        <p:txBody>
          <a:bodyPr/>
          <a:lstStyle/>
          <a:p>
            <a:fld id="{4E7CF4C3-D27C-4DBD-960A-CADA2C443E60}" type="slidenum">
              <a:rPr lang="en-US"/>
              <a:pPr/>
              <a:t>35</a:t>
            </a:fld>
            <a:endParaRPr lang="en-US"/>
          </a:p>
        </p:txBody>
      </p:sp>
      <p:sp>
        <p:nvSpPr>
          <p:cNvPr id="17411" name="Rectangle 2"/>
          <p:cNvSpPr>
            <a:spLocks noGrp="1" noChangeArrowheads="1"/>
          </p:cNvSpPr>
          <p:nvPr>
            <p:ph type="title"/>
          </p:nvPr>
        </p:nvSpPr>
        <p:spPr>
          <a:xfrm>
            <a:off x="457200" y="274638"/>
            <a:ext cx="8229600" cy="639762"/>
          </a:xfrm>
        </p:spPr>
        <p:txBody>
          <a:bodyPr/>
          <a:lstStyle/>
          <a:p>
            <a:pPr eaLnBrk="1" hangingPunct="1"/>
            <a:r>
              <a:rPr lang="en-US" sz="3200" b="1" dirty="0" smtClean="0">
                <a:solidFill>
                  <a:schemeClr val="tx1"/>
                </a:solidFill>
              </a:rPr>
              <a:t>Code snippet</a:t>
            </a:r>
          </a:p>
        </p:txBody>
      </p:sp>
      <p:sp>
        <p:nvSpPr>
          <p:cNvPr id="17412" name="Rectangle 3"/>
          <p:cNvSpPr>
            <a:spLocks noGrp="1" noChangeArrowheads="1"/>
          </p:cNvSpPr>
          <p:nvPr>
            <p:ph type="body" idx="1"/>
          </p:nvPr>
        </p:nvSpPr>
        <p:spPr>
          <a:xfrm>
            <a:off x="457200" y="1066800"/>
            <a:ext cx="8229600" cy="5410200"/>
          </a:xfrm>
        </p:spPr>
        <p:txBody>
          <a:bodyPr/>
          <a:lstStyle/>
          <a:p>
            <a:pPr eaLnBrk="1" hangingPunct="1">
              <a:lnSpc>
                <a:spcPct val="80000"/>
              </a:lnSpc>
            </a:pPr>
            <a:r>
              <a:rPr lang="en-US" sz="2000" b="1" smtClean="0">
                <a:latin typeface="Courier New" pitchFamily="49" charset="0"/>
              </a:rPr>
              <a:t>cur_ptr=Head;</a:t>
            </a:r>
            <a:br>
              <a:rPr lang="en-US" sz="2000" b="1" smtClean="0">
                <a:latin typeface="Courier New" pitchFamily="49" charset="0"/>
              </a:rPr>
            </a:br>
            <a:r>
              <a:rPr lang="en-US" sz="2000" b="1" smtClean="0">
                <a:latin typeface="Courier New" pitchFamily="49" charset="0"/>
              </a:rPr>
              <a:t>    while(cur_ptr != NULL){</a:t>
            </a:r>
            <a:br>
              <a:rPr lang="en-US" sz="2000" b="1" smtClean="0">
                <a:latin typeface="Courier New" pitchFamily="49" charset="0"/>
              </a:rPr>
            </a:br>
            <a:r>
              <a:rPr lang="en-US" sz="2000" b="1" smtClean="0">
                <a:latin typeface="Courier New" pitchFamily="49" charset="0"/>
              </a:rPr>
              <a:t>       if(cur_ptr-&gt;Data == num)</a:t>
            </a:r>
            <a:br>
              <a:rPr lang="en-US" sz="2000" b="1" smtClean="0">
                <a:latin typeface="Courier New" pitchFamily="49" charset="0"/>
              </a:rPr>
            </a:br>
            <a:r>
              <a:rPr lang="en-US" sz="2000" b="1" smtClean="0">
                <a:latin typeface="Courier New" pitchFamily="49" charset="0"/>
              </a:rPr>
              <a:t>       {</a:t>
            </a:r>
            <a:br>
              <a:rPr lang="en-US" sz="2000" b="1" smtClean="0">
                <a:latin typeface="Courier New" pitchFamily="49" charset="0"/>
              </a:rPr>
            </a:br>
            <a:r>
              <a:rPr lang="en-US" sz="2000" b="1" smtClean="0">
                <a:latin typeface="Courier New" pitchFamily="49" charset="0"/>
              </a:rPr>
              <a:t>          if(cur_ptr==Head)</a:t>
            </a:r>
            <a:br>
              <a:rPr lang="en-US" sz="2000" b="1" smtClean="0">
                <a:latin typeface="Courier New" pitchFamily="49" charset="0"/>
              </a:rPr>
            </a:br>
            <a:r>
              <a:rPr lang="en-US" sz="2000" b="1" smtClean="0">
                <a:latin typeface="Courier New" pitchFamily="49" charset="0"/>
              </a:rPr>
              <a:t>          {</a:t>
            </a:r>
            <a:br>
              <a:rPr lang="en-US" sz="2000" b="1" smtClean="0">
                <a:latin typeface="Courier New" pitchFamily="49" charset="0"/>
              </a:rPr>
            </a:br>
            <a:r>
              <a:rPr lang="en-US" sz="2000" b="1" smtClean="0">
                <a:latin typeface="Courier New" pitchFamily="49" charset="0"/>
              </a:rPr>
              <a:t>             Head=cur_ptr-&gt;Next;</a:t>
            </a:r>
            <a:br>
              <a:rPr lang="en-US" sz="2000" b="1" smtClean="0">
                <a:latin typeface="Courier New" pitchFamily="49" charset="0"/>
              </a:rPr>
            </a:br>
            <a:r>
              <a:rPr lang="en-US" sz="2000" b="1" smtClean="0">
                <a:latin typeface="Courier New" pitchFamily="49" charset="0"/>
              </a:rPr>
              <a:t>             free(cur_ptr);</a:t>
            </a:r>
            <a:br>
              <a:rPr lang="en-US" sz="2000" b="1" smtClean="0">
                <a:latin typeface="Courier New" pitchFamily="49" charset="0"/>
              </a:rPr>
            </a:br>
            <a:r>
              <a:rPr lang="en-US" sz="2000" b="1" smtClean="0">
                <a:latin typeface="Courier New" pitchFamily="49" charset="0"/>
              </a:rPr>
              <a:t>             return 0;}</a:t>
            </a:r>
            <a:br>
              <a:rPr lang="en-US" sz="2000" b="1" smtClean="0">
                <a:latin typeface="Courier New" pitchFamily="49" charset="0"/>
              </a:rPr>
            </a:br>
            <a:r>
              <a:rPr lang="en-US" sz="2000" b="1" smtClean="0">
                <a:latin typeface="Courier New" pitchFamily="49" charset="0"/>
              </a:rPr>
              <a:t>          else</a:t>
            </a:r>
            <a:br>
              <a:rPr lang="en-US" sz="2000" b="1" smtClean="0">
                <a:latin typeface="Courier New" pitchFamily="49" charset="0"/>
              </a:rPr>
            </a:br>
            <a:r>
              <a:rPr lang="en-US" sz="2000" b="1" smtClean="0">
                <a:latin typeface="Courier New" pitchFamily="49" charset="0"/>
              </a:rPr>
              <a:t>          {</a:t>
            </a:r>
            <a:br>
              <a:rPr lang="en-US" sz="2000" b="1" smtClean="0">
                <a:latin typeface="Courier New" pitchFamily="49" charset="0"/>
              </a:rPr>
            </a:br>
            <a:r>
              <a:rPr lang="en-US" sz="2000" b="1" smtClean="0">
                <a:latin typeface="Courier New" pitchFamily="49" charset="0"/>
              </a:rPr>
              <a:t>             prev_ptr-&gt;Next=cur_ptr-&gt;Next;</a:t>
            </a:r>
            <a:br>
              <a:rPr lang="en-US" sz="2000" b="1" smtClean="0">
                <a:latin typeface="Courier New" pitchFamily="49" charset="0"/>
              </a:rPr>
            </a:br>
            <a:r>
              <a:rPr lang="en-US" sz="2000" b="1" smtClean="0">
                <a:latin typeface="Courier New" pitchFamily="49" charset="0"/>
              </a:rPr>
              <a:t>             free(cur_ptr);</a:t>
            </a:r>
            <a:br>
              <a:rPr lang="en-US" sz="2000" b="1" smtClean="0">
                <a:latin typeface="Courier New" pitchFamily="49" charset="0"/>
              </a:rPr>
            </a:br>
            <a:r>
              <a:rPr lang="en-US" sz="2000" b="1" smtClean="0">
                <a:latin typeface="Courier New" pitchFamily="49" charset="0"/>
              </a:rPr>
              <a:t>             return 0;</a:t>
            </a:r>
            <a:r>
              <a:rPr lang="en-US" sz="2000" smtClean="0">
                <a:latin typeface="Courier New" pitchFamily="49" charset="0"/>
              </a:rPr>
              <a:t> </a:t>
            </a:r>
            <a:r>
              <a:rPr lang="en-US" sz="2000" b="1" smtClean="0">
                <a:latin typeface="Courier New" pitchFamily="49" charset="0"/>
              </a:rPr>
              <a:t>} }</a:t>
            </a:r>
            <a:br>
              <a:rPr lang="en-US" sz="2000" b="1" smtClean="0">
                <a:latin typeface="Courier New" pitchFamily="49" charset="0"/>
              </a:rPr>
            </a:br>
            <a:r>
              <a:rPr lang="en-US" sz="2000" b="1" smtClean="0">
                <a:latin typeface="Courier New" pitchFamily="49" charset="0"/>
              </a:rPr>
              <a:t>       else{</a:t>
            </a:r>
            <a:br>
              <a:rPr lang="en-US" sz="2000" b="1" smtClean="0">
                <a:latin typeface="Courier New" pitchFamily="49" charset="0"/>
              </a:rPr>
            </a:br>
            <a:r>
              <a:rPr lang="en-US" sz="2000" b="1" smtClean="0">
                <a:latin typeface="Courier New" pitchFamily="49" charset="0"/>
              </a:rPr>
              <a:t>          prev_ptr=cur_ptr;</a:t>
            </a:r>
            <a:br>
              <a:rPr lang="en-US" sz="2000" b="1" smtClean="0">
                <a:latin typeface="Courier New" pitchFamily="49" charset="0"/>
              </a:rPr>
            </a:br>
            <a:r>
              <a:rPr lang="en-US" sz="2000" b="1" smtClean="0">
                <a:latin typeface="Courier New" pitchFamily="49" charset="0"/>
              </a:rPr>
              <a:t>          cur_ptr=cur_ptr-&gt;Next;</a:t>
            </a:r>
            <a:br>
              <a:rPr lang="en-US" sz="2000" b="1" smtClean="0">
                <a:latin typeface="Courier New" pitchFamily="49" charset="0"/>
              </a:rPr>
            </a:br>
            <a:r>
              <a:rPr lang="en-US" sz="2000" b="1" smtClean="0">
                <a:latin typeface="Courier New" pitchFamily="49" charset="0"/>
              </a:rPr>
              <a:t>       }   }</a:t>
            </a:r>
            <a:br>
              <a:rPr lang="en-US" sz="2000" b="1" smtClean="0">
                <a:latin typeface="Courier New" pitchFamily="49" charset="0"/>
              </a:rPr>
            </a:br>
            <a:r>
              <a:rPr lang="en-US" sz="2000" b="1" smtClean="0">
                <a:latin typeface="Courier New" pitchFamily="49" charset="0"/>
              </a:rPr>
              <a:t>  printf("\nElement %d is not found", num);</a:t>
            </a:r>
            <a:br>
              <a:rPr lang="en-US" sz="2000" b="1" smtClean="0">
                <a:latin typeface="Courier New" pitchFamily="49" charset="0"/>
              </a:rPr>
            </a:br>
            <a:r>
              <a:rPr lang="en-US" sz="2000" b="1" smtClean="0">
                <a:latin typeface="Courier New" pitchFamily="49" charset="0"/>
              </a:rPr>
              <a:t>    return 1; }</a:t>
            </a:r>
            <a:r>
              <a:rPr lang="en-US" sz="2000" smtClean="0">
                <a:latin typeface="Courier New" pitchFamily="49" charset="0"/>
              </a:rPr>
              <a:t> </a:t>
            </a:r>
            <a:r>
              <a:rPr lang="en-US" sz="2000" b="1" smtClean="0">
                <a:latin typeface="Courier New" pitchFamily="49" charset="0"/>
              </a:rPr>
              <a:t/>
            </a:r>
            <a:br>
              <a:rPr lang="en-US" sz="2000" b="1" smtClean="0">
                <a:latin typeface="Courier New" pitchFamily="49" charset="0"/>
              </a:rPr>
            </a:br>
            <a:endParaRPr lang="en-US" sz="2000" b="1" smtClean="0">
              <a:latin typeface="Courier New" pitchFamily="49"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smtClean="0">
                <a:solidFill>
                  <a:schemeClr val="tx1"/>
                </a:solidFill>
              </a:rPr>
              <a:t>Applications of linked list</a:t>
            </a:r>
            <a:endParaRPr lang="en-US" b="1" dirty="0">
              <a:solidFill>
                <a:schemeClr val="tx1"/>
              </a:solidFill>
            </a:endParaRPr>
          </a:p>
        </p:txBody>
      </p:sp>
      <p:sp>
        <p:nvSpPr>
          <p:cNvPr id="3" name="Content Placeholder 2"/>
          <p:cNvSpPr>
            <a:spLocks noGrp="1"/>
          </p:cNvSpPr>
          <p:nvPr>
            <p:ph sz="quarter" idx="1"/>
          </p:nvPr>
        </p:nvSpPr>
        <p:spPr>
          <a:xfrm>
            <a:off x="228600" y="914400"/>
            <a:ext cx="7696200" cy="5559552"/>
          </a:xfrm>
        </p:spPr>
        <p:txBody>
          <a:bodyPr>
            <a:normAutofit lnSpcReduction="10000"/>
          </a:bodyPr>
          <a:lstStyle/>
          <a:p>
            <a:r>
              <a:rPr lang="en-US" dirty="0" smtClean="0"/>
              <a:t>Linked lists are used in the following areas:</a:t>
            </a:r>
          </a:p>
          <a:p>
            <a:pPr algn="just">
              <a:buNone/>
            </a:pPr>
            <a:r>
              <a:rPr lang="en-US" dirty="0" smtClean="0"/>
              <a:t>1</a:t>
            </a:r>
            <a:r>
              <a:rPr lang="en-US" b="1" dirty="0" smtClean="0"/>
              <a:t>. Polynomial manipulation: </a:t>
            </a:r>
            <a:r>
              <a:rPr lang="en-US" dirty="0" smtClean="0"/>
              <a:t>this</a:t>
            </a:r>
            <a:r>
              <a:rPr lang="en-US" b="1" dirty="0" smtClean="0"/>
              <a:t> </a:t>
            </a:r>
            <a:r>
              <a:rPr lang="en-US" dirty="0" smtClean="0"/>
              <a:t>has led to the design of special purpose language to satisfy this need common operations include: addition, subtraction, multiplication and division of polynomials, integration and differentiation.</a:t>
            </a:r>
          </a:p>
          <a:p>
            <a:pPr algn="just"/>
            <a:r>
              <a:rPr lang="en-US" dirty="0" smtClean="0"/>
              <a:t>Software applications that use linked list for polynomial manipulation include; MAPLE,MATLAB,MATHEMATICA.</a:t>
            </a:r>
          </a:p>
          <a:p>
            <a:pPr algn="just">
              <a:buNone/>
            </a:pPr>
            <a:r>
              <a:rPr lang="en-US" b="1" dirty="0" smtClean="0"/>
              <a:t>2.Linked dictionary: </a:t>
            </a:r>
            <a:r>
              <a:rPr lang="en-US" dirty="0" smtClean="0"/>
              <a:t>this application occurs in many areas such as compiler construction, and information storage retrieval, such information storage retrieval applications include: spellchecker and thesaurus in many word processing application.</a:t>
            </a:r>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err="1" smtClean="0">
                <a:solidFill>
                  <a:schemeClr val="tx1"/>
                </a:solidFill>
              </a:rPr>
              <a:t>Cont’ed</a:t>
            </a:r>
            <a:endParaRPr lang="en-US" b="1" dirty="0">
              <a:solidFill>
                <a:schemeClr val="tx1"/>
              </a:solidFill>
            </a:endParaRPr>
          </a:p>
        </p:txBody>
      </p:sp>
      <p:sp>
        <p:nvSpPr>
          <p:cNvPr id="3" name="Content Placeholder 2"/>
          <p:cNvSpPr>
            <a:spLocks noGrp="1"/>
          </p:cNvSpPr>
          <p:nvPr>
            <p:ph sz="quarter" idx="1"/>
          </p:nvPr>
        </p:nvSpPr>
        <p:spPr>
          <a:xfrm>
            <a:off x="228600" y="838200"/>
            <a:ext cx="7696200" cy="5635752"/>
          </a:xfrm>
        </p:spPr>
        <p:txBody>
          <a:bodyPr/>
          <a:lstStyle/>
          <a:p>
            <a:pPr algn="just">
              <a:buNone/>
            </a:pPr>
            <a:r>
              <a:rPr lang="en-US" b="1" dirty="0" smtClean="0"/>
              <a:t>3. Multiple-precision arithmetic: </a:t>
            </a:r>
            <a:r>
              <a:rPr lang="en-US" dirty="0" smtClean="0"/>
              <a:t>this is concerned with the number of significant digits to be retained in an operation.</a:t>
            </a:r>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37</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rmAutofit fontScale="90000"/>
          </a:bodyPr>
          <a:lstStyle/>
          <a:p>
            <a:r>
              <a:rPr lang="en-US" b="1" dirty="0" err="1" smtClean="0"/>
              <a:t>Cont’ed</a:t>
            </a:r>
            <a:endParaRPr lang="en-US" b="1" dirty="0"/>
          </a:p>
        </p:txBody>
      </p:sp>
      <p:sp>
        <p:nvSpPr>
          <p:cNvPr id="3" name="Content Placeholder 2"/>
          <p:cNvSpPr>
            <a:spLocks noGrp="1"/>
          </p:cNvSpPr>
          <p:nvPr>
            <p:ph sz="quarter" idx="1"/>
          </p:nvPr>
        </p:nvSpPr>
        <p:spPr>
          <a:xfrm>
            <a:off x="228600" y="685800"/>
            <a:ext cx="7696200" cy="5788152"/>
          </a:xfrm>
        </p:spPr>
        <p:txBody>
          <a:bodyPr>
            <a:normAutofit/>
          </a:bodyPr>
          <a:lstStyle/>
          <a:p>
            <a:pPr algn="just"/>
            <a:r>
              <a:rPr lang="en-US" dirty="0" smtClean="0"/>
              <a:t>The linked list is a very flexible </a:t>
            </a:r>
            <a:r>
              <a:rPr lang="en-US" b="1" dirty="0" smtClean="0"/>
              <a:t>dynamic data structure: </a:t>
            </a:r>
            <a:r>
              <a:rPr lang="en-US" dirty="0" smtClean="0"/>
              <a:t>items may be </a:t>
            </a:r>
            <a:r>
              <a:rPr lang="en-US" b="1" dirty="0" smtClean="0"/>
              <a:t>added to </a:t>
            </a:r>
            <a:r>
              <a:rPr lang="en-US" dirty="0" smtClean="0"/>
              <a:t>it or </a:t>
            </a:r>
            <a:r>
              <a:rPr lang="en-US" b="1" dirty="0" smtClean="0"/>
              <a:t>deleted from </a:t>
            </a:r>
            <a:r>
              <a:rPr lang="en-US" dirty="0" smtClean="0"/>
              <a:t>it at will.</a:t>
            </a:r>
          </a:p>
          <a:p>
            <a:pPr algn="just"/>
            <a:r>
              <a:rPr lang="en-US" dirty="0" smtClean="0"/>
              <a:t>An array (linear list) allocates memory for all its elements lumped together as </a:t>
            </a:r>
            <a:r>
              <a:rPr lang="en-US" b="1" dirty="0" smtClean="0"/>
              <a:t>one block of memory</a:t>
            </a:r>
            <a:r>
              <a:rPr lang="en-US" dirty="0" smtClean="0"/>
              <a:t>.</a:t>
            </a:r>
          </a:p>
          <a:p>
            <a:pPr algn="just"/>
            <a:r>
              <a:rPr lang="en-US" dirty="0" smtClean="0"/>
              <a:t>In contrast, a linked list allocates space for each element separately in its own block of memory called a "</a:t>
            </a:r>
            <a:r>
              <a:rPr lang="en-US" b="1" dirty="0" smtClean="0"/>
              <a:t>linked list element" or "node".</a:t>
            </a:r>
          </a:p>
          <a:p>
            <a:pPr algn="just"/>
            <a:r>
              <a:rPr lang="en-US" dirty="0" smtClean="0"/>
              <a:t>The list gets its overall structure by using </a:t>
            </a:r>
            <a:r>
              <a:rPr lang="en-US" b="1" dirty="0" smtClean="0"/>
              <a:t>pointers </a:t>
            </a:r>
            <a:r>
              <a:rPr lang="en-US" dirty="0" smtClean="0"/>
              <a:t>to connect all its nodes together like the links in a chain.</a:t>
            </a:r>
          </a:p>
          <a:p>
            <a:pPr algn="just"/>
            <a:endParaRPr lang="en-US" b="1" dirty="0" smtClean="0"/>
          </a:p>
          <a:p>
            <a:pPr algn="just"/>
            <a:endParaRPr lang="en-US" dirty="0" smtClean="0"/>
          </a:p>
          <a:p>
            <a:pPr>
              <a:buNone/>
            </a:pPr>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err="1" smtClean="0"/>
              <a:t>Cont’ed</a:t>
            </a:r>
            <a:endParaRPr lang="en-US" dirty="0"/>
          </a:p>
        </p:txBody>
      </p:sp>
      <p:sp>
        <p:nvSpPr>
          <p:cNvPr id="3" name="Content Placeholder 2"/>
          <p:cNvSpPr>
            <a:spLocks noGrp="1"/>
          </p:cNvSpPr>
          <p:nvPr>
            <p:ph sz="quarter" idx="1"/>
          </p:nvPr>
        </p:nvSpPr>
        <p:spPr>
          <a:xfrm>
            <a:off x="0" y="838200"/>
            <a:ext cx="8305800" cy="5635752"/>
          </a:xfrm>
        </p:spPr>
        <p:txBody>
          <a:bodyPr/>
          <a:lstStyle/>
          <a:p>
            <a:pPr algn="just"/>
            <a:r>
              <a:rPr lang="en-US" dirty="0" smtClean="0"/>
              <a:t>Each node contains two fields: a "</a:t>
            </a:r>
            <a:r>
              <a:rPr lang="en-US" b="1" dirty="0" smtClean="0"/>
              <a:t>data</a:t>
            </a:r>
            <a:r>
              <a:rPr lang="en-US" dirty="0" smtClean="0"/>
              <a:t>" field to store whatever element type the list holds for its client, and a "</a:t>
            </a:r>
            <a:r>
              <a:rPr lang="en-US" b="1" dirty="0" smtClean="0"/>
              <a:t>next" </a:t>
            </a:r>
            <a:r>
              <a:rPr lang="en-US" dirty="0" smtClean="0"/>
              <a:t>field, which is a </a:t>
            </a:r>
            <a:r>
              <a:rPr lang="en-US" b="1" dirty="0" smtClean="0"/>
              <a:t>pointer </a:t>
            </a:r>
            <a:r>
              <a:rPr lang="en-US" dirty="0" smtClean="0"/>
              <a:t>used to </a:t>
            </a:r>
            <a:r>
              <a:rPr lang="en-US" b="1" dirty="0" smtClean="0"/>
              <a:t>link</a:t>
            </a:r>
            <a:r>
              <a:rPr lang="en-US" dirty="0" smtClean="0"/>
              <a:t> one node to the next node.</a:t>
            </a:r>
          </a:p>
          <a:p>
            <a:pPr algn="just">
              <a:buNone/>
            </a:pPr>
            <a:r>
              <a:rPr lang="en-US" b="1" dirty="0" smtClean="0"/>
              <a:t> diagram</a:t>
            </a:r>
          </a:p>
          <a:p>
            <a:pPr algn="just">
              <a:buNone/>
            </a:pPr>
            <a:r>
              <a:rPr lang="en-US" b="1" dirty="0" smtClean="0"/>
              <a:t>Head</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5</a:t>
            </a:fld>
            <a:endParaRPr lang="en-US"/>
          </a:p>
        </p:txBody>
      </p:sp>
      <p:cxnSp>
        <p:nvCxnSpPr>
          <p:cNvPr id="6" name="Straight Arrow Connector 5"/>
          <p:cNvCxnSpPr/>
          <p:nvPr/>
        </p:nvCxnSpPr>
        <p:spPr>
          <a:xfrm>
            <a:off x="1219200" y="35814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09600" y="335280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419600" y="3352800"/>
            <a:ext cx="68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048000" y="3276600"/>
            <a:ext cx="609600" cy="762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2" name="Straight Arrow Connector 11"/>
          <p:cNvCxnSpPr/>
          <p:nvPr/>
        </p:nvCxnSpPr>
        <p:spPr>
          <a:xfrm>
            <a:off x="3505200" y="3657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362200" y="3276600"/>
            <a:ext cx="68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105400" y="3352800"/>
            <a:ext cx="609600" cy="762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3429000" y="3581400"/>
            <a:ext cx="45719"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219200" y="3505200"/>
            <a:ext cx="45719"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181600" y="3581400"/>
            <a:ext cx="45719"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19" idx="6"/>
          </p:cNvCxnSpPr>
          <p:nvPr/>
        </p:nvCxnSpPr>
        <p:spPr>
          <a:xfrm>
            <a:off x="5227319" y="3657600"/>
            <a:ext cx="109728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err="1" smtClean="0">
                <a:solidFill>
                  <a:schemeClr val="tx1"/>
                </a:solidFill>
              </a:rPr>
              <a:t>Cont’ed</a:t>
            </a:r>
            <a:endParaRPr lang="en-US" b="1" dirty="0">
              <a:solidFill>
                <a:schemeClr val="tx1"/>
              </a:solidFill>
            </a:endParaRPr>
          </a:p>
        </p:txBody>
      </p:sp>
      <p:sp>
        <p:nvSpPr>
          <p:cNvPr id="3" name="Content Placeholder 2"/>
          <p:cNvSpPr>
            <a:spLocks noGrp="1"/>
          </p:cNvSpPr>
          <p:nvPr>
            <p:ph sz="quarter" idx="1"/>
          </p:nvPr>
        </p:nvSpPr>
        <p:spPr>
          <a:xfrm>
            <a:off x="304800" y="762000"/>
            <a:ext cx="8077200" cy="6096000"/>
          </a:xfrm>
        </p:spPr>
        <p:txBody>
          <a:bodyPr>
            <a:normAutofit/>
          </a:bodyPr>
          <a:lstStyle/>
          <a:p>
            <a:pPr algn="just"/>
            <a:r>
              <a:rPr lang="en-US" sz="2800" dirty="0" smtClean="0"/>
              <a:t>A </a:t>
            </a:r>
            <a:r>
              <a:rPr lang="en-US" sz="2800" b="1" dirty="0" smtClean="0"/>
              <a:t>linked list </a:t>
            </a:r>
            <a:r>
              <a:rPr lang="en-US" sz="2800" dirty="0" smtClean="0"/>
              <a:t>is a series of connected </a:t>
            </a:r>
            <a:r>
              <a:rPr lang="en-US" sz="2800" b="1" dirty="0" smtClean="0"/>
              <a:t>nodes.</a:t>
            </a:r>
          </a:p>
          <a:p>
            <a:pPr algn="just"/>
            <a:r>
              <a:rPr lang="en-US" sz="2800" dirty="0" smtClean="0"/>
              <a:t>Each node contains at least:</a:t>
            </a:r>
          </a:p>
          <a:p>
            <a:pPr lvl="2" algn="just"/>
            <a:r>
              <a:rPr lang="en-US" sz="2800" dirty="0" smtClean="0"/>
              <a:t>A piece of </a:t>
            </a:r>
            <a:r>
              <a:rPr lang="en-US" sz="2800" b="1" dirty="0" smtClean="0"/>
              <a:t>data</a:t>
            </a:r>
            <a:r>
              <a:rPr lang="en-US" sz="2800" dirty="0" smtClean="0"/>
              <a:t> (any type)</a:t>
            </a:r>
          </a:p>
          <a:p>
            <a:pPr lvl="2" algn="just"/>
            <a:r>
              <a:rPr lang="en-US" sz="2800" b="1" dirty="0" smtClean="0"/>
              <a:t>Pointer to the next node </a:t>
            </a:r>
            <a:r>
              <a:rPr lang="en-US" sz="2800" dirty="0" smtClean="0"/>
              <a:t>in the list</a:t>
            </a:r>
          </a:p>
          <a:p>
            <a:pPr algn="just"/>
            <a:r>
              <a:rPr lang="en-US" sz="2800" b="1" dirty="0" smtClean="0"/>
              <a:t>Head: </a:t>
            </a:r>
            <a:r>
              <a:rPr lang="en-US" sz="2800" dirty="0" smtClean="0"/>
              <a:t>pointer to the first node.</a:t>
            </a:r>
          </a:p>
          <a:p>
            <a:pPr algn="just"/>
            <a:r>
              <a:rPr lang="en-US" sz="2800" dirty="0" smtClean="0"/>
              <a:t>The last node points to </a:t>
            </a:r>
            <a:r>
              <a:rPr lang="en-US" sz="2800" b="1" dirty="0" smtClean="0"/>
              <a:t>NULL.</a:t>
            </a:r>
          </a:p>
          <a:p>
            <a:pPr algn="just"/>
            <a:r>
              <a:rPr lang="en-US" sz="2800" b="1" dirty="0" smtClean="0"/>
              <a:t>A node</a:t>
            </a:r>
            <a:r>
              <a:rPr lang="en-US" sz="2800" dirty="0" smtClean="0"/>
              <a:t> is a data structure cell that contains </a:t>
            </a:r>
            <a:r>
              <a:rPr lang="en-US" sz="2800" b="1" dirty="0" smtClean="0"/>
              <a:t>two fields</a:t>
            </a:r>
            <a:r>
              <a:rPr lang="en-US" sz="2800" dirty="0" smtClean="0"/>
              <a:t>; an </a:t>
            </a:r>
            <a:r>
              <a:rPr lang="en-US" sz="2800" b="1" u="sng" dirty="0" smtClean="0"/>
              <a:t>element</a:t>
            </a:r>
            <a:r>
              <a:rPr lang="en-US" sz="2800" dirty="0" smtClean="0"/>
              <a:t>(item, data, information) field and </a:t>
            </a:r>
            <a:r>
              <a:rPr lang="en-US" sz="2800" b="1" u="sng" dirty="0" smtClean="0"/>
              <a:t>a next </a:t>
            </a:r>
            <a:r>
              <a:rPr lang="en-US" sz="2800" dirty="0" smtClean="0"/>
              <a:t>(link, pointer) field that holds data/information and </a:t>
            </a:r>
            <a:r>
              <a:rPr lang="en-US" sz="2800" b="1" dirty="0" smtClean="0"/>
              <a:t>pointer</a:t>
            </a:r>
            <a:r>
              <a:rPr lang="en-US" sz="2800" dirty="0" smtClean="0"/>
              <a:t> to the </a:t>
            </a:r>
            <a:r>
              <a:rPr lang="en-US" sz="2800" b="1" dirty="0" smtClean="0"/>
              <a:t>next node </a:t>
            </a:r>
            <a:r>
              <a:rPr lang="en-US" sz="2800" dirty="0" smtClean="0"/>
              <a:t>in the list respectively.</a:t>
            </a:r>
            <a:endParaRPr lang="en-US" sz="2800" b="1" dirty="0" smtClean="0"/>
          </a:p>
          <a:p>
            <a:pPr lvl="2" algn="just">
              <a:buNone/>
            </a:pPr>
            <a:r>
              <a:rPr lang="en-US" sz="2400" b="1" dirty="0" smtClean="0"/>
              <a:t>Diagram…..Node</a:t>
            </a:r>
          </a:p>
          <a:p>
            <a:pPr algn="just"/>
            <a:endParaRPr lang="en-US" sz="2800" dirty="0" smtClean="0"/>
          </a:p>
          <a:p>
            <a:pPr algn="just"/>
            <a:endParaRPr lang="en-US" sz="2800"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err="1" smtClean="0">
                <a:solidFill>
                  <a:schemeClr val="tx1"/>
                </a:solidFill>
              </a:rPr>
              <a:t>Cont’ed</a:t>
            </a:r>
            <a:endParaRPr lang="en-US" b="1" dirty="0">
              <a:solidFill>
                <a:schemeClr val="tx1"/>
              </a:solidFill>
            </a:endParaRPr>
          </a:p>
        </p:txBody>
      </p:sp>
      <p:sp>
        <p:nvSpPr>
          <p:cNvPr id="4" name="Slide Number Placeholder 3"/>
          <p:cNvSpPr>
            <a:spLocks noGrp="1"/>
          </p:cNvSpPr>
          <p:nvPr>
            <p:ph type="sldNum" sz="quarter" idx="15"/>
          </p:nvPr>
        </p:nvSpPr>
        <p:spPr/>
        <p:txBody>
          <a:bodyPr/>
          <a:lstStyle/>
          <a:p>
            <a:fld id="{EB3CC31C-4F32-433D-A1A4-47515DC1B7AF}" type="slidenum">
              <a:rPr lang="en-US" smtClean="0"/>
              <a:pPr/>
              <a:t>7</a:t>
            </a:fld>
            <a:endParaRPr lang="en-US"/>
          </a:p>
        </p:txBody>
      </p:sp>
      <p:pic>
        <p:nvPicPr>
          <p:cNvPr id="5" name="Picture 5" descr="linked_list"/>
          <p:cNvPicPr>
            <a:picLocks noGrp="1" noChangeAspect="1" noChangeArrowheads="1"/>
          </p:cNvPicPr>
          <p:nvPr>
            <p:ph sz="quarter" idx="1"/>
          </p:nvPr>
        </p:nvPicPr>
        <p:blipFill>
          <a:blip r:embed="rId2"/>
          <a:srcRect/>
          <a:stretch>
            <a:fillRect/>
          </a:stretch>
        </p:blipFill>
        <p:spPr bwMode="auto">
          <a:xfrm>
            <a:off x="2476500" y="2265362"/>
            <a:ext cx="3810000" cy="2857500"/>
          </a:xfrm>
          <a:prstGeom prst="rect">
            <a:avLst/>
          </a:prstGeom>
          <a:noFill/>
          <a:ln w="9525">
            <a:noFill/>
            <a:miter lim="800000"/>
            <a:headEnd/>
            <a:tailEnd/>
          </a:ln>
        </p:spPr>
      </p:pic>
      <p:sp>
        <p:nvSpPr>
          <p:cNvPr id="6" name="Rectangle 5"/>
          <p:cNvSpPr/>
          <p:nvPr/>
        </p:nvSpPr>
        <p:spPr>
          <a:xfrm>
            <a:off x="457200" y="2438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header</a:t>
            </a:r>
            <a:endParaRPr lang="en-US" sz="1100" dirty="0"/>
          </a:p>
        </p:txBody>
      </p:sp>
      <p:cxnSp>
        <p:nvCxnSpPr>
          <p:cNvPr id="8" name="Straight Arrow Connector 7"/>
          <p:cNvCxnSpPr>
            <a:stCxn id="6" idx="3"/>
          </p:cNvCxnSpPr>
          <p:nvPr/>
        </p:nvCxnSpPr>
        <p:spPr>
          <a:xfrm flipV="1">
            <a:off x="1219200" y="266700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81000" y="990600"/>
            <a:ext cx="8077200" cy="1089529"/>
          </a:xfrm>
          <a:prstGeom prst="rect">
            <a:avLst/>
          </a:prstGeom>
        </p:spPr>
        <p:txBody>
          <a:bodyPr wrap="square">
            <a:spAutoFit/>
          </a:bodyPr>
          <a:lstStyle/>
          <a:p>
            <a:pPr>
              <a:lnSpc>
                <a:spcPct val="120000"/>
              </a:lnSpc>
            </a:pPr>
            <a:r>
              <a:rPr lang="en-US" dirty="0" smtClean="0"/>
              <a:t>In the example below, notice that the last node contains the symbol called </a:t>
            </a:r>
            <a:r>
              <a:rPr lang="en-US" b="1" dirty="0" smtClean="0"/>
              <a:t>"Null</a:t>
            </a:r>
            <a:r>
              <a:rPr lang="en-US" dirty="0" smtClean="0"/>
              <a:t>". This is a special value that tells us that we have reached the end of our list. </a:t>
            </a:r>
          </a:p>
        </p:txBody>
      </p:sp>
      <p:pic>
        <p:nvPicPr>
          <p:cNvPr id="10" name="Picture 9" descr="Singly-linked-list.svg">
            <a:hlinkClick r:id="rId3"/>
          </p:cNvPr>
          <p:cNvPicPr/>
          <p:nvPr/>
        </p:nvPicPr>
        <p:blipFill>
          <a:blip r:embed="rId4"/>
          <a:srcRect/>
          <a:stretch>
            <a:fillRect/>
          </a:stretch>
        </p:blipFill>
        <p:spPr bwMode="auto">
          <a:xfrm>
            <a:off x="2438400" y="5553710"/>
            <a:ext cx="3888105" cy="3898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smtClean="0"/>
              <a:t>N/B</a:t>
            </a:r>
            <a:endParaRPr lang="en-US" b="1" dirty="0"/>
          </a:p>
        </p:txBody>
      </p:sp>
      <p:sp>
        <p:nvSpPr>
          <p:cNvPr id="3" name="Content Placeholder 2"/>
          <p:cNvSpPr>
            <a:spLocks noGrp="1"/>
          </p:cNvSpPr>
          <p:nvPr>
            <p:ph sz="quarter" idx="1"/>
          </p:nvPr>
        </p:nvSpPr>
        <p:spPr>
          <a:xfrm>
            <a:off x="228600" y="762000"/>
            <a:ext cx="7696200" cy="5711952"/>
          </a:xfrm>
        </p:spPr>
        <p:txBody>
          <a:bodyPr/>
          <a:lstStyle/>
          <a:p>
            <a:pPr marL="457200" indent="-457200" algn="just">
              <a:buAutoNum type="arabicPeriod"/>
            </a:pPr>
            <a:r>
              <a:rPr lang="en-US" dirty="0" smtClean="0"/>
              <a:t>The name of linked list is just a pointer to the  first node.</a:t>
            </a:r>
          </a:p>
          <a:p>
            <a:pPr marL="457200" indent="-457200" algn="just">
              <a:buAutoNum type="arabicPeriod"/>
            </a:pPr>
            <a:r>
              <a:rPr lang="en-US" dirty="0" smtClean="0"/>
              <a:t>The end of a linked list is indicated by a diagonal line (</a:t>
            </a:r>
            <a:r>
              <a:rPr lang="en-US" sz="3200" b="1" dirty="0" smtClean="0"/>
              <a:t>/</a:t>
            </a:r>
            <a:r>
              <a:rPr lang="en-US" dirty="0" smtClean="0"/>
              <a:t>)  or a period (</a:t>
            </a:r>
            <a:r>
              <a:rPr lang="en-US" sz="3200" b="1" dirty="0" smtClean="0"/>
              <a:t>.</a:t>
            </a:r>
            <a:r>
              <a:rPr lang="en-US" dirty="0" smtClean="0"/>
              <a:t>) in the next field of the last node.</a:t>
            </a:r>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639762"/>
          </a:xfrm>
        </p:spPr>
        <p:txBody>
          <a:bodyPr/>
          <a:lstStyle/>
          <a:p>
            <a:r>
              <a:rPr lang="en-US" b="1" dirty="0" smtClean="0"/>
              <a:t>advantages</a:t>
            </a:r>
            <a:endParaRPr lang="en-US" b="1" dirty="0"/>
          </a:p>
        </p:txBody>
      </p:sp>
      <p:sp>
        <p:nvSpPr>
          <p:cNvPr id="3" name="Content Placeholder 2"/>
          <p:cNvSpPr>
            <a:spLocks noGrp="1"/>
          </p:cNvSpPr>
          <p:nvPr>
            <p:ph sz="quarter" idx="1"/>
          </p:nvPr>
        </p:nvSpPr>
        <p:spPr>
          <a:xfrm>
            <a:off x="304800" y="990600"/>
            <a:ext cx="8153400" cy="5483352"/>
          </a:xfrm>
        </p:spPr>
        <p:txBody>
          <a:bodyPr>
            <a:normAutofit lnSpcReduction="10000"/>
          </a:bodyPr>
          <a:lstStyle/>
          <a:p>
            <a:pPr algn="just"/>
            <a:r>
              <a:rPr lang="en-US" dirty="0" smtClean="0"/>
              <a:t>Linked lists have certain advantages over arrays because it is not necessary to impose a </a:t>
            </a:r>
            <a:r>
              <a:rPr lang="en-US" b="1" dirty="0" smtClean="0"/>
              <a:t>restrictions on the list size. </a:t>
            </a:r>
            <a:r>
              <a:rPr lang="en-US" dirty="0" smtClean="0"/>
              <a:t>This allows us to write robust programs which require much less maintenance .i.e. An array is of </a:t>
            </a:r>
            <a:r>
              <a:rPr lang="en-US" b="1" dirty="0" smtClean="0"/>
              <a:t>fixed size </a:t>
            </a:r>
            <a:r>
              <a:rPr lang="en-US" dirty="0" smtClean="0"/>
              <a:t>(unless it is dynamically allocated), a linked list can grow by grabbing new memory off the heap as needed. </a:t>
            </a:r>
          </a:p>
          <a:p>
            <a:pPr algn="just"/>
            <a:r>
              <a:rPr lang="en-US" dirty="0" smtClean="0"/>
              <a:t>The list elements can easily be </a:t>
            </a:r>
            <a:r>
              <a:rPr lang="en-US" b="1" dirty="0" smtClean="0"/>
              <a:t>inserted or removed </a:t>
            </a:r>
            <a:r>
              <a:rPr lang="en-US" dirty="0" smtClean="0"/>
              <a:t>without reallocation or reorganization of the entire structure because the data items need not be stored </a:t>
            </a:r>
            <a:r>
              <a:rPr lang="en-US" b="1" dirty="0" smtClean="0"/>
              <a:t>contiguously in memory or on disk</a:t>
            </a:r>
            <a:r>
              <a:rPr lang="en-US" dirty="0" smtClean="0"/>
              <a:t>. Linked lists allow insertion and removal of nodes at </a:t>
            </a:r>
            <a:r>
              <a:rPr lang="en-US" b="1" dirty="0" smtClean="0"/>
              <a:t>any point </a:t>
            </a:r>
            <a:r>
              <a:rPr lang="en-US" dirty="0" smtClean="0"/>
              <a:t>in the list, and can do so with a constant number of operations if the link previous to the link being added or removed is maintained during list traversal.</a:t>
            </a:r>
            <a:endParaRPr lang="en-US" dirty="0"/>
          </a:p>
        </p:txBody>
      </p:sp>
      <p:sp>
        <p:nvSpPr>
          <p:cNvPr id="4" name="Slide Number Placeholder 3"/>
          <p:cNvSpPr>
            <a:spLocks noGrp="1"/>
          </p:cNvSpPr>
          <p:nvPr>
            <p:ph type="sldNum" sz="quarter" idx="15"/>
          </p:nvPr>
        </p:nvSpPr>
        <p:spPr/>
        <p:txBody>
          <a:bodyPr/>
          <a:lstStyle/>
          <a:p>
            <a:fld id="{EB3CC31C-4F32-433D-A1A4-47515DC1B7AF}"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1224</TotalTime>
  <Words>2323</Words>
  <Application>Microsoft Office PowerPoint</Application>
  <PresentationFormat>On-screen Show (4:3)</PresentationFormat>
  <Paragraphs>206</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Oriel</vt:lpstr>
      <vt:lpstr>Linked lists   </vt:lpstr>
      <vt:lpstr>    Linked lists  </vt:lpstr>
      <vt:lpstr>Dynamic Memory Allocation</vt:lpstr>
      <vt:lpstr>Cont’ed</vt:lpstr>
      <vt:lpstr>Cont’ed</vt:lpstr>
      <vt:lpstr>Cont’ed</vt:lpstr>
      <vt:lpstr>Cont’ed</vt:lpstr>
      <vt:lpstr>N/B</vt:lpstr>
      <vt:lpstr>advantages</vt:lpstr>
      <vt:lpstr>advantages</vt:lpstr>
      <vt:lpstr>Types of linked lists </vt:lpstr>
      <vt:lpstr>Cont’ed</vt:lpstr>
      <vt:lpstr>Doubly Linked List </vt:lpstr>
      <vt:lpstr>Cont’ed</vt:lpstr>
      <vt:lpstr>Circular Linked Lists </vt:lpstr>
      <vt:lpstr>Basic Operations on a Circular Linked List </vt:lpstr>
      <vt:lpstr>Advantages of circularly linked list</vt:lpstr>
      <vt:lpstr>Singly-circularly-linked list </vt:lpstr>
      <vt:lpstr>Doubly-circularly-linked list </vt:lpstr>
      <vt:lpstr>Circularly-linked list vs. linearly-linked list </vt:lpstr>
      <vt:lpstr>Linked Implementation</vt:lpstr>
      <vt:lpstr>Inserting at the beginning of the List</vt:lpstr>
      <vt:lpstr>Inserting at the beginning of the List</vt:lpstr>
      <vt:lpstr>Code snippet</vt:lpstr>
      <vt:lpstr>Inserting at the end of the List (Push)</vt:lpstr>
      <vt:lpstr>Inserting at the end of the List</vt:lpstr>
      <vt:lpstr>Code snippet</vt:lpstr>
      <vt:lpstr>Inserting Anywhere</vt:lpstr>
      <vt:lpstr>Inserting Anywhere</vt:lpstr>
      <vt:lpstr>Inserting Anywhere</vt:lpstr>
      <vt:lpstr>Code snippet</vt:lpstr>
      <vt:lpstr>Deleting a node</vt:lpstr>
      <vt:lpstr>If head is to be deleted</vt:lpstr>
      <vt:lpstr>Deleting any other node</vt:lpstr>
      <vt:lpstr>Code snippet</vt:lpstr>
      <vt:lpstr>Applications of linked list</vt:lpstr>
      <vt:lpstr>Cont’ed</vt:lpstr>
    </vt:vector>
  </TitlesOfParts>
  <Company>seuco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COMPUTERS </dc:title>
  <dc:creator>opy</dc:creator>
  <cp:lastModifiedBy>opy</cp:lastModifiedBy>
  <cp:revision>190</cp:revision>
  <dcterms:created xsi:type="dcterms:W3CDTF">2013-01-21T00:19:21Z</dcterms:created>
  <dcterms:modified xsi:type="dcterms:W3CDTF">2013-08-08T05:14:56Z</dcterms:modified>
</cp:coreProperties>
</file>