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19" r:id="rId3"/>
    <p:sldId id="320" r:id="rId4"/>
    <p:sldId id="321" r:id="rId5"/>
    <p:sldId id="322" r:id="rId6"/>
    <p:sldId id="325" r:id="rId7"/>
    <p:sldId id="323" r:id="rId8"/>
    <p:sldId id="324" r:id="rId9"/>
    <p:sldId id="326" r:id="rId10"/>
    <p:sldId id="327" r:id="rId11"/>
    <p:sldId id="328" r:id="rId12"/>
    <p:sldId id="329" r:id="rId13"/>
    <p:sldId id="257" r:id="rId14"/>
    <p:sldId id="318" r:id="rId15"/>
    <p:sldId id="330" r:id="rId16"/>
    <p:sldId id="331" r:id="rId17"/>
    <p:sldId id="333" r:id="rId18"/>
    <p:sldId id="334" r:id="rId19"/>
    <p:sldId id="335" r:id="rId20"/>
    <p:sldId id="336" r:id="rId21"/>
    <p:sldId id="337" r:id="rId22"/>
    <p:sldId id="338" r:id="rId23"/>
    <p:sldId id="339" r:id="rId24"/>
    <p:sldId id="356" r:id="rId25"/>
    <p:sldId id="354" r:id="rId26"/>
    <p:sldId id="357" r:id="rId27"/>
    <p:sldId id="358" r:id="rId28"/>
    <p:sldId id="355" r:id="rId29"/>
    <p:sldId id="340" r:id="rId30"/>
    <p:sldId id="341" r:id="rId31"/>
    <p:sldId id="342" r:id="rId32"/>
    <p:sldId id="332" r:id="rId33"/>
    <p:sldId id="343" r:id="rId34"/>
    <p:sldId id="344" r:id="rId35"/>
    <p:sldId id="350" r:id="rId36"/>
    <p:sldId id="351" r:id="rId37"/>
    <p:sldId id="345" r:id="rId38"/>
    <p:sldId id="346" r:id="rId39"/>
    <p:sldId id="347" r:id="rId40"/>
    <p:sldId id="348" r:id="rId41"/>
    <p:sldId id="349" r:id="rId42"/>
    <p:sldId id="352" r:id="rId43"/>
    <p:sldId id="35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2809DC-E259-4615-9D6E-80F5B64803ED}" type="datetimeFigureOut">
              <a:rPr lang="en-US" smtClean="0"/>
              <a:pPr/>
              <a:t>7/10/2013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E4844D-80F7-48A8-964D-EA6351F211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0405D3A-670F-4CFF-90C2-EEE44447912F}" type="datetime1">
              <a:rPr lang="en-US" smtClean="0"/>
              <a:pPr/>
              <a:t>7/10/2013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B3CC31C-4F32-433D-A1A4-47515DC1B7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40969B-4846-4F0C-A6ED-71F7E9F77748}" type="datetime1">
              <a:rPr lang="en-US" smtClean="0"/>
              <a:pPr/>
              <a:t>7/10/2013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B598EC-08FD-4633-B6EB-484891CB4AA3}" type="datetime1">
              <a:rPr lang="en-US" smtClean="0"/>
              <a:pPr/>
              <a:t>7/10/2013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C4E56BC-0B6F-4883-868A-C608BB761184}" type="datetime1">
              <a:rPr lang="en-US" smtClean="0"/>
              <a:pPr/>
              <a:t>7/10/2013</a:t>
            </a:fld>
            <a:endParaRPr lang="en-US"/>
          </a:p>
        </p:txBody>
      </p:sp>
      <p:sp>
        <p:nvSpPr>
          <p:cNvPr id="9" name="Slide Number Placeholder 8"/>
          <p:cNvSpPr>
            <a:spLocks noGrp="1"/>
          </p:cNvSpPr>
          <p:nvPr>
            <p:ph type="sldNum" sz="quarter" idx="15"/>
          </p:nvPr>
        </p:nvSpPr>
        <p:spPr/>
        <p:txBody>
          <a:bodyPr rtlCol="0"/>
          <a:lstStyle/>
          <a:p>
            <a:fld id="{EB3CC31C-4F32-433D-A1A4-47515DC1B7A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F983CD9-C350-4F9C-80C4-58FB6E80026A}" type="datetime1">
              <a:rPr lang="en-US" smtClean="0"/>
              <a:pPr/>
              <a:t>7/10/2013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B3CC31C-4F32-433D-A1A4-47515DC1B7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4CFE9E-9F07-487A-B39F-8CDAA2F2D14B}" type="datetime1">
              <a:rPr lang="en-US" smtClean="0"/>
              <a:pPr/>
              <a:t>7/10/2013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CC31C-4F32-433D-A1A4-47515DC1B7A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7AE2F7B-60B1-4A5C-9B55-8A9C9EB79FC9}" type="datetime1">
              <a:rPr lang="en-US" smtClean="0"/>
              <a:pPr/>
              <a:t>7/10/2013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CC31C-4F32-433D-A1A4-47515DC1B7A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7E9B831-DA3E-44E8-8886-FC93A0F8F82C}" type="datetime1">
              <a:rPr lang="en-US" smtClean="0"/>
              <a:pPr/>
              <a:t>7/10/2013</a:t>
            </a:fld>
            <a:endParaRPr lang="en-US"/>
          </a:p>
        </p:txBody>
      </p:sp>
      <p:sp>
        <p:nvSpPr>
          <p:cNvPr id="7" name="Slide Number Placeholder 6"/>
          <p:cNvSpPr>
            <a:spLocks noGrp="1"/>
          </p:cNvSpPr>
          <p:nvPr>
            <p:ph type="sldNum" sz="quarter" idx="11"/>
          </p:nvPr>
        </p:nvSpPr>
        <p:spPr/>
        <p:txBody>
          <a:bodyPr rtlCol="0"/>
          <a:lstStyle/>
          <a:p>
            <a:fld id="{EB3CC31C-4F32-433D-A1A4-47515DC1B7A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6F2EE-FDA8-4ED2-8C09-B8DBC5A14B2C}" type="datetime1">
              <a:rPr lang="en-US" smtClean="0"/>
              <a:pPr/>
              <a:t>7/10/2013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6CDE65-7CC4-46A4-94FC-908E523C44DF}" type="datetime1">
              <a:rPr lang="en-US" smtClean="0"/>
              <a:pPr/>
              <a:t>7/10/2013</a:t>
            </a:fld>
            <a:endParaRPr lang="en-US"/>
          </a:p>
        </p:txBody>
      </p:sp>
      <p:sp>
        <p:nvSpPr>
          <p:cNvPr id="22" name="Slide Number Placeholder 21"/>
          <p:cNvSpPr>
            <a:spLocks noGrp="1"/>
          </p:cNvSpPr>
          <p:nvPr>
            <p:ph type="sldNum" sz="quarter" idx="15"/>
          </p:nvPr>
        </p:nvSpPr>
        <p:spPr/>
        <p:txBody>
          <a:bodyPr rtlCol="0"/>
          <a:lstStyle/>
          <a:p>
            <a:fld id="{EB3CC31C-4F32-433D-A1A4-47515DC1B7A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B4967E8-0FCB-4D6E-A303-F482068B28B1}" type="datetime1">
              <a:rPr lang="en-US" smtClean="0"/>
              <a:pPr/>
              <a:t>7/10/2013</a:t>
            </a:fld>
            <a:endParaRPr lang="en-US"/>
          </a:p>
        </p:txBody>
      </p:sp>
      <p:sp>
        <p:nvSpPr>
          <p:cNvPr id="18" name="Slide Number Placeholder 17"/>
          <p:cNvSpPr>
            <a:spLocks noGrp="1"/>
          </p:cNvSpPr>
          <p:nvPr>
            <p:ph type="sldNum" sz="quarter" idx="11"/>
          </p:nvPr>
        </p:nvSpPr>
        <p:spPr/>
        <p:txBody>
          <a:bodyPr rtlCol="0"/>
          <a:lstStyle/>
          <a:p>
            <a:fld id="{EB3CC31C-4F32-433D-A1A4-47515DC1B7A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A43281-7F96-4912-8F92-1B7D0C1174C4}" type="datetime1">
              <a:rPr lang="en-US" smtClean="0"/>
              <a:pPr/>
              <a:t>7/10/2013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B3CC31C-4F32-433D-A1A4-47515DC1B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162800" cy="2133600"/>
          </a:xfrm>
        </p:spPr>
        <p:txBody>
          <a:bodyPr/>
          <a:lstStyle/>
          <a:p>
            <a:r>
              <a:rPr lang="en-US" sz="3200" dirty="0" smtClean="0"/>
              <a:t>DATA TYPES </a:t>
            </a:r>
            <a:r>
              <a:rPr lang="en-US" dirty="0"/>
              <a:t/>
            </a:r>
            <a:br>
              <a:rPr lang="en-US" dirty="0"/>
            </a:br>
            <a:endParaRPr lang="en-US" dirty="0"/>
          </a:p>
        </p:txBody>
      </p:sp>
      <p:sp>
        <p:nvSpPr>
          <p:cNvPr id="3" name="Subtitle 2"/>
          <p:cNvSpPr>
            <a:spLocks noGrp="1"/>
          </p:cNvSpPr>
          <p:nvPr>
            <p:ph type="subTitle" idx="1"/>
          </p:nvPr>
        </p:nvSpPr>
        <p:spPr>
          <a:xfrm>
            <a:off x="1905000" y="3581400"/>
            <a:ext cx="6172200" cy="1371600"/>
          </a:xfrm>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B3CC31C-4F32-433D-A1A4-47515DC1B7A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r>
              <a:rPr lang="en-US" b="1" dirty="0" smtClean="0">
                <a:solidFill>
                  <a:schemeClr val="tx1"/>
                </a:solidFill>
              </a:rPr>
              <a:t> </a:t>
            </a:r>
            <a:br>
              <a:rPr lang="en-US" b="1" dirty="0" smtClean="0">
                <a:solidFill>
                  <a:schemeClr val="tx1"/>
                </a:solidFill>
              </a:rPr>
            </a:br>
            <a:r>
              <a:rPr lang="en-US" b="1" dirty="0" smtClean="0">
                <a:solidFill>
                  <a:schemeClr val="tx1"/>
                </a:solidFill>
              </a:rPr>
              <a:t>Referring to elements of the array</a:t>
            </a:r>
            <a:r>
              <a:rPr lang="en-US" dirty="0" smtClean="0"/>
              <a:t/>
            </a:r>
            <a:br>
              <a:rPr lang="en-US" dirty="0" smtClean="0"/>
            </a:br>
            <a:endParaRPr lang="en-US" dirty="0"/>
          </a:p>
        </p:txBody>
      </p:sp>
      <p:sp>
        <p:nvSpPr>
          <p:cNvPr id="3" name="Content Placeholder 2"/>
          <p:cNvSpPr>
            <a:spLocks noGrp="1"/>
          </p:cNvSpPr>
          <p:nvPr>
            <p:ph sz="quarter" idx="1"/>
          </p:nvPr>
        </p:nvSpPr>
        <p:spPr>
          <a:xfrm>
            <a:off x="304800" y="762000"/>
            <a:ext cx="7848600" cy="5711952"/>
          </a:xfrm>
        </p:spPr>
        <p:txBody>
          <a:bodyPr/>
          <a:lstStyle/>
          <a:p>
            <a:r>
              <a:rPr lang="en-US" dirty="0" smtClean="0"/>
              <a:t>The position of an element in an array is given by the </a:t>
            </a:r>
            <a:r>
              <a:rPr lang="en-US" b="1" dirty="0" smtClean="0"/>
              <a:t>index. </a:t>
            </a:r>
            <a:r>
              <a:rPr lang="en-US" dirty="0" smtClean="0"/>
              <a:t>The name of the array, followed by the index, is used to refer to a particular element:</a:t>
            </a:r>
          </a:p>
          <a:p>
            <a:pPr>
              <a:buNone/>
            </a:pPr>
            <a:r>
              <a:rPr lang="en-US" dirty="0" smtClean="0"/>
              <a:t>	</a:t>
            </a:r>
            <a:r>
              <a:rPr lang="en-US" b="1" dirty="0" err="1" smtClean="0"/>
              <a:t>myArray</a:t>
            </a:r>
            <a:r>
              <a:rPr lang="en-US" b="1" dirty="0" smtClean="0"/>
              <a:t>[1] = 5;</a:t>
            </a:r>
          </a:p>
          <a:p>
            <a:r>
              <a:rPr lang="en-US" dirty="0" smtClean="0"/>
              <a:t>The above statement assigns the </a:t>
            </a:r>
            <a:r>
              <a:rPr lang="en-US" b="1" dirty="0" smtClean="0"/>
              <a:t>value 5</a:t>
            </a:r>
            <a:r>
              <a:rPr lang="en-US" dirty="0" smtClean="0"/>
              <a:t> to the element at the </a:t>
            </a:r>
            <a:r>
              <a:rPr lang="en-US" b="1" dirty="0" smtClean="0"/>
              <a:t>position 1(second </a:t>
            </a:r>
            <a:r>
              <a:rPr lang="en-US" dirty="0" smtClean="0"/>
              <a:t>element) of the array, </a:t>
            </a:r>
            <a:r>
              <a:rPr lang="en-US" b="1" dirty="0" err="1" smtClean="0"/>
              <a:t>myArray</a:t>
            </a:r>
            <a:r>
              <a:rPr lang="en-US" b="1" dirty="0" smtClean="0"/>
              <a:t>.</a:t>
            </a:r>
          </a:p>
          <a:p>
            <a:pPr>
              <a:buNone/>
            </a:pPr>
            <a:endParaRPr lang="en-US" b="1" dirty="0" smtClean="0"/>
          </a:p>
          <a:p>
            <a:pPr>
              <a:buNone/>
            </a:pPr>
            <a:r>
              <a:rPr lang="en-US" b="1" dirty="0" smtClean="0"/>
              <a:t>Using elements of an array</a:t>
            </a:r>
          </a:p>
          <a:p>
            <a:pPr algn="just"/>
            <a:r>
              <a:rPr lang="en-US" dirty="0" smtClean="0"/>
              <a:t>Elements of the array can be used in the same way as variables of the same data type can be used. i.e. an element of an array of integers can be used anywhere an integer variable can be used.</a:t>
            </a:r>
          </a:p>
          <a:p>
            <a:endParaRPr lang="en-US" b="1"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808038"/>
          </a:xfrm>
        </p:spPr>
        <p:txBody>
          <a:bodyPr>
            <a:normAutofit fontScale="90000"/>
          </a:bodyPr>
          <a:lstStyle/>
          <a:p>
            <a:r>
              <a:rPr lang="en-US" dirty="0" smtClean="0"/>
              <a:t/>
            </a:r>
            <a:br>
              <a:rPr lang="en-US" dirty="0" smtClean="0"/>
            </a:br>
            <a:r>
              <a:rPr lang="en-US" b="1" dirty="0" smtClean="0"/>
              <a:t> </a:t>
            </a:r>
            <a:r>
              <a:rPr lang="en-US" dirty="0" smtClean="0"/>
              <a:t/>
            </a:r>
            <a:br>
              <a:rPr lang="en-US" dirty="0" smtClean="0"/>
            </a:br>
            <a:r>
              <a:rPr lang="en-US" b="1" dirty="0" smtClean="0"/>
              <a:t> </a:t>
            </a:r>
            <a:r>
              <a:rPr lang="en-US" b="1" dirty="0" smtClean="0">
                <a:solidFill>
                  <a:schemeClr val="tx1"/>
                </a:solidFill>
              </a:rPr>
              <a:t>Advantages and disadvantages of an array</a:t>
            </a:r>
            <a:endParaRPr lang="en-US" dirty="0">
              <a:solidFill>
                <a:schemeClr val="tx1"/>
              </a:solidFill>
            </a:endParaRPr>
          </a:p>
        </p:txBody>
      </p:sp>
      <p:sp>
        <p:nvSpPr>
          <p:cNvPr id="3" name="Content Placeholder 2"/>
          <p:cNvSpPr>
            <a:spLocks noGrp="1"/>
          </p:cNvSpPr>
          <p:nvPr>
            <p:ph sz="quarter" idx="1"/>
          </p:nvPr>
        </p:nvSpPr>
        <p:spPr/>
        <p:txBody>
          <a:bodyPr/>
          <a:lstStyle/>
          <a:p>
            <a:pPr>
              <a:buNone/>
            </a:pPr>
            <a:r>
              <a:rPr lang="en-US" b="1" dirty="0" smtClean="0"/>
              <a:t>Advantages</a:t>
            </a:r>
            <a:endParaRPr lang="en-US" dirty="0" smtClean="0"/>
          </a:p>
          <a:p>
            <a:pPr algn="just"/>
            <a:r>
              <a:rPr lang="en-US" dirty="0" smtClean="0"/>
              <a:t>Array data structure is </a:t>
            </a:r>
            <a:r>
              <a:rPr lang="en-US" b="1" dirty="0" smtClean="0"/>
              <a:t>simple to use</a:t>
            </a:r>
            <a:r>
              <a:rPr lang="en-US" dirty="0" smtClean="0"/>
              <a:t>(data storage and retrieval).</a:t>
            </a:r>
          </a:p>
          <a:p>
            <a:pPr algn="just"/>
            <a:r>
              <a:rPr lang="en-US" dirty="0" smtClean="0"/>
              <a:t>Elements in an array are stored in </a:t>
            </a:r>
            <a:r>
              <a:rPr lang="en-US" b="1" dirty="0" smtClean="0"/>
              <a:t>contiguous memory locations</a:t>
            </a:r>
            <a:r>
              <a:rPr lang="en-US" dirty="0" smtClean="0"/>
              <a:t> and hence each element can be accessed directly using their index.</a:t>
            </a:r>
          </a:p>
          <a:p>
            <a:pPr algn="just"/>
            <a:r>
              <a:rPr lang="en-US" dirty="0" smtClean="0"/>
              <a:t>Allocation and de-</a:t>
            </a:r>
            <a:r>
              <a:rPr lang="en-US" b="1" dirty="0" smtClean="0"/>
              <a:t>allocation</a:t>
            </a:r>
            <a:r>
              <a:rPr lang="en-US" dirty="0" smtClean="0"/>
              <a:t> of memory is done automatically by the computer.</a:t>
            </a:r>
          </a:p>
          <a:p>
            <a:pPr algn="just"/>
            <a:r>
              <a:rPr lang="en-US" dirty="0" smtClean="0"/>
              <a:t>Random access meaning that </a:t>
            </a:r>
            <a:r>
              <a:rPr lang="en-US" b="1" dirty="0" smtClean="0"/>
              <a:t>any location </a:t>
            </a:r>
            <a:r>
              <a:rPr lang="en-US" dirty="0" smtClean="0"/>
              <a:t>can be accessed in the same time as any other.</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b="1" dirty="0" smtClean="0"/>
              <a:t>Disadvantages</a:t>
            </a:r>
            <a:r>
              <a:rPr lang="en-US" dirty="0" smtClean="0"/>
              <a:t/>
            </a:r>
            <a:br>
              <a:rPr lang="en-US" dirty="0" smtClean="0"/>
            </a:br>
            <a:endParaRPr lang="en-US" dirty="0"/>
          </a:p>
        </p:txBody>
      </p:sp>
      <p:sp>
        <p:nvSpPr>
          <p:cNvPr id="3" name="Content Placeholder 2"/>
          <p:cNvSpPr>
            <a:spLocks noGrp="1"/>
          </p:cNvSpPr>
          <p:nvPr>
            <p:ph sz="quarter" idx="1"/>
          </p:nvPr>
        </p:nvSpPr>
        <p:spPr>
          <a:xfrm>
            <a:off x="228600" y="609600"/>
            <a:ext cx="7696200" cy="5864352"/>
          </a:xfrm>
        </p:spPr>
        <p:txBody>
          <a:bodyPr>
            <a:normAutofit fontScale="92500" lnSpcReduction="10000"/>
          </a:bodyPr>
          <a:lstStyle/>
          <a:p>
            <a:pPr>
              <a:buNone/>
            </a:pPr>
            <a:r>
              <a:rPr lang="en-US" dirty="0" smtClean="0"/>
              <a:t>1. The </a:t>
            </a:r>
            <a:r>
              <a:rPr lang="en-US" b="1" dirty="0" smtClean="0"/>
              <a:t>size of the array is fixed </a:t>
            </a:r>
            <a:r>
              <a:rPr lang="en-US" dirty="0" smtClean="0"/>
              <a:t>—</a:t>
            </a:r>
          </a:p>
          <a:p>
            <a:pPr algn="just">
              <a:buNone/>
            </a:pPr>
            <a:r>
              <a:rPr lang="en-US" dirty="0" smtClean="0"/>
              <a:t>Most often this size is specified at compile time with a simple declaration such as in the example above. With a little extra effort, the size of the array can be deferred until the array is created at runtime, but after that it remains fixed.</a:t>
            </a:r>
          </a:p>
          <a:p>
            <a:pPr algn="just">
              <a:buNone/>
            </a:pPr>
            <a:r>
              <a:rPr lang="en-US" dirty="0" smtClean="0"/>
              <a:t>2. Because of (1), the most convenient thing for programmers to do is to allocate arrays which seem "large enough" (e.g. the 100 items). Although convenient, this strategy has </a:t>
            </a:r>
            <a:r>
              <a:rPr lang="en-US" b="1" dirty="0" smtClean="0"/>
              <a:t>two</a:t>
            </a:r>
            <a:r>
              <a:rPr lang="en-US" dirty="0" smtClean="0"/>
              <a:t> disadvantages:</a:t>
            </a:r>
          </a:p>
          <a:p>
            <a:pPr algn="just">
              <a:buNone/>
            </a:pPr>
            <a:r>
              <a:rPr lang="en-US" dirty="0" err="1" smtClean="0"/>
              <a:t>i</a:t>
            </a:r>
            <a:r>
              <a:rPr lang="en-US" dirty="0" smtClean="0"/>
              <a:t>. most of the time there are just 20 or 30 elements in the array and 70% the space in the array really is wasted.</a:t>
            </a:r>
          </a:p>
          <a:p>
            <a:pPr algn="just">
              <a:buNone/>
            </a:pPr>
            <a:r>
              <a:rPr lang="en-US" dirty="0" smtClean="0"/>
              <a:t>ii. If the program ever needs process more than 100 scores, the code breaks.</a:t>
            </a:r>
          </a:p>
          <a:p>
            <a:pPr algn="just">
              <a:buNone/>
            </a:pPr>
            <a:r>
              <a:rPr lang="en-US" dirty="0" smtClean="0"/>
              <a:t>3.Inserting new elements at the front or somewhere at the middle is potentially </a:t>
            </a:r>
            <a:r>
              <a:rPr lang="en-US" b="1" dirty="0" smtClean="0"/>
              <a:t>expensive</a:t>
            </a:r>
            <a:r>
              <a:rPr lang="en-US" dirty="0" smtClean="0"/>
              <a:t> because existing elements need to be shifted over to make room.</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00200"/>
            <a:ext cx="7924800" cy="381000"/>
          </a:xfrm>
        </p:spPr>
        <p:txBody>
          <a:bodyPr>
            <a:normAutofit fontScale="90000"/>
          </a:bodyPr>
          <a:lstStyle/>
          <a:p>
            <a:r>
              <a:rPr lang="en-US" dirty="0"/>
              <a:t/>
            </a:r>
            <a:br>
              <a:rPr lang="en-US" dirty="0"/>
            </a:br>
            <a:endParaRPr lang="en-US" dirty="0"/>
          </a:p>
        </p:txBody>
      </p:sp>
      <p:sp>
        <p:nvSpPr>
          <p:cNvPr id="3" name="Content Placeholder 2"/>
          <p:cNvSpPr>
            <a:spLocks noGrp="1"/>
          </p:cNvSpPr>
          <p:nvPr>
            <p:ph sz="quarter" idx="1"/>
          </p:nvPr>
        </p:nvSpPr>
        <p:spPr>
          <a:xfrm>
            <a:off x="228600" y="304800"/>
            <a:ext cx="7696200" cy="6169152"/>
          </a:xfrm>
        </p:spPr>
        <p:txBody>
          <a:bodyPr>
            <a:normAutofit fontScale="92500" lnSpcReduction="20000"/>
          </a:bodyPr>
          <a:lstStyle/>
          <a:p>
            <a:pPr>
              <a:buNone/>
            </a:pPr>
            <a:r>
              <a:rPr lang="en-US" b="1" dirty="0" smtClean="0"/>
              <a:t>Linear list</a:t>
            </a:r>
          </a:p>
          <a:p>
            <a:endParaRPr lang="en-US" dirty="0" smtClean="0"/>
          </a:p>
          <a:p>
            <a:pPr algn="just"/>
            <a:r>
              <a:rPr lang="en-US" dirty="0" smtClean="0"/>
              <a:t>A list is a </a:t>
            </a:r>
            <a:r>
              <a:rPr lang="en-US" b="1" dirty="0" smtClean="0"/>
              <a:t>sequence </a:t>
            </a:r>
            <a:r>
              <a:rPr lang="en-US" dirty="0" smtClean="0"/>
              <a:t>of zero or more </a:t>
            </a:r>
            <a:r>
              <a:rPr lang="en-US" b="1" dirty="0" smtClean="0"/>
              <a:t>elements </a:t>
            </a:r>
            <a:r>
              <a:rPr lang="en-US" dirty="0" smtClean="0"/>
              <a:t>of a given type (which we generally call the element type) </a:t>
            </a:r>
          </a:p>
          <a:p>
            <a:pPr algn="just"/>
            <a:r>
              <a:rPr lang="en-US" dirty="0" smtClean="0"/>
              <a:t>Such a list is usually represented as a comma separated sequence of elements i.e. a0, a1 , a2 ,…, an-1 where n≥0.</a:t>
            </a:r>
          </a:p>
          <a:p>
            <a:pPr algn="just"/>
            <a:r>
              <a:rPr lang="en-US" dirty="0" smtClean="0"/>
              <a:t>The number of elements n is said to be the length of the list.</a:t>
            </a:r>
          </a:p>
          <a:p>
            <a:pPr algn="just"/>
            <a:r>
              <a:rPr lang="en-US" dirty="0" smtClean="0"/>
              <a:t>Assuming n≥1, we say that a0 is the first element and an-1 is the last element.</a:t>
            </a:r>
          </a:p>
          <a:p>
            <a:pPr algn="just">
              <a:buNone/>
            </a:pPr>
            <a:r>
              <a:rPr lang="en-US" dirty="0" smtClean="0"/>
              <a:t> </a:t>
            </a:r>
          </a:p>
          <a:p>
            <a:pPr algn="just"/>
            <a:r>
              <a:rPr lang="en-US" dirty="0" smtClean="0"/>
              <a:t>If n=0, then we have an empty list </a:t>
            </a:r>
            <a:r>
              <a:rPr lang="en-US" dirty="0" err="1" smtClean="0"/>
              <a:t>i.e</a:t>
            </a:r>
            <a:r>
              <a:rPr lang="en-US" dirty="0" smtClean="0"/>
              <a:t> one with no elements</a:t>
            </a:r>
          </a:p>
          <a:p>
            <a:pPr algn="just">
              <a:buNone/>
            </a:pPr>
            <a:r>
              <a:rPr lang="en-US" dirty="0" smtClean="0"/>
              <a:t>  </a:t>
            </a:r>
          </a:p>
          <a:p>
            <a:pPr algn="just"/>
            <a:r>
              <a:rPr lang="en-US" dirty="0" smtClean="0"/>
              <a:t>The position following the last position of the list can be termed as end(l),where l is the list and end(l)is a function that returns the position after the last. In C, it can be seen that end(l)=n.</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639762"/>
          </a:xfrm>
        </p:spPr>
        <p:txBody>
          <a:bodyPr>
            <a:normAutofit fontScale="90000"/>
          </a:bodyPr>
          <a:lstStyle/>
          <a:p>
            <a:r>
              <a:rPr lang="en-US" dirty="0" smtClean="0"/>
              <a:t/>
            </a:r>
            <a:br>
              <a:rPr lang="en-US" dirty="0" smtClean="0"/>
            </a:br>
            <a:r>
              <a:rPr lang="en-US" dirty="0" smtClean="0"/>
              <a:t> </a:t>
            </a:r>
            <a:br>
              <a:rPr lang="en-US" dirty="0" smtClean="0"/>
            </a:br>
            <a:r>
              <a:rPr lang="en-US" b="1" dirty="0" smtClean="0">
                <a:solidFill>
                  <a:schemeClr val="tx1"/>
                </a:solidFill>
              </a:rPr>
              <a:t>Operations on linear lists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a:xfrm>
            <a:off x="228600" y="685800"/>
            <a:ext cx="7696200" cy="5788152"/>
          </a:xfrm>
        </p:spPr>
        <p:txBody>
          <a:bodyPr>
            <a:normAutofit/>
          </a:bodyPr>
          <a:lstStyle/>
          <a:p>
            <a:pPr lvl="0" algn="just"/>
            <a:r>
              <a:rPr lang="en-US" sz="2800" dirty="0" smtClean="0"/>
              <a:t>Access the element in position k.</a:t>
            </a:r>
          </a:p>
          <a:p>
            <a:pPr lvl="0" algn="just"/>
            <a:r>
              <a:rPr lang="en-US" sz="2800" dirty="0" smtClean="0"/>
              <a:t>Insert new element into list before or after a given k-</a:t>
            </a:r>
            <a:r>
              <a:rPr lang="en-US" sz="2800" dirty="0" err="1" smtClean="0"/>
              <a:t>th</a:t>
            </a:r>
            <a:r>
              <a:rPr lang="en-US" sz="2800" dirty="0" smtClean="0"/>
              <a:t> element -(Insertion)</a:t>
            </a:r>
          </a:p>
          <a:p>
            <a:pPr lvl="0" algn="just"/>
            <a:r>
              <a:rPr lang="en-US" sz="2800" dirty="0" smtClean="0"/>
              <a:t>Delete a specified k-</a:t>
            </a:r>
            <a:r>
              <a:rPr lang="en-US" sz="2800" dirty="0" err="1" smtClean="0"/>
              <a:t>th</a:t>
            </a:r>
            <a:r>
              <a:rPr lang="en-US" sz="2800" dirty="0" smtClean="0"/>
              <a:t> element ( Deletion)</a:t>
            </a:r>
          </a:p>
          <a:p>
            <a:pPr lvl="0" algn="just"/>
            <a:r>
              <a:rPr lang="en-US" sz="2800" dirty="0" smtClean="0"/>
              <a:t>Combine two or more lists into a single list ( Merging) (concatenation)</a:t>
            </a:r>
          </a:p>
          <a:p>
            <a:pPr lvl="0" algn="just"/>
            <a:r>
              <a:rPr lang="en-US" sz="2800" dirty="0" smtClean="0"/>
              <a:t>Divide the list into two or more lists</a:t>
            </a:r>
          </a:p>
          <a:p>
            <a:pPr lvl="0" algn="just"/>
            <a:r>
              <a:rPr lang="en-US" sz="2800" dirty="0" smtClean="0"/>
              <a:t>Sort the List according to the values of field in the elements(Sorting)</a:t>
            </a:r>
          </a:p>
          <a:p>
            <a:pPr lvl="0" algn="just"/>
            <a:r>
              <a:rPr lang="en-US" sz="2800" dirty="0" smtClean="0"/>
              <a:t>Search for an element in which a certain field has a given value (Searching)</a:t>
            </a:r>
          </a:p>
          <a:p>
            <a:pPr>
              <a:buNone/>
            </a:pP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smtClean="0">
                <a:solidFill>
                  <a:schemeClr val="tx1"/>
                </a:solidFill>
              </a:rPr>
              <a:t>Examples of List Operations</a:t>
            </a:r>
            <a:endParaRPr lang="en-US" b="1" dirty="0">
              <a:solidFill>
                <a:schemeClr val="tx1"/>
              </a:solidFill>
            </a:endParaRPr>
          </a:p>
        </p:txBody>
      </p:sp>
      <p:sp>
        <p:nvSpPr>
          <p:cNvPr id="3" name="Content Placeholder 2"/>
          <p:cNvSpPr>
            <a:spLocks noGrp="1"/>
          </p:cNvSpPr>
          <p:nvPr>
            <p:ph sz="quarter" idx="1"/>
          </p:nvPr>
        </p:nvSpPr>
        <p:spPr>
          <a:xfrm>
            <a:off x="304800" y="762000"/>
            <a:ext cx="7620000" cy="5711952"/>
          </a:xfrm>
        </p:spPr>
        <p:txBody>
          <a:bodyPr/>
          <a:lstStyle/>
          <a:p>
            <a:r>
              <a:rPr lang="en-US" dirty="0" smtClean="0"/>
              <a:t>L1 = ( </a:t>
            </a:r>
            <a:r>
              <a:rPr lang="en-US" dirty="0" err="1" smtClean="0"/>
              <a:t>dog,cat,rat,bat</a:t>
            </a:r>
            <a:r>
              <a:rPr lang="en-US" dirty="0" smtClean="0"/>
              <a:t>)</a:t>
            </a:r>
          </a:p>
          <a:p>
            <a:pPr>
              <a:buNone/>
            </a:pPr>
            <a:r>
              <a:rPr lang="en-US" dirty="0" smtClean="0"/>
              <a:t> </a:t>
            </a:r>
            <a:r>
              <a:rPr lang="en-US" dirty="0" err="1" smtClean="0"/>
              <a:t>InsertA</a:t>
            </a:r>
            <a:r>
              <a:rPr lang="en-US" dirty="0" smtClean="0"/>
              <a:t>(</a:t>
            </a:r>
            <a:r>
              <a:rPr lang="en-US" dirty="0" err="1" smtClean="0"/>
              <a:t>mouse,Locate</a:t>
            </a:r>
            <a:r>
              <a:rPr lang="en-US" dirty="0" smtClean="0"/>
              <a:t>(rat,L1),L1)</a:t>
            </a:r>
          </a:p>
          <a:p>
            <a:r>
              <a:rPr lang="en-US" dirty="0" smtClean="0"/>
              <a:t>L1 = (</a:t>
            </a:r>
            <a:r>
              <a:rPr lang="en-US" dirty="0" err="1" smtClean="0"/>
              <a:t>dog,cat,rat,mouse,bat</a:t>
            </a:r>
            <a:r>
              <a:rPr lang="en-US" dirty="0" smtClean="0"/>
              <a:t>)</a:t>
            </a:r>
          </a:p>
          <a:p>
            <a:pPr>
              <a:buNone/>
            </a:pPr>
            <a:r>
              <a:rPr lang="en-US" dirty="0" smtClean="0"/>
              <a:t> Delete(First(L1),L1)</a:t>
            </a:r>
          </a:p>
          <a:p>
            <a:r>
              <a:rPr lang="en-US" dirty="0" smtClean="0"/>
              <a:t>L1 = (</a:t>
            </a:r>
            <a:r>
              <a:rPr lang="en-US" dirty="0" err="1" smtClean="0"/>
              <a:t>cat,rat,mouse,bat</a:t>
            </a:r>
            <a:r>
              <a:rPr lang="en-US" dirty="0" smtClean="0"/>
              <a:t>)</a:t>
            </a:r>
          </a:p>
          <a:p>
            <a:pPr>
              <a:buNone/>
            </a:pPr>
            <a:endParaRPr lang="en-US" dirty="0" smtClean="0"/>
          </a:p>
          <a:p>
            <a:pPr>
              <a:buNone/>
            </a:pPr>
            <a:r>
              <a:rPr lang="en-US" dirty="0" smtClean="0"/>
              <a:t>2. L2 = (</a:t>
            </a:r>
            <a:r>
              <a:rPr lang="en-US" dirty="0" err="1" smtClean="0"/>
              <a:t>apple,orange,pear,banana</a:t>
            </a:r>
            <a:r>
              <a:rPr lang="en-US" dirty="0" smtClean="0"/>
              <a:t>)</a:t>
            </a:r>
          </a:p>
          <a:p>
            <a:pPr>
              <a:buNone/>
            </a:pPr>
            <a:r>
              <a:rPr lang="en-US" dirty="0" smtClean="0"/>
              <a:t>Concatenate(L1,L2)</a:t>
            </a:r>
          </a:p>
          <a:p>
            <a:r>
              <a:rPr lang="en-US" dirty="0" smtClean="0"/>
              <a:t>L1 = (</a:t>
            </a:r>
            <a:r>
              <a:rPr lang="en-US" dirty="0" err="1" smtClean="0"/>
              <a:t>cat,rat,mouse,bat,apple,orange,pear,banana</a:t>
            </a:r>
            <a:r>
              <a:rPr lang="en-US" dirty="0" smtClean="0"/>
              <a:t>)</a:t>
            </a:r>
          </a:p>
          <a:p>
            <a:pPr>
              <a:buNone/>
            </a:pP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tx1"/>
                </a:solidFill>
              </a:rPr>
              <a:t>N/B</a:t>
            </a:r>
            <a:endParaRPr lang="en-US" b="1" dirty="0">
              <a:solidFill>
                <a:schemeClr val="tx1"/>
              </a:solidFill>
            </a:endParaRPr>
          </a:p>
        </p:txBody>
      </p:sp>
      <p:sp>
        <p:nvSpPr>
          <p:cNvPr id="3" name="Content Placeholder 2"/>
          <p:cNvSpPr>
            <a:spLocks noGrp="1"/>
          </p:cNvSpPr>
          <p:nvPr>
            <p:ph sz="quarter" idx="1"/>
          </p:nvPr>
        </p:nvSpPr>
        <p:spPr>
          <a:xfrm>
            <a:off x="228600" y="990600"/>
            <a:ext cx="7696200" cy="5483352"/>
          </a:xfrm>
        </p:spPr>
        <p:txBody>
          <a:bodyPr/>
          <a:lstStyle/>
          <a:p>
            <a:r>
              <a:rPr lang="en-US" dirty="0" smtClean="0"/>
              <a:t>A file is typically the largest list that is stored in the memory of  a computer.</a:t>
            </a:r>
          </a:p>
          <a:p>
            <a:r>
              <a:rPr lang="en-US" dirty="0" smtClean="0"/>
              <a:t>A file is a collection of </a:t>
            </a:r>
            <a:r>
              <a:rPr lang="en-US" b="1" dirty="0" smtClean="0"/>
              <a:t>records</a:t>
            </a:r>
            <a:r>
              <a:rPr lang="en-US" dirty="0" smtClean="0"/>
              <a:t>.</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Arrays</a:t>
            </a:r>
            <a:endParaRPr lang="en-US" b="1" dirty="0">
              <a:solidFill>
                <a:schemeClr val="tx1"/>
              </a:solidFill>
            </a:endParaRPr>
          </a:p>
        </p:txBody>
      </p:sp>
      <p:sp>
        <p:nvSpPr>
          <p:cNvPr id="3" name="Content Placeholder 2"/>
          <p:cNvSpPr>
            <a:spLocks noGrp="1"/>
          </p:cNvSpPr>
          <p:nvPr>
            <p:ph sz="quarter" idx="1"/>
          </p:nvPr>
        </p:nvSpPr>
        <p:spPr>
          <a:xfrm>
            <a:off x="228600" y="914400"/>
            <a:ext cx="7696200" cy="5559552"/>
          </a:xfrm>
        </p:spPr>
        <p:txBody>
          <a:bodyPr>
            <a:normAutofit lnSpcReduction="10000"/>
          </a:bodyPr>
          <a:lstStyle/>
          <a:p>
            <a:pPr marL="292100" indent="-292100" algn="just">
              <a:lnSpc>
                <a:spcPct val="120000"/>
              </a:lnSpc>
              <a:spcBef>
                <a:spcPct val="20000"/>
              </a:spcBef>
              <a:tabLst>
                <a:tab pos="228600" algn="l"/>
              </a:tabLst>
            </a:pPr>
            <a:r>
              <a:rPr lang="en-US" sz="2200" dirty="0" smtClean="0">
                <a:latin typeface="Times New Roman" pitchFamily="18" charset="0"/>
              </a:rPr>
              <a:t>An array is a data structure consisting of items of the same data type.</a:t>
            </a:r>
          </a:p>
          <a:p>
            <a:pPr marL="292100" indent="-292100" algn="just">
              <a:lnSpc>
                <a:spcPct val="120000"/>
              </a:lnSpc>
              <a:spcBef>
                <a:spcPct val="20000"/>
              </a:spcBef>
              <a:tabLst>
                <a:tab pos="228600" algn="l"/>
              </a:tabLst>
            </a:pPr>
            <a:r>
              <a:rPr lang="en-US" sz="2200" dirty="0" smtClean="0">
                <a:latin typeface="Times New Roman" pitchFamily="18" charset="0"/>
              </a:rPr>
              <a:t>Array is allocated  a group of consecutive memory locations in which data of the same name and type is stored. The Figure below shows an array named scores.</a:t>
            </a:r>
          </a:p>
          <a:p>
            <a:pPr marL="292100" indent="-292100" algn="just">
              <a:lnSpc>
                <a:spcPct val="120000"/>
              </a:lnSpc>
              <a:spcBef>
                <a:spcPct val="20000"/>
              </a:spcBef>
              <a:tabLst>
                <a:tab pos="228600" algn="l"/>
              </a:tabLst>
            </a:pPr>
            <a:endParaRPr lang="en-US" sz="2200" dirty="0" smtClean="0">
              <a:latin typeface="Times New Roman" pitchFamily="18" charset="0"/>
            </a:endParaRPr>
          </a:p>
          <a:p>
            <a:pPr marL="292100" indent="-292100" algn="just">
              <a:lnSpc>
                <a:spcPct val="120000"/>
              </a:lnSpc>
              <a:spcBef>
                <a:spcPct val="20000"/>
              </a:spcBef>
              <a:buNone/>
              <a:tabLst>
                <a:tab pos="228600" algn="l"/>
              </a:tabLst>
            </a:pPr>
            <a:r>
              <a:rPr lang="en-US" sz="1600" dirty="0" smtClean="0">
                <a:latin typeface="Times New Roman" pitchFamily="18" charset="0"/>
              </a:rPr>
              <a:t>	</a:t>
            </a:r>
            <a:r>
              <a:rPr lang="en-US" sz="2000" dirty="0" smtClean="0">
                <a:latin typeface="Times New Roman" pitchFamily="18" charset="0"/>
              </a:rPr>
              <a:t>	Scores [5]</a:t>
            </a:r>
          </a:p>
          <a:p>
            <a:pPr marL="292100" indent="-292100" algn="just">
              <a:lnSpc>
                <a:spcPct val="120000"/>
              </a:lnSpc>
              <a:spcBef>
                <a:spcPct val="20000"/>
              </a:spcBef>
              <a:buNone/>
              <a:tabLst>
                <a:tab pos="228600" algn="l"/>
              </a:tabLst>
            </a:pPr>
            <a:endParaRPr lang="en-US" sz="2000" dirty="0" smtClean="0">
              <a:latin typeface="Times New Roman" pitchFamily="18" charset="0"/>
            </a:endParaRPr>
          </a:p>
          <a:p>
            <a:pPr marL="292100" indent="-292100" algn="just">
              <a:lnSpc>
                <a:spcPct val="120000"/>
              </a:lnSpc>
              <a:spcBef>
                <a:spcPct val="20000"/>
              </a:spcBef>
              <a:tabLst>
                <a:tab pos="228600" algn="l"/>
              </a:tabLst>
            </a:pPr>
            <a:r>
              <a:rPr lang="en-US" sz="2200" dirty="0" smtClean="0">
                <a:latin typeface="Times New Roman" pitchFamily="18" charset="0"/>
              </a:rPr>
              <a:t>Each element in an array is access using array name </a:t>
            </a:r>
            <a:r>
              <a:rPr lang="en-US" sz="2200" dirty="0" err="1" smtClean="0">
                <a:latin typeface="Times New Roman" pitchFamily="18" charset="0"/>
              </a:rPr>
              <a:t>eg</a:t>
            </a:r>
            <a:r>
              <a:rPr lang="en-US" sz="2200" dirty="0" smtClean="0">
                <a:latin typeface="Times New Roman" pitchFamily="18" charset="0"/>
              </a:rPr>
              <a:t> Scores and subscript or index (Scores subscripts starts from 0 – 4).</a:t>
            </a:r>
          </a:p>
          <a:p>
            <a:pPr marL="292100" indent="-292100" algn="just">
              <a:lnSpc>
                <a:spcPct val="120000"/>
              </a:lnSpc>
              <a:spcBef>
                <a:spcPct val="20000"/>
              </a:spcBef>
              <a:tabLst>
                <a:tab pos="228600" algn="l"/>
              </a:tabLst>
            </a:pPr>
            <a:r>
              <a:rPr lang="en-US" sz="2200" dirty="0" smtClean="0">
                <a:latin typeface="Times New Roman" pitchFamily="18" charset="0"/>
              </a:rPr>
              <a:t>An array can be a:</a:t>
            </a:r>
          </a:p>
          <a:p>
            <a:pPr marL="971550" lvl="1" algn="just">
              <a:lnSpc>
                <a:spcPct val="120000"/>
              </a:lnSpc>
              <a:tabLst>
                <a:tab pos="228600" algn="l"/>
              </a:tabLst>
            </a:pPr>
            <a:r>
              <a:rPr lang="en-US" sz="2200" dirty="0" smtClean="0">
                <a:latin typeface="Times New Roman" pitchFamily="18" charset="0"/>
              </a:rPr>
              <a:t> Single dimensional </a:t>
            </a:r>
          </a:p>
          <a:p>
            <a:pPr marL="971550" lvl="1" algn="just">
              <a:lnSpc>
                <a:spcPct val="120000"/>
              </a:lnSpc>
              <a:tabLst>
                <a:tab pos="228600" algn="l"/>
              </a:tabLst>
            </a:pPr>
            <a:r>
              <a:rPr lang="en-US" sz="2200" dirty="0" smtClean="0">
                <a:latin typeface="Times New Roman" pitchFamily="18" charset="0"/>
              </a:rPr>
              <a:t> Multi-dimensional</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17</a:t>
            </a:fld>
            <a:endParaRPr lang="en-US"/>
          </a:p>
        </p:txBody>
      </p:sp>
      <p:grpSp>
        <p:nvGrpSpPr>
          <p:cNvPr id="5" name="Group 7"/>
          <p:cNvGrpSpPr>
            <a:grpSpLocks/>
          </p:cNvGrpSpPr>
          <p:nvPr/>
        </p:nvGrpSpPr>
        <p:grpSpPr bwMode="auto">
          <a:xfrm>
            <a:off x="1676400" y="3214687"/>
            <a:ext cx="7467600" cy="823913"/>
            <a:chOff x="1338" y="2024"/>
            <a:chExt cx="3357" cy="635"/>
          </a:xfrm>
        </p:grpSpPr>
        <p:graphicFrame>
          <p:nvGraphicFramePr>
            <p:cNvPr id="6" name="Object 4"/>
            <p:cNvGraphicFramePr>
              <a:graphicFrameLocks noChangeAspect="1"/>
            </p:cNvGraphicFramePr>
            <p:nvPr/>
          </p:nvGraphicFramePr>
          <p:xfrm>
            <a:off x="1338" y="2024"/>
            <a:ext cx="3357" cy="315"/>
          </p:xfrm>
          <a:graphic>
            <a:graphicData uri="http://schemas.openxmlformats.org/presentationml/2006/ole">
              <p:oleObj spid="_x0000_s1026" name="Document" r:id="rId3" imgW="5608002" imgH="525993" progId="Word.Document.8">
                <p:embed/>
              </p:oleObj>
            </a:graphicData>
          </a:graphic>
        </p:graphicFrame>
        <p:sp>
          <p:nvSpPr>
            <p:cNvPr id="7" name="Text Box 6"/>
            <p:cNvSpPr txBox="1">
              <a:spLocks noChangeArrowheads="1"/>
            </p:cNvSpPr>
            <p:nvPr/>
          </p:nvSpPr>
          <p:spPr bwMode="auto">
            <a:xfrm>
              <a:off x="1383" y="2428"/>
              <a:ext cx="3084" cy="231"/>
            </a:xfrm>
            <a:prstGeom prst="rect">
              <a:avLst/>
            </a:prstGeom>
            <a:noFill/>
            <a:ln w="9525">
              <a:noFill/>
              <a:miter lim="800000"/>
              <a:headEnd/>
              <a:tailEnd/>
            </a:ln>
          </p:spPr>
          <p:txBody>
            <a:bodyPr>
              <a:spAutoFit/>
            </a:bodyPr>
            <a:lstStyle/>
            <a:p>
              <a:pPr>
                <a:spcBef>
                  <a:spcPct val="50000"/>
                </a:spcBef>
              </a:pPr>
              <a:r>
                <a:rPr lang="en-US">
                  <a:solidFill>
                    <a:schemeClr val="tx1"/>
                  </a:solidFill>
                  <a:latin typeface="Arial Rounded MT Bold" pitchFamily="34" charset="0"/>
                </a:rPr>
                <a:t>0		1		2			3		4</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sz="3200" b="1" dirty="0" smtClean="0">
                <a:solidFill>
                  <a:schemeClr val="tx1"/>
                </a:solidFill>
              </a:rPr>
              <a:t>Single dimensional arrays</a:t>
            </a:r>
            <a:endParaRPr lang="en-US" b="1" dirty="0">
              <a:solidFill>
                <a:schemeClr val="tx1"/>
              </a:solidFill>
            </a:endParaRPr>
          </a:p>
        </p:txBody>
      </p:sp>
      <p:sp>
        <p:nvSpPr>
          <p:cNvPr id="3" name="Content Placeholder 2"/>
          <p:cNvSpPr>
            <a:spLocks noGrp="1"/>
          </p:cNvSpPr>
          <p:nvPr>
            <p:ph sz="quarter" idx="1"/>
          </p:nvPr>
        </p:nvSpPr>
        <p:spPr>
          <a:xfrm>
            <a:off x="228600" y="838200"/>
            <a:ext cx="8153400" cy="5715000"/>
          </a:xfrm>
        </p:spPr>
        <p:txBody>
          <a:bodyPr/>
          <a:lstStyle/>
          <a:p>
            <a:pPr>
              <a:lnSpc>
                <a:spcPct val="130000"/>
              </a:lnSpc>
            </a:pPr>
            <a:r>
              <a:rPr lang="en-US" sz="2200" dirty="0" smtClean="0"/>
              <a:t>A single dimensional array is an ordered list. Assume we have score for 5 students  whose marks are 89, 57, 70, 45 and 65</a:t>
            </a:r>
          </a:p>
          <a:p>
            <a:pPr>
              <a:lnSpc>
                <a:spcPct val="130000"/>
              </a:lnSpc>
            </a:pPr>
            <a:r>
              <a:rPr lang="en-US" sz="2200" dirty="0" smtClean="0"/>
              <a:t>We can declare an array of 5 scores as:</a:t>
            </a:r>
          </a:p>
          <a:p>
            <a:pPr lvl="1">
              <a:lnSpc>
                <a:spcPct val="130000"/>
              </a:lnSpc>
              <a:buNone/>
            </a:pPr>
            <a:r>
              <a:rPr lang="en-US" sz="2000" b="1" i="1" dirty="0" err="1" smtClean="0"/>
              <a:t>int</a:t>
            </a:r>
            <a:r>
              <a:rPr lang="en-US" sz="2000" b="1" i="1" dirty="0" smtClean="0"/>
              <a:t> scores [5]  </a:t>
            </a:r>
          </a:p>
          <a:p>
            <a:pPr>
              <a:lnSpc>
                <a:spcPct val="130000"/>
              </a:lnSpc>
            </a:pPr>
            <a:r>
              <a:rPr lang="en-US" sz="2200" dirty="0" smtClean="0"/>
              <a:t>In general to declare a single dimensional array use the syntax:</a:t>
            </a:r>
          </a:p>
          <a:p>
            <a:pPr lvl="1">
              <a:lnSpc>
                <a:spcPct val="130000"/>
              </a:lnSpc>
              <a:buClrTx/>
              <a:buNone/>
            </a:pPr>
            <a:r>
              <a:rPr lang="en-US" sz="2200" b="1" i="1" dirty="0" smtClean="0"/>
              <a:t>type arrayname</a:t>
            </a:r>
            <a:r>
              <a:rPr lang="en-US" sz="2200" b="1" i="1" dirty="0" smtClean="0">
                <a:latin typeface="Courier New" pitchFamily="49" charset="0"/>
              </a:rPr>
              <a:t>[</a:t>
            </a:r>
            <a:r>
              <a:rPr lang="en-US" sz="2200" b="1" i="1" dirty="0" err="1" smtClean="0">
                <a:latin typeface="Courier New" pitchFamily="49" charset="0"/>
              </a:rPr>
              <a:t>num_of_elements</a:t>
            </a:r>
            <a:r>
              <a:rPr lang="en-US" sz="2200" b="1" i="1" dirty="0" smtClean="0">
                <a:latin typeface="Courier New" pitchFamily="49" charset="0"/>
              </a:rPr>
              <a:t>]</a:t>
            </a:r>
            <a:endParaRPr lang="en-US" sz="2200" b="1" i="1" dirty="0" smtClean="0"/>
          </a:p>
          <a:p>
            <a:pPr>
              <a:lnSpc>
                <a:spcPct val="130000"/>
              </a:lnSpc>
            </a:pPr>
            <a:r>
              <a:rPr lang="en-US" sz="2200" dirty="0" smtClean="0"/>
              <a:t>To initialize the array with the five elements use:</a:t>
            </a:r>
          </a:p>
          <a:p>
            <a:pPr lvl="1">
              <a:lnSpc>
                <a:spcPct val="130000"/>
              </a:lnSpc>
              <a:buNone/>
            </a:pPr>
            <a:r>
              <a:rPr lang="en-US" sz="2000" i="1" dirty="0" err="1" smtClean="0"/>
              <a:t>int</a:t>
            </a:r>
            <a:r>
              <a:rPr lang="en-US" sz="2000" i="1" dirty="0" smtClean="0"/>
              <a:t> scores [5]={89, 57, 70, 45, 65</a:t>
            </a:r>
            <a:r>
              <a:rPr lang="en-US" sz="2000" dirty="0" smtClean="0"/>
              <a:t>}</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example</a:t>
            </a:r>
            <a:endParaRPr lang="en-US" b="1" dirty="0">
              <a:solidFill>
                <a:schemeClr val="tx1"/>
              </a:solidFill>
            </a:endParaRPr>
          </a:p>
        </p:txBody>
      </p:sp>
      <p:sp>
        <p:nvSpPr>
          <p:cNvPr id="3" name="Content Placeholder 2"/>
          <p:cNvSpPr>
            <a:spLocks noGrp="1"/>
          </p:cNvSpPr>
          <p:nvPr>
            <p:ph sz="quarter" idx="1"/>
          </p:nvPr>
        </p:nvSpPr>
        <p:spPr>
          <a:xfrm>
            <a:off x="304800" y="914400"/>
            <a:ext cx="7772400" cy="5715000"/>
          </a:xfrm>
        </p:spPr>
        <p:txBody>
          <a:bodyPr>
            <a:normAutofit fontScale="92500" lnSpcReduction="20000"/>
          </a:bodyPr>
          <a:lstStyle/>
          <a:p>
            <a:pPr>
              <a:lnSpc>
                <a:spcPct val="80000"/>
              </a:lnSpc>
              <a:buNone/>
            </a:pPr>
            <a:r>
              <a:rPr lang="en-US" b="1" dirty="0" smtClean="0">
                <a:latin typeface="Courier New" pitchFamily="49" charset="0"/>
              </a:rPr>
              <a:t>#include &lt;</a:t>
            </a:r>
            <a:r>
              <a:rPr lang="en-US" b="1" dirty="0" err="1" smtClean="0">
                <a:latin typeface="Courier New" pitchFamily="49" charset="0"/>
              </a:rPr>
              <a:t>stdio.h</a:t>
            </a:r>
            <a:r>
              <a:rPr lang="en-US" b="1" dirty="0" smtClean="0">
                <a:latin typeface="Courier New" pitchFamily="49" charset="0"/>
              </a:rPr>
              <a:t>&gt;</a:t>
            </a:r>
          </a:p>
          <a:p>
            <a:pPr>
              <a:lnSpc>
                <a:spcPct val="80000"/>
              </a:lnSpc>
              <a:buNone/>
            </a:pPr>
            <a:r>
              <a:rPr lang="en-US" b="1" dirty="0" err="1" smtClean="0">
                <a:latin typeface="Courier New" pitchFamily="49" charset="0"/>
              </a:rPr>
              <a:t>int</a:t>
            </a:r>
            <a:r>
              <a:rPr lang="en-US" b="1" dirty="0" smtClean="0">
                <a:latin typeface="Courier New" pitchFamily="49" charset="0"/>
              </a:rPr>
              <a:t> main()</a:t>
            </a:r>
          </a:p>
          <a:p>
            <a:pPr>
              <a:lnSpc>
                <a:spcPct val="80000"/>
              </a:lnSpc>
              <a:buNone/>
            </a:pPr>
            <a:r>
              <a:rPr lang="en-US" b="1" dirty="0" smtClean="0">
                <a:latin typeface="Courier New" pitchFamily="49" charset="0"/>
              </a:rPr>
              <a:t>{</a:t>
            </a:r>
          </a:p>
          <a:p>
            <a:pPr>
              <a:lnSpc>
                <a:spcPct val="80000"/>
              </a:lnSpc>
              <a:buNone/>
            </a:pPr>
            <a:r>
              <a:rPr lang="en-US" b="1" dirty="0" smtClean="0">
                <a:latin typeface="Courier New" pitchFamily="49" charset="0"/>
              </a:rPr>
              <a:t>//assign and initialize scores array with 5 scores</a:t>
            </a:r>
          </a:p>
          <a:p>
            <a:pPr>
              <a:lnSpc>
                <a:spcPct val="80000"/>
              </a:lnSpc>
              <a:buNone/>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x, scores[5]={30, 70, 89,34,70};</a:t>
            </a:r>
          </a:p>
          <a:p>
            <a:pPr>
              <a:lnSpc>
                <a:spcPct val="80000"/>
              </a:lnSpc>
              <a:buNone/>
            </a:pPr>
            <a:r>
              <a:rPr lang="en-US" b="1" dirty="0" smtClean="0">
                <a:latin typeface="Courier New" pitchFamily="49" charset="0"/>
              </a:rPr>
              <a:t> //display memory location of each element in the array</a:t>
            </a:r>
          </a:p>
          <a:p>
            <a:pPr>
              <a:lnSpc>
                <a:spcPct val="80000"/>
              </a:lnSpc>
              <a:buNone/>
            </a:pPr>
            <a:r>
              <a:rPr lang="en-US" b="1" dirty="0" smtClean="0">
                <a:latin typeface="Courier New" pitchFamily="49" charset="0"/>
              </a:rPr>
              <a:t>	for (x=0;x&lt;5;x++)</a:t>
            </a:r>
          </a:p>
          <a:p>
            <a:pPr>
              <a:lnSpc>
                <a:spcPct val="80000"/>
              </a:lnSpc>
              <a:buNone/>
            </a:pPr>
            <a:r>
              <a:rPr lang="en-US" b="1" dirty="0" smtClean="0">
                <a:latin typeface="Courier New" pitchFamily="49" charset="0"/>
              </a:rPr>
              <a:t> 	{</a:t>
            </a:r>
          </a:p>
          <a:p>
            <a:pPr>
              <a:lnSpc>
                <a:spcPct val="80000"/>
              </a:lnSpc>
              <a:buNone/>
            </a:pPr>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("Score[%d] address is = %d\</a:t>
            </a:r>
            <a:r>
              <a:rPr lang="en-US" b="1" dirty="0" err="1" smtClean="0">
                <a:latin typeface="Courier New" pitchFamily="49" charset="0"/>
              </a:rPr>
              <a:t>n",x,&amp;scores</a:t>
            </a:r>
            <a:r>
              <a:rPr lang="en-US" b="1" dirty="0" smtClean="0">
                <a:latin typeface="Courier New" pitchFamily="49" charset="0"/>
              </a:rPr>
              <a:t>[x]);</a:t>
            </a:r>
          </a:p>
          <a:p>
            <a:pPr>
              <a:lnSpc>
                <a:spcPct val="80000"/>
              </a:lnSpc>
              <a:buNone/>
            </a:pPr>
            <a:r>
              <a:rPr lang="en-US" b="1" dirty="0" smtClean="0">
                <a:latin typeface="Courier New" pitchFamily="49" charset="0"/>
              </a:rPr>
              <a:t> 	}</a:t>
            </a:r>
          </a:p>
          <a:p>
            <a:pPr>
              <a:lnSpc>
                <a:spcPct val="80000"/>
              </a:lnSpc>
              <a:buNone/>
            </a:pPr>
            <a:r>
              <a:rPr lang="en-US" b="1" dirty="0" smtClean="0">
                <a:latin typeface="Courier New" pitchFamily="49" charset="0"/>
              </a:rPr>
              <a:t> //Display the five scores </a:t>
            </a:r>
          </a:p>
          <a:p>
            <a:pPr>
              <a:lnSpc>
                <a:spcPct val="80000"/>
              </a:lnSpc>
              <a:buNone/>
            </a:pPr>
            <a:r>
              <a:rPr lang="en-US" b="1" dirty="0" smtClean="0">
                <a:latin typeface="Courier New" pitchFamily="49" charset="0"/>
              </a:rPr>
              <a:t> for (x=0;x&lt;5;x++)</a:t>
            </a:r>
          </a:p>
          <a:p>
            <a:pPr>
              <a:lnSpc>
                <a:spcPct val="80000"/>
              </a:lnSpc>
              <a:buNone/>
            </a:pPr>
            <a:r>
              <a:rPr lang="en-US" b="1" dirty="0" smtClean="0">
                <a:latin typeface="Courier New" pitchFamily="49" charset="0"/>
              </a:rPr>
              <a:t> {</a:t>
            </a:r>
          </a:p>
          <a:p>
            <a:pPr>
              <a:lnSpc>
                <a:spcPct val="80000"/>
              </a:lnSpc>
              <a:buNone/>
            </a:pPr>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("The score[%d] is =  %d\n", </a:t>
            </a:r>
            <a:r>
              <a:rPr lang="en-US" b="1" dirty="0" err="1" smtClean="0">
                <a:latin typeface="Courier New" pitchFamily="49" charset="0"/>
              </a:rPr>
              <a:t>x,scores</a:t>
            </a:r>
            <a:r>
              <a:rPr lang="en-US" b="1" dirty="0" smtClean="0">
                <a:latin typeface="Courier New" pitchFamily="49" charset="0"/>
              </a:rPr>
              <a:t>[x]);</a:t>
            </a:r>
          </a:p>
          <a:p>
            <a:pPr>
              <a:lnSpc>
                <a:spcPct val="80000"/>
              </a:lnSpc>
              <a:buNone/>
            </a:pPr>
            <a:r>
              <a:rPr lang="en-US" b="1" dirty="0" smtClean="0">
                <a:latin typeface="Courier New" pitchFamily="49" charset="0"/>
              </a:rPr>
              <a:t> }</a:t>
            </a:r>
          </a:p>
          <a:p>
            <a:pPr>
              <a:lnSpc>
                <a:spcPct val="80000"/>
              </a:lnSpc>
              <a:buNone/>
            </a:pPr>
            <a:r>
              <a:rPr lang="en-US" b="1" dirty="0" smtClean="0">
                <a:latin typeface="Courier New" pitchFamily="49" charset="0"/>
              </a:rPr>
              <a:t> return 0;</a:t>
            </a:r>
          </a:p>
          <a:p>
            <a:pPr>
              <a:lnSpc>
                <a:spcPct val="80000"/>
              </a:lnSpc>
              <a:buNone/>
            </a:pPr>
            <a:r>
              <a:rPr lang="en-US" b="1" dirty="0" smtClean="0">
                <a:latin typeface="Courier New" pitchFamily="49" charset="0"/>
              </a:rPr>
              <a:t>}</a:t>
            </a:r>
          </a:p>
        </p:txBody>
      </p:sp>
      <p:sp>
        <p:nvSpPr>
          <p:cNvPr id="4" name="Slide Number Placeholder 3"/>
          <p:cNvSpPr>
            <a:spLocks noGrp="1"/>
          </p:cNvSpPr>
          <p:nvPr>
            <p:ph type="sldNum" sz="quarter" idx="15"/>
          </p:nvPr>
        </p:nvSpPr>
        <p:spPr/>
        <p:txBody>
          <a:bodyPr/>
          <a:lstStyle/>
          <a:p>
            <a:fld id="{EB3CC31C-4F32-433D-A1A4-47515DC1B7A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solidFill>
                  <a:schemeClr val="tx1"/>
                </a:solidFill>
              </a:rPr>
              <a:t>Primitive data types(Built-in/basic</a:t>
            </a:r>
            <a:r>
              <a:rPr lang="en-US" dirty="0" smtClean="0"/>
              <a:t>)</a:t>
            </a:r>
            <a:endParaRPr lang="en-US" dirty="0"/>
          </a:p>
        </p:txBody>
      </p:sp>
      <p:sp>
        <p:nvSpPr>
          <p:cNvPr id="3" name="Content Placeholder 2"/>
          <p:cNvSpPr>
            <a:spLocks noGrp="1"/>
          </p:cNvSpPr>
          <p:nvPr>
            <p:ph sz="quarter" idx="1"/>
          </p:nvPr>
        </p:nvSpPr>
        <p:spPr>
          <a:xfrm>
            <a:off x="457200" y="914400"/>
            <a:ext cx="7467600" cy="5559552"/>
          </a:xfrm>
        </p:spPr>
        <p:txBody>
          <a:bodyPr/>
          <a:lstStyle/>
          <a:p>
            <a:pPr algn="just"/>
            <a:r>
              <a:rPr lang="en-US" dirty="0" smtClean="0"/>
              <a:t>Primitive data types are data types that are typically directed upon by machine-level instructions, within the computer at their primitive level.</a:t>
            </a:r>
          </a:p>
          <a:p>
            <a:pPr algn="just"/>
            <a:r>
              <a:rPr lang="en-US" dirty="0" smtClean="0"/>
              <a:t>This include: </a:t>
            </a:r>
          </a:p>
          <a:p>
            <a:pPr lvl="1" algn="just"/>
            <a:r>
              <a:rPr lang="en-US" dirty="0" smtClean="0"/>
              <a:t>integer(</a:t>
            </a:r>
            <a:r>
              <a:rPr lang="en-US" dirty="0" err="1" smtClean="0"/>
              <a:t>int</a:t>
            </a:r>
            <a:r>
              <a:rPr lang="en-US" dirty="0" smtClean="0"/>
              <a:t>)</a:t>
            </a:r>
          </a:p>
          <a:p>
            <a:pPr lvl="1" algn="just"/>
            <a:r>
              <a:rPr lang="en-US" dirty="0" err="1" smtClean="0"/>
              <a:t>Reals</a:t>
            </a:r>
            <a:r>
              <a:rPr lang="en-US" dirty="0" smtClean="0"/>
              <a:t> (float, double)</a:t>
            </a:r>
          </a:p>
          <a:p>
            <a:pPr lvl="1" algn="just"/>
            <a:r>
              <a:rPr lang="en-US" dirty="0" smtClean="0"/>
              <a:t>Characters (char, string)</a:t>
            </a:r>
          </a:p>
          <a:p>
            <a:pPr lvl="1" algn="just"/>
            <a:r>
              <a:rPr lang="en-US" dirty="0" smtClean="0"/>
              <a:t>Boolean(logical); (</a:t>
            </a:r>
            <a:r>
              <a:rPr lang="en-US" dirty="0" err="1" smtClean="0"/>
              <a:t>bool</a:t>
            </a:r>
            <a:r>
              <a:rPr lang="en-US" dirty="0" smtClean="0"/>
              <a:t>, </a:t>
            </a:r>
            <a:r>
              <a:rPr lang="en-US" dirty="0" err="1" smtClean="0"/>
              <a:t>boolean</a:t>
            </a:r>
            <a:r>
              <a:rPr lang="en-US" dirty="0" smtClean="0"/>
              <a:t>)</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tx1"/>
                </a:solidFill>
              </a:rPr>
              <a:t>output</a:t>
            </a:r>
            <a:endParaRPr lang="en-US" b="1" dirty="0">
              <a:solidFill>
                <a:schemeClr val="tx1"/>
              </a:solidFill>
            </a:endParaRPr>
          </a:p>
        </p:txBody>
      </p:sp>
      <p:sp>
        <p:nvSpPr>
          <p:cNvPr id="4" name="Slide Number Placeholder 3"/>
          <p:cNvSpPr>
            <a:spLocks noGrp="1"/>
          </p:cNvSpPr>
          <p:nvPr>
            <p:ph type="sldNum" sz="quarter" idx="15"/>
          </p:nvPr>
        </p:nvSpPr>
        <p:spPr/>
        <p:txBody>
          <a:bodyPr/>
          <a:lstStyle/>
          <a:p>
            <a:fld id="{EB3CC31C-4F32-433D-A1A4-47515DC1B7AF}" type="slidenum">
              <a:rPr lang="en-US" smtClean="0"/>
              <a:pPr/>
              <a:t>20</a:t>
            </a:fld>
            <a:endParaRPr lang="en-US"/>
          </a:p>
        </p:txBody>
      </p:sp>
      <p:pic>
        <p:nvPicPr>
          <p:cNvPr id="5" name="Picture 6"/>
          <p:cNvPicPr>
            <a:picLocks noGrp="1" noChangeAspect="1" noChangeArrowheads="1"/>
          </p:cNvPicPr>
          <p:nvPr>
            <p:ph sz="quarter" idx="1"/>
          </p:nvPr>
        </p:nvPicPr>
        <p:blipFill>
          <a:blip r:embed="rId2"/>
          <a:srcRect l="6445" t="14752" r="30064" b="44461"/>
          <a:stretch>
            <a:fillRect/>
          </a:stretch>
        </p:blipFill>
        <p:spPr bwMode="auto">
          <a:xfrm>
            <a:off x="457200" y="990600"/>
            <a:ext cx="7543799" cy="5334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sz="3200" b="1" dirty="0" smtClean="0">
                <a:solidFill>
                  <a:schemeClr val="tx1"/>
                </a:solidFill>
              </a:rPr>
              <a:t>Array of characters</a:t>
            </a:r>
            <a:endParaRPr lang="en-US" b="1" dirty="0">
              <a:solidFill>
                <a:schemeClr val="tx1"/>
              </a:solidFill>
            </a:endParaRPr>
          </a:p>
        </p:txBody>
      </p:sp>
      <p:sp>
        <p:nvSpPr>
          <p:cNvPr id="3" name="Content Placeholder 2"/>
          <p:cNvSpPr>
            <a:spLocks noGrp="1"/>
          </p:cNvSpPr>
          <p:nvPr>
            <p:ph sz="quarter" idx="1"/>
          </p:nvPr>
        </p:nvSpPr>
        <p:spPr>
          <a:xfrm>
            <a:off x="152400" y="1219200"/>
            <a:ext cx="8153400" cy="5254752"/>
          </a:xfrm>
        </p:spPr>
        <p:txBody>
          <a:bodyPr>
            <a:noAutofit/>
          </a:bodyPr>
          <a:lstStyle/>
          <a:p>
            <a:pPr marL="341313" indent="-341313">
              <a:lnSpc>
                <a:spcPct val="13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To manipulate text, we create an array of characters:</a:t>
            </a:r>
          </a:p>
          <a:p>
            <a:pPr marL="741363" lvl="1" indent="-284163">
              <a:lnSpc>
                <a:spcPct val="13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char arrayname [elements] e.g. char </a:t>
            </a:r>
            <a:r>
              <a:rPr lang="en-US" sz="2000" dirty="0" err="1" smtClean="0"/>
              <a:t>Student_Name</a:t>
            </a:r>
            <a:r>
              <a:rPr lang="en-US" sz="2000" dirty="0" smtClean="0"/>
              <a:t> [20];</a:t>
            </a:r>
          </a:p>
          <a:p>
            <a:pPr marL="341313" indent="-341313">
              <a:lnSpc>
                <a:spcPct val="13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Character arrays can be initialized using string literals. For example</a:t>
            </a:r>
          </a:p>
          <a:p>
            <a:pPr marL="741363" lvl="1" indent="-284163">
              <a:lnSpc>
                <a:spcPct val="135000"/>
              </a:lnSpc>
              <a:buClr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latin typeface="Courier New" pitchFamily="49" charset="0"/>
              </a:rPr>
              <a:t>char City[20] = “Nairobi";</a:t>
            </a:r>
          </a:p>
          <a:p>
            <a:pPr marL="341313" indent="-341313">
              <a:lnSpc>
                <a:spcPct val="13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latin typeface="Courier New" pitchFamily="49" charset="0"/>
              </a:rPr>
              <a:t>City</a:t>
            </a:r>
            <a:r>
              <a:rPr lang="en-US" sz="2000" dirty="0" smtClean="0"/>
              <a:t> actually has 7 elements but the extra 8</a:t>
            </a:r>
            <a:r>
              <a:rPr lang="en-US" sz="2000" baseline="30000" dirty="0" smtClean="0"/>
              <a:t>th</a:t>
            </a:r>
            <a:r>
              <a:rPr lang="en-US" sz="2000" dirty="0" smtClean="0"/>
              <a:t> space is used to store the  Null character </a:t>
            </a:r>
            <a:r>
              <a:rPr lang="en-US" sz="2000" b="1" dirty="0" smtClean="0">
                <a:latin typeface="Courier New" pitchFamily="49" charset="0"/>
              </a:rPr>
              <a:t>'\0'</a:t>
            </a:r>
            <a:r>
              <a:rPr lang="en-US" sz="2000" dirty="0" smtClean="0"/>
              <a:t> that terminates the string.</a:t>
            </a:r>
          </a:p>
          <a:p>
            <a:pPr marL="341313" indent="-341313">
              <a:lnSpc>
                <a:spcPct val="135000"/>
              </a:lnSpc>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Since Array name is address of an array, &amp; is not needed for </a:t>
            </a:r>
            <a:r>
              <a:rPr lang="en-US" sz="2000" dirty="0" err="1" smtClean="0"/>
              <a:t>scanf</a:t>
            </a:r>
            <a:r>
              <a:rPr lang="en-US" sz="2000" dirty="0" smtClean="0"/>
              <a:t> ():	</a:t>
            </a:r>
            <a:r>
              <a:rPr lang="en-US" sz="2000" b="1" dirty="0" err="1" smtClean="0">
                <a:latin typeface="Courier New" pitchFamily="49" charset="0"/>
              </a:rPr>
              <a:t>scanf</a:t>
            </a:r>
            <a:r>
              <a:rPr lang="en-US" sz="2000" b="1" dirty="0" smtClean="0">
                <a:latin typeface="Courier New" pitchFamily="49" charset="0"/>
              </a:rPr>
              <a:t>(</a:t>
            </a:r>
            <a:r>
              <a:rPr lang="en-US" sz="2000" b="1" dirty="0" smtClean="0"/>
              <a:t> </a:t>
            </a:r>
            <a:r>
              <a:rPr lang="en-US" sz="2000" b="1" dirty="0" smtClean="0">
                <a:latin typeface="Courier New" pitchFamily="49" charset="0"/>
              </a:rPr>
              <a:t>"%s",</a:t>
            </a:r>
            <a:r>
              <a:rPr lang="en-US" sz="2000" b="1" dirty="0" smtClean="0"/>
              <a:t> </a:t>
            </a:r>
            <a:r>
              <a:rPr lang="en-US" sz="2000" b="1" dirty="0" smtClean="0">
                <a:latin typeface="Courier New" pitchFamily="49" charset="0"/>
              </a:rPr>
              <a:t>name</a:t>
            </a:r>
            <a:r>
              <a:rPr lang="en-US" sz="2000" b="1" dirty="0" smtClean="0"/>
              <a:t> </a:t>
            </a:r>
            <a:r>
              <a:rPr lang="en-US" sz="2000" b="1" dirty="0" smtClean="0">
                <a:latin typeface="Courier New" pitchFamily="49" charset="0"/>
              </a:rPr>
              <a:t>);.</a:t>
            </a:r>
            <a:endParaRPr lang="en-US" sz="2000"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example</a:t>
            </a:r>
            <a:endParaRPr lang="en-US" dirty="0"/>
          </a:p>
        </p:txBody>
      </p:sp>
      <p:sp>
        <p:nvSpPr>
          <p:cNvPr id="3" name="Content Placeholder 2"/>
          <p:cNvSpPr>
            <a:spLocks noGrp="1"/>
          </p:cNvSpPr>
          <p:nvPr>
            <p:ph sz="quarter" idx="1"/>
          </p:nvPr>
        </p:nvSpPr>
        <p:spPr>
          <a:xfrm>
            <a:off x="228600" y="1066800"/>
            <a:ext cx="7696200" cy="5407152"/>
          </a:xfrm>
        </p:spPr>
        <p:txBody>
          <a:bodyPr>
            <a:normAutofit fontScale="92500" lnSpcReduction="20000"/>
          </a:bodyPr>
          <a:lstStyle/>
          <a:p>
            <a:pPr>
              <a:lnSpc>
                <a:spcPct val="115000"/>
              </a:lnSpc>
              <a:buNone/>
            </a:pPr>
            <a:r>
              <a:rPr lang="en-US" b="1" noProof="1" smtClean="0">
                <a:latin typeface="Courier New" pitchFamily="49" charset="0"/>
              </a:rPr>
              <a:t>#include&lt;stdio.h&gt;</a:t>
            </a:r>
          </a:p>
          <a:p>
            <a:pPr>
              <a:lnSpc>
                <a:spcPct val="115000"/>
              </a:lnSpc>
              <a:buNone/>
            </a:pPr>
            <a:r>
              <a:rPr lang="en-US" b="1" noProof="1" smtClean="0">
                <a:latin typeface="Courier New" pitchFamily="49" charset="0"/>
              </a:rPr>
              <a:t>int main ()</a:t>
            </a:r>
          </a:p>
          <a:p>
            <a:pPr>
              <a:lnSpc>
                <a:spcPct val="115000"/>
              </a:lnSpc>
              <a:buNone/>
            </a:pPr>
            <a:r>
              <a:rPr lang="en-US" b="1" noProof="1" smtClean="0">
                <a:latin typeface="Courier New" pitchFamily="49" charset="0"/>
              </a:rPr>
              <a:t>{</a:t>
            </a:r>
          </a:p>
          <a:p>
            <a:pPr>
              <a:lnSpc>
                <a:spcPct val="115000"/>
              </a:lnSpc>
              <a:buNone/>
            </a:pPr>
            <a:r>
              <a:rPr lang="en-US" b="1" noProof="1" smtClean="0">
                <a:latin typeface="Courier New" pitchFamily="49" charset="0"/>
              </a:rPr>
              <a:t>	char name[20];</a:t>
            </a:r>
          </a:p>
          <a:p>
            <a:pPr>
              <a:lnSpc>
                <a:spcPct val="115000"/>
              </a:lnSpc>
              <a:buNone/>
            </a:pPr>
            <a:r>
              <a:rPr lang="en-US" b="1" noProof="1" smtClean="0">
                <a:latin typeface="Courier New" pitchFamily="49" charset="0"/>
              </a:rPr>
              <a:t>	char course [40]= "Data Structures</a:t>
            </a:r>
            <a:r>
              <a:rPr lang="en-US" b="1" dirty="0" smtClean="0">
                <a:latin typeface="Courier New" pitchFamily="49" charset="0"/>
              </a:rPr>
              <a:t> &amp; </a:t>
            </a:r>
            <a:r>
              <a:rPr lang="en-US" b="1" noProof="1" smtClean="0">
                <a:latin typeface="Courier New" pitchFamily="49" charset="0"/>
              </a:rPr>
              <a:t>Algorithms";</a:t>
            </a:r>
          </a:p>
          <a:p>
            <a:pPr>
              <a:lnSpc>
                <a:spcPct val="115000"/>
              </a:lnSpc>
              <a:buNone/>
            </a:pPr>
            <a:r>
              <a:rPr lang="en-US" b="1" noProof="1" smtClean="0">
                <a:latin typeface="Courier New" pitchFamily="49" charset="0"/>
              </a:rPr>
              <a:t>	printf("Enter name");</a:t>
            </a:r>
          </a:p>
          <a:p>
            <a:pPr>
              <a:lnSpc>
                <a:spcPct val="115000"/>
              </a:lnSpc>
              <a:buNone/>
            </a:pPr>
            <a:r>
              <a:rPr lang="en-US" b="1" noProof="1" smtClean="0">
                <a:latin typeface="Courier New" pitchFamily="49" charset="0"/>
              </a:rPr>
              <a:t>	scanf("%s",name);</a:t>
            </a:r>
          </a:p>
          <a:p>
            <a:pPr>
              <a:lnSpc>
                <a:spcPct val="115000"/>
              </a:lnSpc>
              <a:buNone/>
            </a:pPr>
            <a:r>
              <a:rPr lang="en-US" b="1" noProof="1" smtClean="0">
                <a:latin typeface="Courier New" pitchFamily="49" charset="0"/>
              </a:rPr>
              <a:t>	printf("Your name is %s  \n",name);</a:t>
            </a:r>
          </a:p>
          <a:p>
            <a:pPr>
              <a:lnSpc>
                <a:spcPct val="115000"/>
              </a:lnSpc>
              <a:buNone/>
            </a:pPr>
            <a:r>
              <a:rPr lang="en-US" b="1" noProof="1" smtClean="0">
                <a:latin typeface="Courier New" pitchFamily="49" charset="0"/>
              </a:rPr>
              <a:t>	printf("Taking a %s Bridging course\n",course);</a:t>
            </a:r>
          </a:p>
          <a:p>
            <a:pPr>
              <a:lnSpc>
                <a:spcPct val="115000"/>
              </a:lnSpc>
              <a:buNone/>
            </a:pPr>
            <a:r>
              <a:rPr lang="en-US" b="1" noProof="1" smtClean="0">
                <a:latin typeface="Courier New" pitchFamily="49" charset="0"/>
              </a:rPr>
              <a:t>	return 0;</a:t>
            </a:r>
          </a:p>
          <a:p>
            <a:pPr>
              <a:lnSpc>
                <a:spcPct val="115000"/>
              </a:lnSpc>
              <a:buNone/>
            </a:pPr>
            <a:r>
              <a:rPr lang="en-US" b="1" noProof="1" smtClean="0">
                <a:latin typeface="Courier New" pitchFamily="49" charset="0"/>
              </a:rPr>
              <a:t>}</a:t>
            </a:r>
            <a:endParaRPr lang="en-US" b="1" dirty="0" smtClean="0">
              <a:latin typeface="Courier New" pitchFamily="49" charset="0"/>
            </a:endParaRP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sz="3200" b="1" dirty="0" smtClean="0">
                <a:solidFill>
                  <a:schemeClr val="tx1"/>
                </a:solidFill>
              </a:rPr>
              <a:t>Array of Char output</a:t>
            </a:r>
            <a:endParaRPr lang="en-US" b="1" dirty="0">
              <a:solidFill>
                <a:schemeClr val="tx1"/>
              </a:solidFill>
            </a:endParaRPr>
          </a:p>
        </p:txBody>
      </p:sp>
      <p:sp>
        <p:nvSpPr>
          <p:cNvPr id="4" name="Slide Number Placeholder 3"/>
          <p:cNvSpPr>
            <a:spLocks noGrp="1"/>
          </p:cNvSpPr>
          <p:nvPr>
            <p:ph type="sldNum" sz="quarter" idx="15"/>
          </p:nvPr>
        </p:nvSpPr>
        <p:spPr/>
        <p:txBody>
          <a:bodyPr/>
          <a:lstStyle/>
          <a:p>
            <a:fld id="{EB3CC31C-4F32-433D-A1A4-47515DC1B7AF}" type="slidenum">
              <a:rPr lang="en-US" smtClean="0"/>
              <a:pPr/>
              <a:t>23</a:t>
            </a:fld>
            <a:endParaRPr lang="en-US"/>
          </a:p>
        </p:txBody>
      </p:sp>
      <p:pic>
        <p:nvPicPr>
          <p:cNvPr id="5" name="Picture 6"/>
          <p:cNvPicPr>
            <a:picLocks noGrp="1" noChangeAspect="1" noChangeArrowheads="1"/>
          </p:cNvPicPr>
          <p:nvPr>
            <p:ph sz="quarter" idx="1"/>
          </p:nvPr>
        </p:nvPicPr>
        <p:blipFill>
          <a:blip r:embed="rId2"/>
          <a:srcRect l="5313" t="11354" r="42708" b="46230"/>
          <a:stretch>
            <a:fillRect/>
          </a:stretch>
        </p:blipFill>
        <p:spPr bwMode="auto">
          <a:xfrm>
            <a:off x="304800" y="1219200"/>
            <a:ext cx="7696199" cy="563879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smtClean="0"/>
              <a:t>C++</a:t>
            </a:r>
            <a:endParaRPr lang="en-US" b="1" dirty="0"/>
          </a:p>
        </p:txBody>
      </p:sp>
      <p:sp>
        <p:nvSpPr>
          <p:cNvPr id="3" name="Content Placeholder 2"/>
          <p:cNvSpPr>
            <a:spLocks noGrp="1"/>
          </p:cNvSpPr>
          <p:nvPr>
            <p:ph sz="quarter" idx="1"/>
          </p:nvPr>
        </p:nvSpPr>
        <p:spPr>
          <a:xfrm>
            <a:off x="228600" y="533400"/>
            <a:ext cx="7696200" cy="5940552"/>
          </a:xfrm>
        </p:spPr>
        <p:txBody>
          <a:bodyPr>
            <a:normAutofit lnSpcReduction="10000"/>
          </a:bodyPr>
          <a:lstStyle/>
          <a:p>
            <a:pPr>
              <a:buNone/>
            </a:pPr>
            <a:r>
              <a:rPr lang="en-US" dirty="0" err="1" smtClean="0"/>
              <a:t>int</a:t>
            </a:r>
            <a:r>
              <a:rPr lang="en-US" dirty="0" smtClean="0"/>
              <a:t> </a:t>
            </a:r>
            <a:r>
              <a:rPr lang="en-US" dirty="0" err="1" smtClean="0"/>
              <a:t>i,score</a:t>
            </a:r>
            <a:r>
              <a:rPr lang="en-US" dirty="0" smtClean="0"/>
              <a:t>[100];</a:t>
            </a:r>
          </a:p>
          <a:p>
            <a:pPr>
              <a:buNone/>
            </a:pPr>
            <a:r>
              <a:rPr lang="en-US" dirty="0" smtClean="0"/>
              <a:t>for(</a:t>
            </a:r>
            <a:r>
              <a:rPr lang="en-US" dirty="0" err="1" smtClean="0"/>
              <a:t>i</a:t>
            </a:r>
            <a:r>
              <a:rPr lang="en-US" dirty="0" smtClean="0"/>
              <a:t>=0;i&lt;100;i++)</a:t>
            </a:r>
          </a:p>
          <a:p>
            <a:pPr>
              <a:buNone/>
            </a:pPr>
            <a:r>
              <a:rPr lang="en-US" dirty="0" smtClean="0"/>
              <a:t>{</a:t>
            </a:r>
          </a:p>
          <a:p>
            <a:pPr>
              <a:buNone/>
            </a:pPr>
            <a:r>
              <a:rPr lang="en-US" dirty="0" err="1" smtClean="0"/>
              <a:t>cout</a:t>
            </a:r>
            <a:r>
              <a:rPr lang="en-US" dirty="0" smtClean="0"/>
              <a:t>&lt;&lt;“enter the score for students:”</a:t>
            </a:r>
          </a:p>
          <a:p>
            <a:pPr>
              <a:buNone/>
            </a:pPr>
            <a:r>
              <a:rPr lang="en-US" dirty="0" smtClean="0"/>
              <a:t>&lt;&lt;i+1;</a:t>
            </a:r>
          </a:p>
          <a:p>
            <a:pPr>
              <a:buNone/>
            </a:pPr>
            <a:r>
              <a:rPr lang="en-US" dirty="0" err="1" smtClean="0"/>
              <a:t>cin</a:t>
            </a:r>
            <a:r>
              <a:rPr lang="en-US" dirty="0" smtClean="0"/>
              <a:t>&gt;&gt;score[</a:t>
            </a:r>
            <a:r>
              <a:rPr lang="en-US" dirty="0" err="1" smtClean="0"/>
              <a:t>i</a:t>
            </a:r>
            <a:r>
              <a:rPr lang="en-US" dirty="0" smtClean="0"/>
              <a:t>];</a:t>
            </a:r>
          </a:p>
          <a:p>
            <a:pPr>
              <a:buNone/>
            </a:pPr>
            <a:r>
              <a:rPr lang="en-US" dirty="0" err="1" smtClean="0"/>
              <a:t>cout</a:t>
            </a:r>
            <a:r>
              <a:rPr lang="en-US" dirty="0" smtClean="0"/>
              <a:t>&lt;&lt;</a:t>
            </a:r>
            <a:r>
              <a:rPr lang="en-US" dirty="0" err="1" smtClean="0"/>
              <a:t>endl</a:t>
            </a:r>
            <a:r>
              <a:rPr lang="en-US" dirty="0" smtClean="0"/>
              <a:t>; //or </a:t>
            </a:r>
            <a:r>
              <a:rPr lang="en-US" dirty="0" err="1" smtClean="0"/>
              <a:t>cout</a:t>
            </a:r>
            <a:r>
              <a:rPr lang="en-US" dirty="0" smtClean="0"/>
              <a:t>&lt;&lt;“/n”;</a:t>
            </a:r>
          </a:p>
          <a:p>
            <a:pPr>
              <a:buNone/>
            </a:pPr>
            <a:r>
              <a:rPr lang="en-US" dirty="0" smtClean="0"/>
              <a:t>}</a:t>
            </a:r>
          </a:p>
          <a:p>
            <a:pPr>
              <a:buNone/>
            </a:pPr>
            <a:r>
              <a:rPr lang="en-US" dirty="0" smtClean="0"/>
              <a:t>for(</a:t>
            </a:r>
            <a:r>
              <a:rPr lang="en-US" dirty="0" err="1" smtClean="0"/>
              <a:t>i</a:t>
            </a:r>
            <a:r>
              <a:rPr lang="en-US" dirty="0" smtClean="0"/>
              <a:t>=0;i&lt;100;i++)</a:t>
            </a:r>
          </a:p>
          <a:p>
            <a:pPr>
              <a:buNone/>
            </a:pPr>
            <a:r>
              <a:rPr lang="en-US" dirty="0" smtClean="0"/>
              <a:t>{</a:t>
            </a:r>
          </a:p>
          <a:p>
            <a:pPr>
              <a:buNone/>
            </a:pPr>
            <a:r>
              <a:rPr lang="en-US" dirty="0" err="1" smtClean="0"/>
              <a:t>cout</a:t>
            </a:r>
            <a:r>
              <a:rPr lang="en-US" dirty="0" smtClean="0"/>
              <a:t>&lt;&lt;“the score for student”</a:t>
            </a:r>
          </a:p>
          <a:p>
            <a:pPr>
              <a:buNone/>
            </a:pPr>
            <a:r>
              <a:rPr lang="en-US" dirty="0" smtClean="0"/>
              <a:t>&lt;&lt;i+1&lt;&lt;“is:”;</a:t>
            </a:r>
          </a:p>
          <a:p>
            <a:pPr>
              <a:buNone/>
            </a:pPr>
            <a:r>
              <a:rPr lang="en-US" dirty="0" smtClean="0"/>
              <a:t>&lt;&lt;score[</a:t>
            </a:r>
            <a:r>
              <a:rPr lang="en-US" dirty="0" err="1" smtClean="0"/>
              <a:t>i</a:t>
            </a:r>
            <a:r>
              <a:rPr lang="en-US" dirty="0" smtClean="0"/>
              <a:t>]&lt;&lt;</a:t>
            </a:r>
            <a:r>
              <a:rPr lang="en-US" dirty="0" err="1" smtClean="0"/>
              <a:t>endl</a:t>
            </a:r>
            <a:r>
              <a:rPr lang="en-US" dirty="0" smtClean="0"/>
              <a:t>;</a:t>
            </a:r>
          </a:p>
          <a:p>
            <a:pPr>
              <a:buNone/>
            </a:pPr>
            <a:r>
              <a:rPr lang="en-US" dirty="0" smtClean="0"/>
              <a:t>}</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US" b="1" dirty="0" smtClean="0">
                <a:solidFill>
                  <a:schemeClr val="tx1"/>
                </a:solidFill>
              </a:rPr>
              <a:t>Multi Dimensional Arrays</a:t>
            </a:r>
            <a:br>
              <a:rPr lang="en-US" b="1" dirty="0" smtClean="0">
                <a:solidFill>
                  <a:schemeClr val="tx1"/>
                </a:solidFill>
              </a:rPr>
            </a:br>
            <a:endParaRPr lang="en-US" b="1" dirty="0">
              <a:solidFill>
                <a:schemeClr val="tx1"/>
              </a:solidFill>
            </a:endParaRPr>
          </a:p>
        </p:txBody>
      </p:sp>
      <p:sp>
        <p:nvSpPr>
          <p:cNvPr id="3" name="Content Placeholder 2"/>
          <p:cNvSpPr>
            <a:spLocks noGrp="1"/>
          </p:cNvSpPr>
          <p:nvPr>
            <p:ph sz="quarter" idx="1"/>
          </p:nvPr>
        </p:nvSpPr>
        <p:spPr>
          <a:xfrm>
            <a:off x="152400" y="990600"/>
            <a:ext cx="7772400" cy="5483352"/>
          </a:xfrm>
        </p:spPr>
        <p:txBody>
          <a:bodyPr>
            <a:normAutofit fontScale="85000" lnSpcReduction="20000"/>
          </a:bodyPr>
          <a:lstStyle/>
          <a:p>
            <a:pPr algn="just"/>
            <a:r>
              <a:rPr lang="en-US" sz="2800" dirty="0" smtClean="0"/>
              <a:t>These are the arrays which has more than </a:t>
            </a:r>
            <a:r>
              <a:rPr lang="en-US" sz="2800" b="1" dirty="0" smtClean="0"/>
              <a:t>one</a:t>
            </a:r>
            <a:r>
              <a:rPr lang="en-US" sz="2800" dirty="0" smtClean="0"/>
              <a:t> dimension. For example, the following declaration in C creates a two-dimensional array of two rows and two columns:</a:t>
            </a:r>
          </a:p>
          <a:p>
            <a:pPr algn="just"/>
            <a:r>
              <a:rPr lang="en-US" sz="2800" dirty="0" err="1" smtClean="0"/>
              <a:t>int</a:t>
            </a:r>
            <a:r>
              <a:rPr lang="en-US" sz="2800" dirty="0" smtClean="0"/>
              <a:t> myArray1[4,2]</a:t>
            </a:r>
          </a:p>
          <a:p>
            <a:pPr algn="just"/>
            <a:r>
              <a:rPr lang="en-US" sz="2800" dirty="0" smtClean="0"/>
              <a:t>The following declaration creates an array of three dimensions, 2, 2, and 3:</a:t>
            </a:r>
          </a:p>
          <a:p>
            <a:pPr algn="just"/>
            <a:r>
              <a:rPr lang="en-US" sz="2800" dirty="0" err="1" smtClean="0"/>
              <a:t>int</a:t>
            </a:r>
            <a:r>
              <a:rPr lang="en-US" sz="2800" dirty="0" smtClean="0"/>
              <a:t> myArray2[4,2,3];</a:t>
            </a:r>
          </a:p>
          <a:p>
            <a:pPr algn="just">
              <a:buNone/>
            </a:pPr>
            <a:r>
              <a:rPr lang="en-US" sz="2800" b="1" dirty="0" smtClean="0"/>
              <a:t>Initialization</a:t>
            </a:r>
          </a:p>
          <a:p>
            <a:r>
              <a:rPr lang="en-US" sz="2800" dirty="0" smtClean="0"/>
              <a:t>The following piece of code initializes the arrays myArray1 and myArray2</a:t>
            </a:r>
          </a:p>
          <a:p>
            <a:pPr lvl="2">
              <a:buNone/>
            </a:pPr>
            <a:r>
              <a:rPr lang="en-US" sz="2200" b="1" dirty="0" smtClean="0"/>
              <a:t>myArray1 = {(1, 2), (3, 4)}</a:t>
            </a:r>
          </a:p>
          <a:p>
            <a:pPr lvl="2">
              <a:buNone/>
            </a:pPr>
            <a:r>
              <a:rPr lang="en-US" sz="2200" b="1" dirty="0" smtClean="0"/>
              <a:t>myArray2 = {(1, 2), (3, 4), (5, 6)}</a:t>
            </a:r>
          </a:p>
          <a:p>
            <a:r>
              <a:rPr lang="en-US" sz="2800" dirty="0" smtClean="0"/>
              <a:t>In a matrix form the above array can be represented as below</a:t>
            </a:r>
          </a:p>
          <a:p>
            <a:r>
              <a:rPr lang="en-US" sz="2800" dirty="0" smtClean="0"/>
              <a:t> </a:t>
            </a:r>
          </a:p>
          <a:p>
            <a:pPr algn="just"/>
            <a:endParaRPr lang="en-US" sz="2800" dirty="0" smtClean="0"/>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t>example</a:t>
            </a:r>
            <a:endParaRPr lang="en-US" b="1" dirty="0"/>
          </a:p>
        </p:txBody>
      </p:sp>
      <p:sp>
        <p:nvSpPr>
          <p:cNvPr id="3" name="Content Placeholder 2"/>
          <p:cNvSpPr>
            <a:spLocks noGrp="1"/>
          </p:cNvSpPr>
          <p:nvPr>
            <p:ph sz="quarter" idx="1"/>
          </p:nvPr>
        </p:nvSpPr>
        <p:spPr>
          <a:xfrm>
            <a:off x="152400" y="762000"/>
            <a:ext cx="8305800" cy="5711952"/>
          </a:xfrm>
        </p:spPr>
        <p:txBody>
          <a:bodyPr>
            <a:noAutofit/>
          </a:bodyPr>
          <a:lstStyle/>
          <a:p>
            <a:pPr>
              <a:buNone/>
            </a:pPr>
            <a:r>
              <a:rPr lang="en-US" sz="1200" dirty="0" smtClean="0"/>
              <a:t>#include &lt;</a:t>
            </a:r>
            <a:r>
              <a:rPr lang="en-US" sz="1200" dirty="0" err="1" smtClean="0"/>
              <a:t>stdio.h</a:t>
            </a:r>
            <a:r>
              <a:rPr lang="en-US" sz="1200" dirty="0" smtClean="0"/>
              <a:t>&gt;</a:t>
            </a:r>
          </a:p>
          <a:p>
            <a:pPr>
              <a:buNone/>
            </a:pPr>
            <a:r>
              <a:rPr lang="en-US" sz="1200" dirty="0" smtClean="0"/>
              <a:t>const </a:t>
            </a:r>
            <a:r>
              <a:rPr lang="en-US" sz="1200" dirty="0" err="1" smtClean="0"/>
              <a:t>int</a:t>
            </a:r>
            <a:r>
              <a:rPr lang="en-US" sz="1200" dirty="0" smtClean="0"/>
              <a:t> </a:t>
            </a:r>
            <a:r>
              <a:rPr lang="en-US" sz="1200" dirty="0" err="1" smtClean="0"/>
              <a:t>num_rows</a:t>
            </a:r>
            <a:r>
              <a:rPr lang="en-US" sz="1200" dirty="0" smtClean="0"/>
              <a:t> = 7;</a:t>
            </a:r>
          </a:p>
          <a:p>
            <a:pPr>
              <a:buNone/>
            </a:pPr>
            <a:r>
              <a:rPr lang="en-US" sz="1200" dirty="0" smtClean="0"/>
              <a:t>const </a:t>
            </a:r>
            <a:r>
              <a:rPr lang="en-US" sz="1200" dirty="0" err="1" smtClean="0"/>
              <a:t>int</a:t>
            </a:r>
            <a:r>
              <a:rPr lang="en-US" sz="1200" dirty="0" smtClean="0"/>
              <a:t> </a:t>
            </a:r>
            <a:r>
              <a:rPr lang="en-US" sz="1200" dirty="0" err="1" smtClean="0"/>
              <a:t>num_columns</a:t>
            </a:r>
            <a:r>
              <a:rPr lang="en-US" sz="1200" dirty="0" smtClean="0"/>
              <a:t> = 5;</a:t>
            </a:r>
          </a:p>
          <a:p>
            <a:pPr>
              <a:buNone/>
            </a:pPr>
            <a:r>
              <a:rPr lang="en-US" sz="1200" dirty="0" err="1" smtClean="0"/>
              <a:t>int</a:t>
            </a:r>
            <a:endParaRPr lang="en-US" sz="1200" dirty="0" smtClean="0"/>
          </a:p>
          <a:p>
            <a:pPr>
              <a:buNone/>
            </a:pPr>
            <a:r>
              <a:rPr lang="en-US" sz="1200" dirty="0" smtClean="0"/>
              <a:t>main()</a:t>
            </a:r>
          </a:p>
          <a:p>
            <a:pPr>
              <a:buNone/>
            </a:pPr>
            <a:r>
              <a:rPr lang="en-US" sz="1200" dirty="0" smtClean="0"/>
              <a:t>{</a:t>
            </a:r>
          </a:p>
          <a:p>
            <a:pPr>
              <a:buNone/>
            </a:pPr>
            <a:r>
              <a:rPr lang="en-US" sz="1200" dirty="0" smtClean="0"/>
              <a:t>  </a:t>
            </a:r>
            <a:r>
              <a:rPr lang="en-US" sz="1200" dirty="0" err="1" smtClean="0"/>
              <a:t>int</a:t>
            </a:r>
            <a:r>
              <a:rPr lang="en-US" sz="1200" dirty="0" smtClean="0"/>
              <a:t> box[3][4];</a:t>
            </a:r>
          </a:p>
          <a:p>
            <a:pPr>
              <a:buNone/>
            </a:pPr>
            <a:r>
              <a:rPr lang="en-US" sz="1200" dirty="0" smtClean="0"/>
              <a:t>  </a:t>
            </a:r>
            <a:r>
              <a:rPr lang="en-US" sz="1200" dirty="0" err="1" smtClean="0"/>
              <a:t>int</a:t>
            </a:r>
            <a:r>
              <a:rPr lang="en-US" sz="1200" dirty="0" smtClean="0"/>
              <a:t> row, column;</a:t>
            </a:r>
          </a:p>
          <a:p>
            <a:pPr>
              <a:buNone/>
            </a:pPr>
            <a:endParaRPr lang="en-US" sz="1200" dirty="0" smtClean="0"/>
          </a:p>
          <a:p>
            <a:pPr>
              <a:buNone/>
            </a:pPr>
            <a:r>
              <a:rPr lang="en-US" sz="1200" dirty="0" smtClean="0"/>
              <a:t>  for(row = 0; row &lt; </a:t>
            </a:r>
            <a:r>
              <a:rPr lang="en-US" sz="1200" dirty="0" err="1" smtClean="0"/>
              <a:t>num_rows</a:t>
            </a:r>
            <a:r>
              <a:rPr lang="en-US" sz="1200" dirty="0" smtClean="0"/>
              <a:t>; row++)</a:t>
            </a:r>
          </a:p>
          <a:p>
            <a:pPr>
              <a:buNone/>
            </a:pPr>
            <a:r>
              <a:rPr lang="en-US" sz="1200" dirty="0" smtClean="0"/>
              <a:t>    for(column = 0; column &lt; </a:t>
            </a:r>
            <a:r>
              <a:rPr lang="en-US" sz="1200" dirty="0" err="1" smtClean="0"/>
              <a:t>num_columns</a:t>
            </a:r>
            <a:r>
              <a:rPr lang="en-US" sz="1200" dirty="0" smtClean="0"/>
              <a:t>; column++)</a:t>
            </a:r>
          </a:p>
          <a:p>
            <a:pPr>
              <a:buNone/>
            </a:pPr>
            <a:r>
              <a:rPr lang="en-US" sz="1200" dirty="0" smtClean="0"/>
              <a:t>      box[row][column] = column + (row * </a:t>
            </a:r>
            <a:r>
              <a:rPr lang="en-US" sz="1200" dirty="0" err="1" smtClean="0"/>
              <a:t>num_columns</a:t>
            </a:r>
            <a:r>
              <a:rPr lang="en-US" sz="1200" dirty="0" smtClean="0"/>
              <a:t>);</a:t>
            </a:r>
          </a:p>
          <a:p>
            <a:pPr>
              <a:buNone/>
            </a:pPr>
            <a:r>
              <a:rPr lang="en-US" sz="1200" dirty="0" smtClean="0"/>
              <a:t>  for(row = 0; row &lt; </a:t>
            </a:r>
            <a:r>
              <a:rPr lang="en-US" sz="1200" dirty="0" err="1" smtClean="0"/>
              <a:t>num_rows</a:t>
            </a:r>
            <a:r>
              <a:rPr lang="en-US" sz="1200" dirty="0" smtClean="0"/>
              <a:t>; row++)</a:t>
            </a:r>
          </a:p>
          <a:p>
            <a:pPr>
              <a:buNone/>
            </a:pPr>
            <a:r>
              <a:rPr lang="en-US" sz="1200" dirty="0" smtClean="0"/>
              <a:t>    {</a:t>
            </a:r>
          </a:p>
          <a:p>
            <a:pPr>
              <a:buNone/>
            </a:pPr>
            <a:r>
              <a:rPr lang="en-US" sz="1200" dirty="0" smtClean="0"/>
              <a:t>      for(column = 0; column &lt; </a:t>
            </a:r>
            <a:r>
              <a:rPr lang="en-US" sz="1200" dirty="0" err="1" smtClean="0"/>
              <a:t>num_columns</a:t>
            </a:r>
            <a:r>
              <a:rPr lang="en-US" sz="1200" dirty="0" smtClean="0"/>
              <a:t>; column++)</a:t>
            </a:r>
          </a:p>
          <a:p>
            <a:pPr>
              <a:buNone/>
            </a:pPr>
            <a:r>
              <a:rPr lang="en-US" sz="1200" dirty="0" smtClean="0"/>
              <a:t>        {</a:t>
            </a:r>
          </a:p>
          <a:p>
            <a:pPr>
              <a:buNone/>
            </a:pPr>
            <a:r>
              <a:rPr lang="en-US" sz="1200" dirty="0" smtClean="0"/>
              <a:t>          </a:t>
            </a:r>
            <a:r>
              <a:rPr lang="en-US" sz="1200" dirty="0" err="1" smtClean="0"/>
              <a:t>printf</a:t>
            </a:r>
            <a:r>
              <a:rPr lang="en-US" sz="1200" dirty="0" smtClean="0"/>
              <a:t>("%4d", box[row][column]);</a:t>
            </a:r>
          </a:p>
          <a:p>
            <a:pPr>
              <a:buNone/>
            </a:pPr>
            <a:r>
              <a:rPr lang="en-US" sz="1200" dirty="0" smtClean="0"/>
              <a:t>        }</a:t>
            </a:r>
          </a:p>
          <a:p>
            <a:pPr>
              <a:buNone/>
            </a:pPr>
            <a:r>
              <a:rPr lang="en-US" sz="1200" dirty="0" smtClean="0"/>
              <a:t>      </a:t>
            </a:r>
            <a:r>
              <a:rPr lang="en-US" sz="1200" dirty="0" err="1" smtClean="0"/>
              <a:t>printf</a:t>
            </a:r>
            <a:r>
              <a:rPr lang="en-US" sz="1200" dirty="0" smtClean="0"/>
              <a:t>("\n");</a:t>
            </a:r>
          </a:p>
          <a:p>
            <a:pPr>
              <a:buNone/>
            </a:pPr>
            <a:r>
              <a:rPr lang="en-US" sz="1200" dirty="0" smtClean="0"/>
              <a:t>    }</a:t>
            </a:r>
          </a:p>
          <a:p>
            <a:pPr>
              <a:buNone/>
            </a:pPr>
            <a:r>
              <a:rPr lang="en-US" sz="1200" dirty="0" smtClean="0"/>
              <a:t>  return 0;</a:t>
            </a:r>
          </a:p>
          <a:p>
            <a:pPr>
              <a:buNone/>
            </a:pPr>
            <a:r>
              <a:rPr lang="en-US" sz="1200" dirty="0" smtClean="0"/>
              <a:t>}</a:t>
            </a:r>
          </a:p>
          <a:p>
            <a:pPr>
              <a:buNone/>
            </a:pPr>
            <a:endParaRPr lang="en-US" sz="1200"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smtClean="0">
                <a:solidFill>
                  <a:schemeClr val="tx1"/>
                </a:solidFill>
              </a:rPr>
              <a:t>output</a:t>
            </a:r>
            <a:endParaRPr lang="en-US" b="1" dirty="0">
              <a:solidFill>
                <a:schemeClr val="tx1"/>
              </a:solidFill>
            </a:endParaRPr>
          </a:p>
        </p:txBody>
      </p:sp>
      <p:sp>
        <p:nvSpPr>
          <p:cNvPr id="4" name="Slide Number Placeholder 3"/>
          <p:cNvSpPr>
            <a:spLocks noGrp="1"/>
          </p:cNvSpPr>
          <p:nvPr>
            <p:ph type="sldNum" sz="quarter" idx="15"/>
          </p:nvPr>
        </p:nvSpPr>
        <p:spPr/>
        <p:txBody>
          <a:bodyPr/>
          <a:lstStyle/>
          <a:p>
            <a:fld id="{EB3CC31C-4F32-433D-A1A4-47515DC1B7AF}" type="slidenum">
              <a:rPr lang="en-US" smtClean="0"/>
              <a:pPr/>
              <a:t>27</a:t>
            </a:fld>
            <a:endParaRPr lang="en-US"/>
          </a:p>
        </p:txBody>
      </p:sp>
      <p:pic>
        <p:nvPicPr>
          <p:cNvPr id="5" name="Content Placeholder 4"/>
          <p:cNvPicPr>
            <a:picLocks noGrp="1"/>
          </p:cNvPicPr>
          <p:nvPr>
            <p:ph sz="quarter" idx="1"/>
          </p:nvPr>
        </p:nvPicPr>
        <p:blipFill>
          <a:blip r:embed="rId2"/>
          <a:srcRect l="3582" t="7169" r="44545" b="41544"/>
          <a:stretch>
            <a:fillRect/>
          </a:stretch>
        </p:blipFill>
        <p:spPr bwMode="auto">
          <a:xfrm>
            <a:off x="457200" y="838200"/>
            <a:ext cx="7467600" cy="5410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Organization in an array</a:t>
            </a:r>
            <a:r>
              <a:rPr lang="en-US" dirty="0" smtClean="0"/>
              <a:t/>
            </a:r>
            <a:br>
              <a:rPr lang="en-US" dirty="0" smtClean="0"/>
            </a:br>
            <a:endParaRPr lang="en-US" dirty="0"/>
          </a:p>
        </p:txBody>
      </p:sp>
      <p:sp>
        <p:nvSpPr>
          <p:cNvPr id="3" name="Content Placeholder 2"/>
          <p:cNvSpPr>
            <a:spLocks noGrp="1"/>
          </p:cNvSpPr>
          <p:nvPr>
            <p:ph sz="quarter" idx="1"/>
          </p:nvPr>
        </p:nvSpPr>
        <p:spPr>
          <a:xfrm>
            <a:off x="304800" y="990600"/>
            <a:ext cx="7620000" cy="5483352"/>
          </a:xfrm>
        </p:spPr>
        <p:txBody>
          <a:bodyPr>
            <a:normAutofit/>
          </a:bodyPr>
          <a:lstStyle/>
          <a:p>
            <a:pPr algn="just"/>
            <a:r>
              <a:rPr lang="en-US" dirty="0" smtClean="0"/>
              <a:t>Array elements occupy contiguous locations in memory. The array elements are accessed using their </a:t>
            </a:r>
            <a:r>
              <a:rPr lang="en-US" b="1" dirty="0" smtClean="0"/>
              <a:t>index</a:t>
            </a:r>
            <a:r>
              <a:rPr lang="en-US" dirty="0" smtClean="0"/>
              <a:t>. A function is needed to translate an array index to the address of the indexed element. For a single dimensional array the address can be calculated as below:</a:t>
            </a:r>
          </a:p>
          <a:p>
            <a:pPr algn="just"/>
            <a:r>
              <a:rPr lang="en-US" b="1" i="1" dirty="0" smtClean="0"/>
              <a:t>Address = Base Address + (Index – Base Index) * Size</a:t>
            </a:r>
          </a:p>
          <a:p>
            <a:pPr algn="just">
              <a:buNone/>
            </a:pPr>
            <a:r>
              <a:rPr lang="en-US" b="1" i="1" dirty="0" smtClean="0"/>
              <a:t>Where,</a:t>
            </a:r>
          </a:p>
          <a:p>
            <a:pPr algn="just">
              <a:buNone/>
            </a:pPr>
            <a:r>
              <a:rPr lang="en-US" dirty="0" smtClean="0"/>
              <a:t>- </a:t>
            </a:r>
            <a:r>
              <a:rPr lang="en-US" b="1" dirty="0" smtClean="0"/>
              <a:t>Base Index </a:t>
            </a:r>
            <a:r>
              <a:rPr lang="en-US" dirty="0" smtClean="0"/>
              <a:t>represents the value of the first index in the array</a:t>
            </a:r>
          </a:p>
          <a:p>
            <a:pPr algn="just">
              <a:buNone/>
            </a:pPr>
            <a:r>
              <a:rPr lang="en-US" dirty="0" smtClean="0"/>
              <a:t>-</a:t>
            </a:r>
            <a:r>
              <a:rPr lang="en-US" b="1" dirty="0" smtClean="0"/>
              <a:t>size </a:t>
            </a:r>
            <a:r>
              <a:rPr lang="en-US" dirty="0" smtClean="0"/>
              <a:t>represents the size of a single element in bytes</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sz="3200" dirty="0" smtClean="0"/>
              <a:t>	</a:t>
            </a:r>
            <a:r>
              <a:rPr lang="en-US" sz="3200" b="1" dirty="0" smtClean="0">
                <a:solidFill>
                  <a:schemeClr val="tx1"/>
                </a:solidFill>
              </a:rPr>
              <a:t>Array operations</a:t>
            </a:r>
            <a:endParaRPr lang="en-US" b="1" dirty="0">
              <a:solidFill>
                <a:schemeClr val="tx1"/>
              </a:solidFill>
            </a:endParaRPr>
          </a:p>
        </p:txBody>
      </p:sp>
      <p:sp>
        <p:nvSpPr>
          <p:cNvPr id="3" name="Content Placeholder 2"/>
          <p:cNvSpPr>
            <a:spLocks noGrp="1"/>
          </p:cNvSpPr>
          <p:nvPr>
            <p:ph sz="quarter" idx="1"/>
          </p:nvPr>
        </p:nvSpPr>
        <p:spPr>
          <a:xfrm>
            <a:off x="304800" y="990600"/>
            <a:ext cx="7620000" cy="5483352"/>
          </a:xfrm>
        </p:spPr>
        <p:txBody>
          <a:bodyPr>
            <a:normAutofit/>
          </a:bodyPr>
          <a:lstStyle/>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t>Other that creating and displaying array elements, other operations that can be performed on an array are:</a:t>
            </a:r>
          </a:p>
          <a:p>
            <a:pPr marL="741363" lvl="1" indent="-28416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t>Search for an element in the array</a:t>
            </a:r>
          </a:p>
          <a:p>
            <a:pPr marL="741363" lvl="1" indent="-28416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t>Insert and delete an elements</a:t>
            </a:r>
          </a:p>
          <a:p>
            <a:pPr marL="741363" lvl="1" indent="-28416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t>Reverse and sort elements in the list</a:t>
            </a:r>
          </a:p>
          <a:p>
            <a:pPr marL="741363" lvl="1" indent="-284163" algn="jus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smtClean="0"/>
          </a:p>
          <a:p>
            <a:pPr algn="just"/>
            <a:endParaRPr lang="en-US" sz="3200"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b="1" dirty="0" smtClean="0">
                <a:solidFill>
                  <a:schemeClr val="tx1"/>
                </a:solidFill>
              </a:rPr>
              <a:t>Structured data types(SDTs)</a:t>
            </a:r>
            <a:endParaRPr lang="en-US" b="1" dirty="0">
              <a:solidFill>
                <a:schemeClr val="tx1"/>
              </a:solidFill>
            </a:endParaRPr>
          </a:p>
        </p:txBody>
      </p:sp>
      <p:sp>
        <p:nvSpPr>
          <p:cNvPr id="3" name="Content Placeholder 2"/>
          <p:cNvSpPr>
            <a:spLocks noGrp="1"/>
          </p:cNvSpPr>
          <p:nvPr>
            <p:ph sz="quarter" idx="1"/>
          </p:nvPr>
        </p:nvSpPr>
        <p:spPr>
          <a:xfrm>
            <a:off x="457200" y="990600"/>
            <a:ext cx="7467600" cy="5483352"/>
          </a:xfrm>
        </p:spPr>
        <p:txBody>
          <a:bodyPr/>
          <a:lstStyle/>
          <a:p>
            <a:pPr algn="just"/>
            <a:r>
              <a:rPr lang="en-US" dirty="0" smtClean="0"/>
              <a:t>A structured data type(SDTs) is a data type that is constructed  by the user from the primitive(basic) data types.</a:t>
            </a:r>
          </a:p>
          <a:p>
            <a:pPr algn="just"/>
            <a:r>
              <a:rPr lang="en-US" dirty="0" smtClean="0"/>
              <a:t>This include:</a:t>
            </a:r>
          </a:p>
          <a:p>
            <a:pPr lvl="1" algn="just"/>
            <a:r>
              <a:rPr lang="en-US" dirty="0" smtClean="0"/>
              <a:t>Batches</a:t>
            </a:r>
          </a:p>
          <a:p>
            <a:pPr lvl="1" algn="just"/>
            <a:r>
              <a:rPr lang="en-US" dirty="0" smtClean="0"/>
              <a:t>Arrays</a:t>
            </a:r>
          </a:p>
          <a:p>
            <a:pPr lvl="1" algn="just"/>
            <a:r>
              <a:rPr lang="en-US" dirty="0" smtClean="0"/>
              <a:t>Records</a:t>
            </a:r>
          </a:p>
          <a:p>
            <a:pPr lvl="1" algn="just"/>
            <a:r>
              <a:rPr lang="en-US" dirty="0" smtClean="0"/>
              <a:t>Sets</a:t>
            </a:r>
          </a:p>
          <a:p>
            <a:pPr algn="just"/>
            <a:r>
              <a:rPr lang="en-US" dirty="0" smtClean="0"/>
              <a:t>SDTs are </a:t>
            </a:r>
            <a:r>
              <a:rPr lang="en-US" b="1" dirty="0" smtClean="0"/>
              <a:t>user defined types </a:t>
            </a:r>
            <a:r>
              <a:rPr lang="en-US" dirty="0" smtClean="0"/>
              <a:t>since it is the user to determine </a:t>
            </a:r>
            <a:r>
              <a:rPr lang="en-US" b="1" dirty="0" smtClean="0"/>
              <a:t>what structure the data </a:t>
            </a:r>
            <a:r>
              <a:rPr lang="en-US" dirty="0" smtClean="0"/>
              <a:t>is to have once the structure  has been defined any variable can be defined to be of the </a:t>
            </a:r>
            <a:r>
              <a:rPr lang="en-US" b="1" dirty="0" smtClean="0"/>
              <a:t>user defined type.</a:t>
            </a:r>
            <a:endParaRPr lang="en-US" b="1"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381000"/>
          </a:xfrm>
        </p:spPr>
        <p:txBody>
          <a:bodyPr>
            <a:normAutofit fontScale="90000"/>
          </a:bodyPr>
          <a:lstStyle/>
          <a:p>
            <a:r>
              <a:rPr lang="en-US" b="1" dirty="0" smtClean="0">
                <a:solidFill>
                  <a:schemeClr val="tx1"/>
                </a:solidFill>
              </a:rPr>
              <a:t>List insertion</a:t>
            </a:r>
            <a:r>
              <a:rPr lang="en-US" dirty="0" smtClean="0"/>
              <a:t/>
            </a:r>
            <a:br>
              <a:rPr lang="en-US" dirty="0" smtClean="0"/>
            </a:br>
            <a:endParaRPr lang="en-US" dirty="0"/>
          </a:p>
        </p:txBody>
      </p:sp>
      <p:sp>
        <p:nvSpPr>
          <p:cNvPr id="3" name="Content Placeholder 2"/>
          <p:cNvSpPr>
            <a:spLocks noGrp="1"/>
          </p:cNvSpPr>
          <p:nvPr>
            <p:ph sz="quarter" idx="1"/>
          </p:nvPr>
        </p:nvSpPr>
        <p:spPr>
          <a:xfrm>
            <a:off x="152400" y="609600"/>
            <a:ext cx="7772400" cy="5864352"/>
          </a:xfrm>
        </p:spPr>
        <p:txBody>
          <a:bodyPr/>
          <a:lstStyle/>
          <a:p>
            <a:pPr algn="just"/>
            <a:r>
              <a:rPr lang="en-US" dirty="0" smtClean="0"/>
              <a:t> </a:t>
            </a:r>
            <a:r>
              <a:rPr lang="en-US" sz="3200" dirty="0" smtClean="0"/>
              <a:t>The insertion operation requires that we insert a new element </a:t>
            </a:r>
            <a:r>
              <a:rPr lang="en-US" sz="3200" i="1" dirty="0" smtClean="0"/>
              <a:t>x</a:t>
            </a:r>
            <a:r>
              <a:rPr lang="en-US" sz="3200" dirty="0" smtClean="0"/>
              <a:t> at position </a:t>
            </a:r>
            <a:r>
              <a:rPr lang="en-US" sz="3200" i="1" dirty="0" err="1" smtClean="0"/>
              <a:t>i</a:t>
            </a:r>
            <a:r>
              <a:rPr lang="en-US" sz="3200" dirty="0" smtClean="0"/>
              <a:t> of the list.</a:t>
            </a:r>
          </a:p>
          <a:p>
            <a:pPr algn="just"/>
            <a:r>
              <a:rPr lang="en-US" sz="3200" dirty="0" smtClean="0"/>
              <a:t>To achieve this </a:t>
            </a:r>
            <a:r>
              <a:rPr lang="en-US" sz="3200" dirty="0" err="1" smtClean="0"/>
              <a:t>a</a:t>
            </a:r>
            <a:r>
              <a:rPr lang="en-US" sz="3200" i="1" dirty="0" err="1" smtClean="0"/>
              <a:t>i</a:t>
            </a:r>
            <a:r>
              <a:rPr lang="en-US" sz="3200" dirty="0" smtClean="0"/>
              <a:t> through a</a:t>
            </a:r>
            <a:r>
              <a:rPr lang="en-US" sz="3200" i="1" dirty="0" smtClean="0"/>
              <a:t>n-1</a:t>
            </a:r>
            <a:r>
              <a:rPr lang="en-US" sz="3200" dirty="0" smtClean="0"/>
              <a:t> are shifted one position up the list so that element </a:t>
            </a:r>
            <a:r>
              <a:rPr lang="en-US" sz="3200" dirty="0" err="1" smtClean="0"/>
              <a:t>a</a:t>
            </a:r>
            <a:r>
              <a:rPr lang="en-US" sz="3200" i="1" dirty="0" err="1" smtClean="0"/>
              <a:t>i</a:t>
            </a:r>
            <a:r>
              <a:rPr lang="en-US" sz="3200" dirty="0" smtClean="0"/>
              <a:t> moves to position of </a:t>
            </a:r>
            <a:r>
              <a:rPr lang="en-US" sz="3200" dirty="0" err="1" smtClean="0"/>
              <a:t>a</a:t>
            </a:r>
            <a:r>
              <a:rPr lang="en-US" sz="3200" i="1" dirty="0" err="1" smtClean="0"/>
              <a:t>i</a:t>
            </a:r>
            <a:r>
              <a:rPr lang="en-US" sz="3200" i="1" dirty="0" smtClean="0"/>
              <a:t> +1 </a:t>
            </a:r>
            <a:r>
              <a:rPr lang="en-US" sz="3200" dirty="0" smtClean="0"/>
              <a:t>and a</a:t>
            </a:r>
            <a:r>
              <a:rPr lang="en-US" sz="3200" i="1" dirty="0" smtClean="0"/>
              <a:t>n-1</a:t>
            </a:r>
            <a:r>
              <a:rPr lang="en-US" sz="3200" dirty="0" smtClean="0"/>
              <a:t> to position of a</a:t>
            </a:r>
            <a:r>
              <a:rPr lang="en-US" sz="3200" i="1" dirty="0" smtClean="0"/>
              <a:t>n.</a:t>
            </a:r>
          </a:p>
          <a:p>
            <a:pPr algn="just"/>
            <a:r>
              <a:rPr lang="en-US" sz="3200" dirty="0" smtClean="0"/>
              <a:t>A total of ( n- </a:t>
            </a:r>
            <a:r>
              <a:rPr lang="en-US" sz="3200" dirty="0" err="1" smtClean="0"/>
              <a:t>i</a:t>
            </a:r>
            <a:r>
              <a:rPr lang="en-US" sz="3200" dirty="0" smtClean="0"/>
              <a:t>) )) elements are shifted.</a:t>
            </a:r>
          </a:p>
          <a:p>
            <a:pPr algn="just"/>
            <a:r>
              <a:rPr lang="en-US" sz="3200" dirty="0" smtClean="0"/>
              <a:t>An algorithm for the procedure can be represented in a flow chart .</a:t>
            </a:r>
            <a:endParaRPr lang="en-US" sz="3200"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diagram</a:t>
            </a:r>
            <a:endParaRPr lang="en-US" b="1" dirty="0"/>
          </a:p>
        </p:txBody>
      </p:sp>
      <p:sp>
        <p:nvSpPr>
          <p:cNvPr id="3" name="Content Placeholder 2"/>
          <p:cNvSpPr>
            <a:spLocks noGrp="1"/>
          </p:cNvSpPr>
          <p:nvPr>
            <p:ph sz="quarter" idx="1"/>
          </p:nvPr>
        </p:nvSpPr>
        <p:spPr/>
        <p:txBody>
          <a:bodyPr/>
          <a:lstStyle/>
          <a:p>
            <a:r>
              <a:rPr lang="en-US" b="1" dirty="0" smtClean="0"/>
              <a:t>Insertion into a Linear List (Insert Element x into position </a:t>
            </a:r>
            <a:r>
              <a:rPr lang="en-US" b="1" dirty="0" err="1" smtClean="0"/>
              <a:t>i</a:t>
            </a:r>
            <a:r>
              <a:rPr lang="en-US" b="1" dirty="0" smtClean="0"/>
              <a:t>)</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467600" cy="792162"/>
          </a:xfrm>
        </p:spPr>
        <p:txBody>
          <a:bodyPr>
            <a:normAutofit fontScale="90000"/>
          </a:bodyPr>
          <a:lstStyle/>
          <a:p>
            <a:r>
              <a:rPr lang="en-US" b="1" dirty="0" smtClean="0">
                <a:solidFill>
                  <a:schemeClr val="tx1"/>
                </a:solidFill>
              </a:rPr>
              <a:t>Algorithm of inserting into linear list using array</a:t>
            </a:r>
            <a:r>
              <a:rPr lang="en-US" dirty="0" smtClean="0"/>
              <a:t/>
            </a:r>
            <a:br>
              <a:rPr lang="en-US" dirty="0" smtClean="0"/>
            </a:br>
            <a:endParaRPr lang="en-US" dirty="0"/>
          </a:p>
        </p:txBody>
      </p:sp>
      <p:sp>
        <p:nvSpPr>
          <p:cNvPr id="3" name="Content Placeholder 2"/>
          <p:cNvSpPr>
            <a:spLocks noGrp="1"/>
          </p:cNvSpPr>
          <p:nvPr>
            <p:ph sz="quarter" idx="1"/>
          </p:nvPr>
        </p:nvSpPr>
        <p:spPr>
          <a:xfrm>
            <a:off x="304800" y="990600"/>
            <a:ext cx="7848600" cy="5715000"/>
          </a:xfrm>
        </p:spPr>
        <p:txBody>
          <a:bodyPr>
            <a:normAutofit fontScale="85000" lnSpcReduction="20000"/>
          </a:bodyPr>
          <a:lstStyle/>
          <a:p>
            <a:r>
              <a:rPr lang="en-US" b="1" dirty="0" smtClean="0"/>
              <a:t>Diagram</a:t>
            </a:r>
          </a:p>
          <a:p>
            <a:r>
              <a:rPr lang="en-US" b="1" dirty="0" smtClean="0"/>
              <a:t>Explanation </a:t>
            </a:r>
            <a:endParaRPr lang="en-US" dirty="0" smtClean="0"/>
          </a:p>
          <a:p>
            <a:pPr algn="just">
              <a:buNone/>
            </a:pPr>
            <a:r>
              <a:rPr lang="en-US" dirty="0" smtClean="0"/>
              <a:t>1.First step if </a:t>
            </a:r>
            <a:r>
              <a:rPr lang="en-US" dirty="0" err="1" smtClean="0"/>
              <a:t>i</a:t>
            </a:r>
            <a:r>
              <a:rPr lang="en-US" dirty="0" smtClean="0"/>
              <a:t> &gt; n then error is flagged; since we only have n elements, a new element can only be inserted at position n or less. </a:t>
            </a:r>
          </a:p>
          <a:p>
            <a:pPr algn="just">
              <a:buNone/>
            </a:pPr>
            <a:r>
              <a:rPr lang="en-US" dirty="0" smtClean="0"/>
              <a:t>2. Next an initial value is assigned to j i.e. j = n-1. </a:t>
            </a:r>
          </a:p>
          <a:p>
            <a:pPr algn="just">
              <a:buNone/>
            </a:pPr>
            <a:r>
              <a:rPr lang="en-US" dirty="0" smtClean="0"/>
              <a:t>3. Then compare j and </a:t>
            </a:r>
            <a:r>
              <a:rPr lang="en-US" dirty="0" err="1" smtClean="0"/>
              <a:t>i</a:t>
            </a:r>
            <a:r>
              <a:rPr lang="en-US" dirty="0" smtClean="0"/>
              <a:t>. If j &gt; = </a:t>
            </a:r>
            <a:r>
              <a:rPr lang="en-US" dirty="0" err="1" smtClean="0"/>
              <a:t>i</a:t>
            </a:r>
            <a:r>
              <a:rPr lang="en-US" dirty="0" smtClean="0"/>
              <a:t> then move </a:t>
            </a:r>
            <a:r>
              <a:rPr lang="en-US" dirty="0" err="1" smtClean="0"/>
              <a:t>aj</a:t>
            </a:r>
            <a:r>
              <a:rPr lang="en-US" dirty="0" smtClean="0"/>
              <a:t>( i.e. V [ j] ) to position j+1 ( i.e. V[j+1).</a:t>
            </a:r>
          </a:p>
          <a:p>
            <a:pPr algn="just">
              <a:buNone/>
            </a:pPr>
            <a:r>
              <a:rPr lang="en-US" dirty="0" smtClean="0"/>
              <a:t> </a:t>
            </a:r>
          </a:p>
          <a:p>
            <a:pPr algn="just">
              <a:buNone/>
            </a:pPr>
            <a:r>
              <a:rPr lang="en-US" dirty="0" err="1" smtClean="0"/>
              <a:t>i</a:t>
            </a:r>
            <a:r>
              <a:rPr lang="en-US" dirty="0" smtClean="0"/>
              <a:t>. The first to be moved is V[n-1]. Then change index i.e. j changes to j-1,  compare j and </a:t>
            </a:r>
            <a:r>
              <a:rPr lang="en-US" dirty="0" err="1" smtClean="0"/>
              <a:t>i</a:t>
            </a:r>
            <a:r>
              <a:rPr lang="en-US" dirty="0" smtClean="0"/>
              <a:t> and the shifting continues until j = </a:t>
            </a:r>
            <a:r>
              <a:rPr lang="en-US" dirty="0" err="1" smtClean="0"/>
              <a:t>i</a:t>
            </a:r>
            <a:r>
              <a:rPr lang="en-US" dirty="0" smtClean="0"/>
              <a:t> </a:t>
            </a:r>
          </a:p>
          <a:p>
            <a:pPr algn="just">
              <a:buNone/>
            </a:pPr>
            <a:r>
              <a:rPr lang="en-US" dirty="0" err="1" smtClean="0"/>
              <a:t>ii.Then</a:t>
            </a:r>
            <a:r>
              <a:rPr lang="en-US" dirty="0" smtClean="0"/>
              <a:t> V[</a:t>
            </a:r>
            <a:r>
              <a:rPr lang="en-US" dirty="0" err="1" smtClean="0"/>
              <a:t>i</a:t>
            </a:r>
            <a:r>
              <a:rPr lang="en-US" dirty="0" smtClean="0"/>
              <a:t>] = V[i+1], that is </a:t>
            </a:r>
            <a:r>
              <a:rPr lang="en-US" dirty="0" err="1" smtClean="0"/>
              <a:t>i</a:t>
            </a:r>
            <a:r>
              <a:rPr lang="en-US" dirty="0" smtClean="0"/>
              <a:t> moved to (i+1)</a:t>
            </a:r>
            <a:r>
              <a:rPr lang="en-US" dirty="0" err="1" smtClean="0"/>
              <a:t>th</a:t>
            </a:r>
            <a:r>
              <a:rPr lang="en-US" dirty="0" smtClean="0"/>
              <a:t> position. </a:t>
            </a:r>
          </a:p>
          <a:p>
            <a:pPr algn="just">
              <a:buNone/>
            </a:pPr>
            <a:r>
              <a:rPr lang="en-US" dirty="0" smtClean="0"/>
              <a:t>iii. Next comparison will stop since j = i-1 hence less than </a:t>
            </a:r>
            <a:r>
              <a:rPr lang="en-US" dirty="0" err="1" smtClean="0"/>
              <a:t>i</a:t>
            </a:r>
            <a:r>
              <a:rPr lang="en-US" dirty="0" smtClean="0"/>
              <a:t> </a:t>
            </a:r>
          </a:p>
          <a:p>
            <a:pPr algn="just">
              <a:buNone/>
            </a:pPr>
            <a:r>
              <a:rPr lang="en-US" dirty="0" smtClean="0"/>
              <a:t>At this point </a:t>
            </a:r>
            <a:r>
              <a:rPr lang="en-US" dirty="0" err="1" smtClean="0"/>
              <a:t>ith</a:t>
            </a:r>
            <a:r>
              <a:rPr lang="en-US" dirty="0" smtClean="0"/>
              <a:t> position is vacant for which next operation is performed V[</a:t>
            </a:r>
            <a:r>
              <a:rPr lang="en-US" dirty="0" err="1" smtClean="0"/>
              <a:t>i</a:t>
            </a:r>
            <a:r>
              <a:rPr lang="en-US" dirty="0" smtClean="0"/>
              <a:t>] = x that is x is inserted in position </a:t>
            </a:r>
            <a:r>
              <a:rPr lang="en-US" dirty="0" err="1" smtClean="0"/>
              <a:t>i</a:t>
            </a:r>
            <a:r>
              <a:rPr lang="en-US" dirty="0" smtClean="0"/>
              <a:t> and length of list is increased to n+1 from n.</a:t>
            </a:r>
          </a:p>
          <a:p>
            <a:pPr>
              <a:buNone/>
            </a:pPr>
            <a:r>
              <a:rPr lang="en-US" dirty="0" smtClean="0"/>
              <a:t>iv.  End of Insertion steps</a:t>
            </a:r>
          </a:p>
          <a:p>
            <a:pPr>
              <a:buNone/>
            </a:pPr>
            <a:r>
              <a:rPr lang="en-US" dirty="0" smtClean="0"/>
              <a:t> </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Insertion into a List-C Program</a:t>
            </a:r>
            <a:endParaRPr lang="en-US" b="1" dirty="0">
              <a:solidFill>
                <a:schemeClr val="tx1"/>
              </a:solidFill>
            </a:endParaRPr>
          </a:p>
        </p:txBody>
      </p:sp>
      <p:sp>
        <p:nvSpPr>
          <p:cNvPr id="3" name="Content Placeholder 2"/>
          <p:cNvSpPr>
            <a:spLocks noGrp="1"/>
          </p:cNvSpPr>
          <p:nvPr>
            <p:ph sz="quarter" idx="1"/>
          </p:nvPr>
        </p:nvSpPr>
        <p:spPr>
          <a:xfrm>
            <a:off x="152400" y="838200"/>
            <a:ext cx="8001000" cy="5635752"/>
          </a:xfrm>
        </p:spPr>
        <p:txBody>
          <a:bodyPr>
            <a:normAutofit fontScale="47500" lnSpcReduction="20000"/>
          </a:bodyPr>
          <a:lstStyle/>
          <a:p>
            <a:pPr>
              <a:buNone/>
            </a:pPr>
            <a:r>
              <a:rPr lang="en-US" sz="2500" dirty="0" smtClean="0"/>
              <a:t>#include &lt;</a:t>
            </a:r>
            <a:r>
              <a:rPr lang="en-US" sz="2500" dirty="0" err="1" smtClean="0"/>
              <a:t>stdio.h</a:t>
            </a:r>
            <a:r>
              <a:rPr lang="en-US" sz="2500" dirty="0" smtClean="0"/>
              <a:t>&gt;</a:t>
            </a:r>
          </a:p>
          <a:p>
            <a:pPr>
              <a:buNone/>
            </a:pPr>
            <a:r>
              <a:rPr lang="en-US" sz="2500" dirty="0" smtClean="0"/>
              <a:t>#define MAX 10</a:t>
            </a:r>
          </a:p>
          <a:p>
            <a:pPr>
              <a:buNone/>
            </a:pPr>
            <a:r>
              <a:rPr lang="en-US" sz="2500" dirty="0" err="1" smtClean="0"/>
              <a:t>int</a:t>
            </a:r>
            <a:r>
              <a:rPr lang="en-US" sz="2500" dirty="0" smtClean="0"/>
              <a:t> V[MAX] = {1,23,17,4,-5,100};</a:t>
            </a:r>
          </a:p>
          <a:p>
            <a:pPr>
              <a:buNone/>
            </a:pPr>
            <a:r>
              <a:rPr lang="en-US" sz="2500" dirty="0" err="1" smtClean="0"/>
              <a:t>int</a:t>
            </a:r>
            <a:r>
              <a:rPr lang="en-US" sz="2500" dirty="0" smtClean="0"/>
              <a:t> n=6, j;</a:t>
            </a:r>
          </a:p>
          <a:p>
            <a:pPr>
              <a:buNone/>
            </a:pPr>
            <a:r>
              <a:rPr lang="en-US" sz="2500" dirty="0" smtClean="0"/>
              <a:t>// Inserting function</a:t>
            </a:r>
          </a:p>
          <a:p>
            <a:pPr>
              <a:buNone/>
            </a:pPr>
            <a:r>
              <a:rPr lang="en-US" sz="2500" dirty="0" smtClean="0"/>
              <a:t>void </a:t>
            </a:r>
            <a:r>
              <a:rPr lang="en-US" sz="2500" dirty="0" err="1" smtClean="0"/>
              <a:t>list_insert</a:t>
            </a:r>
            <a:r>
              <a:rPr lang="en-US" sz="2500" dirty="0" smtClean="0"/>
              <a:t>(</a:t>
            </a:r>
            <a:r>
              <a:rPr lang="en-US" sz="2500" dirty="0" err="1" smtClean="0"/>
              <a:t>int</a:t>
            </a:r>
            <a:endParaRPr lang="en-US" sz="2500" dirty="0" smtClean="0"/>
          </a:p>
          <a:p>
            <a:pPr>
              <a:buNone/>
            </a:pPr>
            <a:r>
              <a:rPr lang="en-US" sz="2500" dirty="0" smtClean="0"/>
              <a:t>     </a:t>
            </a:r>
            <a:r>
              <a:rPr lang="en-US" sz="2500" dirty="0" err="1" smtClean="0"/>
              <a:t>listname</a:t>
            </a:r>
            <a:r>
              <a:rPr lang="en-US" sz="2500" dirty="0" smtClean="0"/>
              <a:t>[],</a:t>
            </a:r>
            <a:r>
              <a:rPr lang="en-US" sz="2500" dirty="0" err="1" smtClean="0"/>
              <a:t>int</a:t>
            </a:r>
            <a:r>
              <a:rPr lang="en-US" sz="2500" dirty="0" smtClean="0"/>
              <a:t> </a:t>
            </a:r>
            <a:r>
              <a:rPr lang="en-US" sz="2500" dirty="0" err="1" smtClean="0"/>
              <a:t>x,int</a:t>
            </a:r>
            <a:r>
              <a:rPr lang="en-US" sz="2500" dirty="0" smtClean="0"/>
              <a:t> </a:t>
            </a:r>
            <a:r>
              <a:rPr lang="en-US" sz="2500" dirty="0" err="1" smtClean="0"/>
              <a:t>i</a:t>
            </a:r>
            <a:r>
              <a:rPr lang="en-US" sz="2500" dirty="0" smtClean="0"/>
              <a:t>)</a:t>
            </a:r>
          </a:p>
          <a:p>
            <a:pPr>
              <a:buNone/>
            </a:pPr>
            <a:r>
              <a:rPr lang="en-US" sz="2500" dirty="0" smtClean="0"/>
              <a:t>{</a:t>
            </a:r>
          </a:p>
          <a:p>
            <a:pPr>
              <a:buNone/>
            </a:pPr>
            <a:r>
              <a:rPr lang="en-US" sz="2500" dirty="0" smtClean="0"/>
              <a:t>  if(</a:t>
            </a:r>
            <a:r>
              <a:rPr lang="en-US" sz="2500" dirty="0" err="1" smtClean="0"/>
              <a:t>i</a:t>
            </a:r>
            <a:r>
              <a:rPr lang="en-US" sz="2500" dirty="0" smtClean="0"/>
              <a:t>&gt;n || n&gt;MAX-2)</a:t>
            </a:r>
          </a:p>
          <a:p>
            <a:pPr>
              <a:buNone/>
            </a:pPr>
            <a:r>
              <a:rPr lang="en-US" sz="2500" dirty="0" smtClean="0"/>
              <a:t>  {</a:t>
            </a:r>
          </a:p>
          <a:p>
            <a:pPr>
              <a:buNone/>
            </a:pPr>
            <a:r>
              <a:rPr lang="en-US" sz="2500" dirty="0" smtClean="0"/>
              <a:t>      </a:t>
            </a:r>
            <a:r>
              <a:rPr lang="en-US" sz="2500" dirty="0" err="1" smtClean="0"/>
              <a:t>printf</a:t>
            </a:r>
            <a:r>
              <a:rPr lang="en-US" sz="2500" dirty="0" smtClean="0"/>
              <a:t>("\Overflow error \n");</a:t>
            </a:r>
          </a:p>
          <a:p>
            <a:pPr>
              <a:buNone/>
            </a:pPr>
            <a:r>
              <a:rPr lang="en-US" sz="2500" dirty="0" smtClean="0"/>
              <a:t>      return;</a:t>
            </a:r>
          </a:p>
          <a:p>
            <a:pPr>
              <a:buNone/>
            </a:pPr>
            <a:r>
              <a:rPr lang="en-US" sz="2500" dirty="0" smtClean="0"/>
              <a:t>  }</a:t>
            </a:r>
          </a:p>
          <a:p>
            <a:pPr>
              <a:buNone/>
            </a:pPr>
            <a:r>
              <a:rPr lang="en-US" sz="2500" dirty="0" smtClean="0"/>
              <a:t>else if(</a:t>
            </a:r>
            <a:r>
              <a:rPr lang="en-US" sz="2500" dirty="0" err="1" smtClean="0"/>
              <a:t>i</a:t>
            </a:r>
            <a:r>
              <a:rPr lang="en-US" sz="2500" dirty="0" smtClean="0"/>
              <a:t>&lt;0)</a:t>
            </a:r>
          </a:p>
          <a:p>
            <a:pPr>
              <a:buNone/>
            </a:pPr>
            <a:r>
              <a:rPr lang="en-US" sz="2500" dirty="0" smtClean="0"/>
              <a:t>  {</a:t>
            </a:r>
          </a:p>
          <a:p>
            <a:pPr>
              <a:buNone/>
            </a:pPr>
            <a:r>
              <a:rPr lang="en-US" sz="2500" dirty="0" smtClean="0"/>
              <a:t>    </a:t>
            </a:r>
            <a:r>
              <a:rPr lang="en-US" sz="2500" dirty="0" err="1" smtClean="0"/>
              <a:t>printf</a:t>
            </a:r>
            <a:r>
              <a:rPr lang="en-US" sz="2500" dirty="0" smtClean="0"/>
              <a:t>("\</a:t>
            </a:r>
            <a:r>
              <a:rPr lang="en-US" sz="2500" dirty="0" err="1" smtClean="0"/>
              <a:t>ninvalid</a:t>
            </a:r>
            <a:r>
              <a:rPr lang="en-US" sz="2500" dirty="0" smtClean="0"/>
              <a:t> position\n");</a:t>
            </a:r>
          </a:p>
          <a:p>
            <a:pPr>
              <a:buNone/>
            </a:pPr>
            <a:r>
              <a:rPr lang="en-US" sz="2500" dirty="0" smtClean="0"/>
              <a:t>    return;</a:t>
            </a:r>
          </a:p>
          <a:p>
            <a:pPr>
              <a:buNone/>
            </a:pPr>
            <a:r>
              <a:rPr lang="en-US" sz="2500" dirty="0" smtClean="0"/>
              <a:t>  }</a:t>
            </a:r>
          </a:p>
          <a:p>
            <a:pPr>
              <a:buNone/>
            </a:pPr>
            <a:r>
              <a:rPr lang="en-US" sz="2500" dirty="0" smtClean="0"/>
              <a:t>j=n-1;</a:t>
            </a:r>
          </a:p>
          <a:p>
            <a:pPr>
              <a:buNone/>
            </a:pPr>
            <a:r>
              <a:rPr lang="en-US" sz="2500" dirty="0" smtClean="0"/>
              <a:t>while(j&gt;=</a:t>
            </a:r>
            <a:r>
              <a:rPr lang="en-US" sz="2500" dirty="0" err="1" smtClean="0"/>
              <a:t>i</a:t>
            </a:r>
            <a:r>
              <a:rPr lang="en-US" sz="2500" dirty="0" smtClean="0"/>
              <a:t>)</a:t>
            </a:r>
          </a:p>
          <a:p>
            <a:pPr>
              <a:buNone/>
            </a:pPr>
            <a:r>
              <a:rPr lang="en-US" sz="2500" dirty="0" smtClean="0"/>
              <a:t>  { </a:t>
            </a:r>
            <a:r>
              <a:rPr lang="en-US" sz="2500" dirty="0" err="1" smtClean="0"/>
              <a:t>listname</a:t>
            </a:r>
            <a:r>
              <a:rPr lang="en-US" sz="2500" dirty="0" smtClean="0"/>
              <a:t>[j+1]=</a:t>
            </a:r>
            <a:r>
              <a:rPr lang="en-US" sz="2500" dirty="0" err="1" smtClean="0"/>
              <a:t>listname</a:t>
            </a:r>
            <a:r>
              <a:rPr lang="en-US" sz="2500" dirty="0" smtClean="0"/>
              <a:t>[j];</a:t>
            </a:r>
          </a:p>
          <a:p>
            <a:pPr>
              <a:buNone/>
            </a:pPr>
            <a:r>
              <a:rPr lang="en-US" sz="2500" dirty="0" smtClean="0"/>
              <a:t>     j=j-1;</a:t>
            </a:r>
          </a:p>
          <a:p>
            <a:pPr>
              <a:buNone/>
            </a:pPr>
            <a:r>
              <a:rPr lang="en-US" sz="2500" dirty="0" smtClean="0"/>
              <a:t>  }</a:t>
            </a:r>
          </a:p>
          <a:p>
            <a:pPr>
              <a:buNone/>
            </a:pPr>
            <a:r>
              <a:rPr lang="en-US" sz="2500" dirty="0" smtClean="0"/>
              <a:t>    </a:t>
            </a:r>
            <a:r>
              <a:rPr lang="en-US" sz="2500" dirty="0" err="1" smtClean="0"/>
              <a:t>listname</a:t>
            </a:r>
            <a:r>
              <a:rPr lang="en-US" sz="2500" dirty="0" smtClean="0"/>
              <a:t>[</a:t>
            </a:r>
            <a:r>
              <a:rPr lang="en-US" sz="2500" dirty="0" err="1" smtClean="0"/>
              <a:t>i</a:t>
            </a:r>
            <a:r>
              <a:rPr lang="en-US" sz="2500" dirty="0" smtClean="0"/>
              <a:t>] = x;</a:t>
            </a:r>
          </a:p>
          <a:p>
            <a:pPr>
              <a:buNone/>
            </a:pPr>
            <a:r>
              <a:rPr lang="en-US" sz="2500" dirty="0" smtClean="0"/>
              <a:t>    n=n + 1;</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b="1" dirty="0" err="1" smtClean="0">
                <a:solidFill>
                  <a:schemeClr val="tx1"/>
                </a:solidFill>
              </a:rPr>
              <a:t>Cont’ed</a:t>
            </a:r>
            <a:endParaRPr lang="en-US" b="1" dirty="0">
              <a:solidFill>
                <a:schemeClr val="tx1"/>
              </a:solidFill>
            </a:endParaRPr>
          </a:p>
        </p:txBody>
      </p:sp>
      <p:sp>
        <p:nvSpPr>
          <p:cNvPr id="3" name="Content Placeholder 2"/>
          <p:cNvSpPr>
            <a:spLocks noGrp="1"/>
          </p:cNvSpPr>
          <p:nvPr>
            <p:ph sz="quarter" idx="1"/>
          </p:nvPr>
        </p:nvSpPr>
        <p:spPr>
          <a:xfrm>
            <a:off x="228600" y="838200"/>
            <a:ext cx="7696200" cy="5635752"/>
          </a:xfrm>
        </p:spPr>
        <p:txBody>
          <a:bodyPr>
            <a:normAutofit fontScale="25000" lnSpcReduction="20000"/>
          </a:bodyPr>
          <a:lstStyle/>
          <a:p>
            <a:pPr>
              <a:buNone/>
            </a:pPr>
            <a:r>
              <a:rPr lang="en-US" sz="4400" dirty="0" err="1" smtClean="0"/>
              <a:t>int</a:t>
            </a:r>
            <a:r>
              <a:rPr lang="en-US" sz="4400" dirty="0" smtClean="0"/>
              <a:t> main(void)</a:t>
            </a:r>
          </a:p>
          <a:p>
            <a:pPr>
              <a:buNone/>
            </a:pPr>
            <a:r>
              <a:rPr lang="en-US" sz="4400" dirty="0" smtClean="0"/>
              <a:t>{</a:t>
            </a:r>
            <a:r>
              <a:rPr lang="en-US" sz="4400" dirty="0" err="1" smtClean="0"/>
              <a:t>int</a:t>
            </a:r>
            <a:r>
              <a:rPr lang="en-US" sz="4400" dirty="0" smtClean="0"/>
              <a:t> </a:t>
            </a:r>
            <a:r>
              <a:rPr lang="en-US" sz="4400" dirty="0" err="1" smtClean="0"/>
              <a:t>i</a:t>
            </a:r>
            <a:r>
              <a:rPr lang="en-US" sz="4400" dirty="0" smtClean="0"/>
              <a:t>=0,x=0,j=0;</a:t>
            </a:r>
          </a:p>
          <a:p>
            <a:pPr>
              <a:buNone/>
            </a:pPr>
            <a:r>
              <a:rPr lang="en-US" sz="4400" dirty="0" smtClean="0"/>
              <a:t>  </a:t>
            </a:r>
            <a:r>
              <a:rPr lang="en-US" sz="4400" dirty="0" err="1" smtClean="0"/>
              <a:t>printf</a:t>
            </a:r>
            <a:r>
              <a:rPr lang="en-US" sz="4400" dirty="0" smtClean="0"/>
              <a:t>("Enter your position &lt;%d\n“,MAX-1);</a:t>
            </a:r>
          </a:p>
          <a:p>
            <a:pPr>
              <a:buNone/>
            </a:pPr>
            <a:r>
              <a:rPr lang="en-US" sz="4400" dirty="0" smtClean="0"/>
              <a:t>  </a:t>
            </a:r>
            <a:r>
              <a:rPr lang="en-US" sz="4400" dirty="0" err="1" smtClean="0"/>
              <a:t>scanf</a:t>
            </a:r>
            <a:r>
              <a:rPr lang="en-US" sz="4400" dirty="0" smtClean="0"/>
              <a:t>("%</a:t>
            </a:r>
            <a:r>
              <a:rPr lang="en-US" sz="4400" dirty="0" err="1" smtClean="0"/>
              <a:t>d",&amp;i</a:t>
            </a:r>
            <a:r>
              <a:rPr lang="en-US" sz="4400" dirty="0" smtClean="0"/>
              <a:t>);</a:t>
            </a:r>
          </a:p>
          <a:p>
            <a:pPr>
              <a:buNone/>
            </a:pPr>
            <a:r>
              <a:rPr lang="en-US" sz="4400" dirty="0" smtClean="0"/>
              <a:t>  </a:t>
            </a:r>
            <a:r>
              <a:rPr lang="en-US" sz="4400" dirty="0" err="1" smtClean="0"/>
              <a:t>printf</a:t>
            </a:r>
            <a:r>
              <a:rPr lang="en-US" sz="4400" dirty="0" smtClean="0"/>
              <a:t>("Enter your element \n");</a:t>
            </a:r>
          </a:p>
          <a:p>
            <a:pPr>
              <a:buNone/>
            </a:pPr>
            <a:r>
              <a:rPr lang="en-US" sz="4400" dirty="0" smtClean="0"/>
              <a:t>  </a:t>
            </a:r>
            <a:r>
              <a:rPr lang="en-US" sz="4400" dirty="0" err="1" smtClean="0"/>
              <a:t>scanf</a:t>
            </a:r>
            <a:r>
              <a:rPr lang="en-US" sz="4400" dirty="0" smtClean="0"/>
              <a:t>("%</a:t>
            </a:r>
            <a:r>
              <a:rPr lang="en-US" sz="4400" dirty="0" err="1" smtClean="0"/>
              <a:t>d",&amp;x</a:t>
            </a:r>
            <a:r>
              <a:rPr lang="en-US" sz="4400" dirty="0" smtClean="0"/>
              <a:t>);</a:t>
            </a:r>
          </a:p>
          <a:p>
            <a:pPr>
              <a:buNone/>
            </a:pPr>
            <a:r>
              <a:rPr lang="en-US" sz="4400" dirty="0" smtClean="0"/>
              <a:t>  </a:t>
            </a:r>
            <a:r>
              <a:rPr lang="en-US" sz="4400" dirty="0" err="1" smtClean="0"/>
              <a:t>printf</a:t>
            </a:r>
            <a:r>
              <a:rPr lang="en-US" sz="4400" dirty="0" smtClean="0"/>
              <a:t>("Position is %d\</a:t>
            </a:r>
            <a:r>
              <a:rPr lang="en-US" sz="4400" dirty="0" err="1" smtClean="0"/>
              <a:t>n",i</a:t>
            </a:r>
            <a:r>
              <a:rPr lang="en-US" sz="4400" dirty="0" smtClean="0"/>
              <a:t>);</a:t>
            </a:r>
          </a:p>
          <a:p>
            <a:pPr>
              <a:buNone/>
            </a:pPr>
            <a:r>
              <a:rPr lang="en-US" sz="4400" dirty="0" smtClean="0"/>
              <a:t>  </a:t>
            </a:r>
            <a:r>
              <a:rPr lang="en-US" sz="4400" dirty="0" err="1" smtClean="0"/>
              <a:t>printf</a:t>
            </a:r>
            <a:r>
              <a:rPr lang="en-US" sz="4400" dirty="0" smtClean="0"/>
              <a:t>("Element is %d\</a:t>
            </a:r>
            <a:r>
              <a:rPr lang="en-US" sz="4400" dirty="0" err="1" smtClean="0"/>
              <a:t>n",x</a:t>
            </a:r>
            <a:r>
              <a:rPr lang="en-US" sz="4400" dirty="0" smtClean="0"/>
              <a:t>);</a:t>
            </a:r>
          </a:p>
          <a:p>
            <a:pPr>
              <a:buNone/>
            </a:pPr>
            <a:r>
              <a:rPr lang="en-US" sz="4400" dirty="0" smtClean="0"/>
              <a:t>  </a:t>
            </a:r>
            <a:r>
              <a:rPr lang="en-US" sz="4400" dirty="0" err="1" smtClean="0"/>
              <a:t>printf</a:t>
            </a:r>
            <a:r>
              <a:rPr lang="en-US" sz="4400" dirty="0" smtClean="0"/>
              <a:t>("\n\n");</a:t>
            </a:r>
          </a:p>
          <a:p>
            <a:pPr>
              <a:buNone/>
            </a:pPr>
            <a:r>
              <a:rPr lang="en-US" sz="4400" dirty="0" smtClean="0"/>
              <a:t>  </a:t>
            </a:r>
            <a:r>
              <a:rPr lang="en-US" sz="4400" dirty="0" err="1" smtClean="0"/>
              <a:t>printf</a:t>
            </a:r>
            <a:r>
              <a:rPr lang="en-US" sz="4400" dirty="0" smtClean="0"/>
              <a:t>("******** Before Insertion</a:t>
            </a:r>
          </a:p>
          <a:p>
            <a:pPr>
              <a:buNone/>
            </a:pPr>
            <a:r>
              <a:rPr lang="en-US" sz="4400" dirty="0" smtClean="0"/>
              <a:t>********** \n");</a:t>
            </a:r>
          </a:p>
          <a:p>
            <a:pPr>
              <a:buNone/>
            </a:pPr>
            <a:r>
              <a:rPr lang="en-US" sz="4400" dirty="0" smtClean="0"/>
              <a:t>           </a:t>
            </a:r>
            <a:r>
              <a:rPr lang="en-US" sz="4400" dirty="0" err="1" smtClean="0"/>
              <a:t>printf</a:t>
            </a:r>
            <a:r>
              <a:rPr lang="en-US" sz="4400" dirty="0" smtClean="0"/>
              <a:t>("\n\n");</a:t>
            </a:r>
          </a:p>
          <a:p>
            <a:pPr>
              <a:buNone/>
            </a:pPr>
            <a:r>
              <a:rPr lang="en-US" sz="4400" dirty="0" smtClean="0"/>
              <a:t>  for (j = 0; j &lt; n; j++)</a:t>
            </a:r>
          </a:p>
          <a:p>
            <a:pPr>
              <a:buNone/>
            </a:pPr>
            <a:r>
              <a:rPr lang="en-US" sz="4400" dirty="0" smtClean="0"/>
              <a:t>  {</a:t>
            </a:r>
          </a:p>
          <a:p>
            <a:pPr>
              <a:buNone/>
            </a:pPr>
            <a:r>
              <a:rPr lang="en-US" sz="4400" dirty="0" smtClean="0"/>
              <a:t>     </a:t>
            </a:r>
            <a:r>
              <a:rPr lang="en-US" sz="4400" dirty="0" err="1" smtClean="0"/>
              <a:t>printf</a:t>
            </a:r>
            <a:r>
              <a:rPr lang="en-US" sz="4400" dirty="0" smtClean="0"/>
              <a:t>("V[%d] = %</a:t>
            </a:r>
            <a:r>
              <a:rPr lang="en-US" sz="4400" dirty="0" err="1" smtClean="0"/>
              <a:t>d",j,V</a:t>
            </a:r>
            <a:r>
              <a:rPr lang="en-US" sz="4400" dirty="0" smtClean="0"/>
              <a:t>[j]);</a:t>
            </a:r>
          </a:p>
          <a:p>
            <a:pPr>
              <a:buNone/>
            </a:pPr>
            <a:r>
              <a:rPr lang="en-US" sz="4400" dirty="0" smtClean="0"/>
              <a:t>  }</a:t>
            </a:r>
          </a:p>
          <a:p>
            <a:pPr>
              <a:buNone/>
            </a:pPr>
            <a:r>
              <a:rPr lang="en-US" sz="4400" dirty="0" smtClean="0"/>
              <a:t>    // Call insert element function</a:t>
            </a:r>
          </a:p>
          <a:p>
            <a:pPr>
              <a:buNone/>
            </a:pPr>
            <a:r>
              <a:rPr lang="en-US" sz="4400" dirty="0" smtClean="0"/>
              <a:t>    </a:t>
            </a:r>
            <a:r>
              <a:rPr lang="en-US" sz="4400" dirty="0" err="1" smtClean="0"/>
              <a:t>list_insert</a:t>
            </a:r>
            <a:r>
              <a:rPr lang="en-US" sz="4400" dirty="0" smtClean="0"/>
              <a:t>(</a:t>
            </a:r>
            <a:r>
              <a:rPr lang="en-US" sz="4400" dirty="0" err="1" smtClean="0"/>
              <a:t>V,x,i</a:t>
            </a:r>
            <a:r>
              <a:rPr lang="en-US" sz="4400" dirty="0" smtClean="0"/>
              <a:t>);</a:t>
            </a:r>
          </a:p>
          <a:p>
            <a:pPr>
              <a:buNone/>
            </a:pPr>
            <a:r>
              <a:rPr lang="en-US" sz="4400" dirty="0" smtClean="0"/>
              <a:t>    </a:t>
            </a:r>
            <a:r>
              <a:rPr lang="en-US" sz="4400" dirty="0" err="1" smtClean="0"/>
              <a:t>printf</a:t>
            </a:r>
            <a:r>
              <a:rPr lang="en-US" sz="4400" dirty="0" smtClean="0"/>
              <a:t>("\n\n");</a:t>
            </a:r>
          </a:p>
          <a:p>
            <a:pPr>
              <a:buNone/>
            </a:pPr>
            <a:r>
              <a:rPr lang="en-US" sz="4400" dirty="0" smtClean="0"/>
              <a:t>    </a:t>
            </a:r>
            <a:r>
              <a:rPr lang="en-US" sz="4400" dirty="0" err="1" smtClean="0"/>
              <a:t>printf</a:t>
            </a:r>
            <a:r>
              <a:rPr lang="en-US" sz="4400" dirty="0" smtClean="0"/>
              <a:t>("*********** After Insertion</a:t>
            </a:r>
          </a:p>
          <a:p>
            <a:pPr>
              <a:buNone/>
            </a:pPr>
            <a:r>
              <a:rPr lang="en-US" sz="4400" dirty="0" smtClean="0"/>
              <a:t>************* \n");</a:t>
            </a:r>
          </a:p>
          <a:p>
            <a:pPr>
              <a:buNone/>
            </a:pPr>
            <a:r>
              <a:rPr lang="en-US" sz="4400" dirty="0" smtClean="0"/>
              <a:t>    </a:t>
            </a:r>
            <a:r>
              <a:rPr lang="en-US" sz="4400" dirty="0" err="1" smtClean="0"/>
              <a:t>printf</a:t>
            </a:r>
            <a:r>
              <a:rPr lang="en-US" sz="4400" dirty="0" smtClean="0"/>
              <a:t>("\n\n");</a:t>
            </a:r>
          </a:p>
          <a:p>
            <a:pPr>
              <a:buNone/>
            </a:pPr>
            <a:r>
              <a:rPr lang="en-US" sz="4400" dirty="0" smtClean="0"/>
              <a:t>    for (j = 0; j &lt; n; j++)</a:t>
            </a:r>
          </a:p>
          <a:p>
            <a:pPr>
              <a:buNone/>
            </a:pPr>
            <a:r>
              <a:rPr lang="en-US" sz="4400" dirty="0" smtClean="0"/>
              <a:t>    {</a:t>
            </a:r>
          </a:p>
          <a:p>
            <a:pPr>
              <a:buNone/>
            </a:pPr>
            <a:r>
              <a:rPr lang="en-US" sz="4400" dirty="0" smtClean="0"/>
              <a:t>      </a:t>
            </a:r>
            <a:r>
              <a:rPr lang="en-US" sz="4400" dirty="0" err="1" smtClean="0"/>
              <a:t>printf</a:t>
            </a:r>
            <a:r>
              <a:rPr lang="en-US" sz="4400" dirty="0" smtClean="0"/>
              <a:t>("V[%d] = %</a:t>
            </a:r>
            <a:r>
              <a:rPr lang="en-US" sz="4400" dirty="0" err="1" smtClean="0"/>
              <a:t>d",j,V</a:t>
            </a:r>
            <a:r>
              <a:rPr lang="en-US" sz="4400" dirty="0" smtClean="0"/>
              <a:t>[j]);</a:t>
            </a:r>
          </a:p>
          <a:p>
            <a:pPr>
              <a:buNone/>
            </a:pPr>
            <a:r>
              <a:rPr lang="en-US" sz="4400" dirty="0" smtClean="0"/>
              <a:t>    }</a:t>
            </a:r>
          </a:p>
          <a:p>
            <a:pPr>
              <a:buNone/>
            </a:pPr>
            <a:r>
              <a:rPr lang="en-US" sz="4400" dirty="0" smtClean="0"/>
              <a:t>      return 0;</a:t>
            </a:r>
          </a:p>
          <a:p>
            <a:pPr>
              <a:buNone/>
            </a:pPr>
            <a:r>
              <a:rPr lang="en-US" sz="4400" dirty="0" smtClean="0"/>
              <a:t>}</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C++</a:t>
            </a:r>
            <a:endParaRPr lang="en-US" dirty="0"/>
          </a:p>
        </p:txBody>
      </p:sp>
      <p:sp>
        <p:nvSpPr>
          <p:cNvPr id="3" name="Content Placeholder 2"/>
          <p:cNvSpPr>
            <a:spLocks noGrp="1"/>
          </p:cNvSpPr>
          <p:nvPr>
            <p:ph sz="quarter" idx="1"/>
          </p:nvPr>
        </p:nvSpPr>
        <p:spPr>
          <a:xfrm>
            <a:off x="457200" y="1143000"/>
            <a:ext cx="7467600" cy="5330952"/>
          </a:xfrm>
        </p:spPr>
        <p:txBody>
          <a:bodyPr>
            <a:normAutofit fontScale="25000" lnSpcReduction="20000"/>
          </a:bodyPr>
          <a:lstStyle/>
          <a:p>
            <a:r>
              <a:rPr lang="en-US" dirty="0" smtClean="0"/>
              <a:t>#include &lt;</a:t>
            </a:r>
            <a:r>
              <a:rPr lang="en-US" dirty="0" err="1" smtClean="0"/>
              <a:t>iostream.h</a:t>
            </a:r>
            <a:r>
              <a:rPr lang="en-US" dirty="0" smtClean="0"/>
              <a:t>&gt;</a:t>
            </a:r>
          </a:p>
          <a:p>
            <a:pPr>
              <a:buNone/>
            </a:pPr>
            <a:r>
              <a:rPr lang="en-US" sz="4300" dirty="0" smtClean="0"/>
              <a:t>#define SIZE 8</a:t>
            </a:r>
          </a:p>
          <a:p>
            <a:pPr>
              <a:buNone/>
            </a:pPr>
            <a:r>
              <a:rPr lang="en-US" sz="4300" dirty="0" err="1" smtClean="0"/>
              <a:t>int</a:t>
            </a:r>
            <a:r>
              <a:rPr lang="en-US" sz="4300" dirty="0" smtClean="0"/>
              <a:t> LIST[SIZE] = {21,22,23};</a:t>
            </a:r>
          </a:p>
          <a:p>
            <a:pPr>
              <a:buNone/>
            </a:pPr>
            <a:r>
              <a:rPr lang="en-US" sz="4300" dirty="0" err="1" smtClean="0"/>
              <a:t>int</a:t>
            </a:r>
            <a:r>
              <a:rPr lang="en-US" sz="4300" dirty="0" smtClean="0"/>
              <a:t> n=2, j;</a:t>
            </a:r>
          </a:p>
          <a:p>
            <a:pPr>
              <a:buNone/>
            </a:pPr>
            <a:r>
              <a:rPr lang="en-US" sz="4300" dirty="0" smtClean="0"/>
              <a:t> </a:t>
            </a:r>
          </a:p>
          <a:p>
            <a:pPr>
              <a:buNone/>
            </a:pPr>
            <a:r>
              <a:rPr lang="en-US" sz="4300" dirty="0" smtClean="0"/>
              <a:t>// Inserting function</a:t>
            </a:r>
          </a:p>
          <a:p>
            <a:pPr>
              <a:buNone/>
            </a:pPr>
            <a:r>
              <a:rPr lang="en-US" sz="4300" dirty="0" smtClean="0"/>
              <a:t> </a:t>
            </a:r>
          </a:p>
          <a:p>
            <a:pPr>
              <a:buNone/>
            </a:pPr>
            <a:r>
              <a:rPr lang="en-US" sz="4300" dirty="0" smtClean="0"/>
              <a:t>void </a:t>
            </a:r>
            <a:r>
              <a:rPr lang="en-US" sz="4300" dirty="0" err="1" smtClean="0"/>
              <a:t>insert_list</a:t>
            </a:r>
            <a:r>
              <a:rPr lang="en-US" sz="4300" dirty="0" smtClean="0"/>
              <a:t>(</a:t>
            </a:r>
            <a:r>
              <a:rPr lang="en-US" sz="4300" dirty="0" err="1" smtClean="0"/>
              <a:t>int</a:t>
            </a:r>
            <a:r>
              <a:rPr lang="en-US" sz="4300" dirty="0" smtClean="0"/>
              <a:t> </a:t>
            </a:r>
            <a:r>
              <a:rPr lang="en-US" sz="4300" dirty="0" err="1" smtClean="0"/>
              <a:t>x,int</a:t>
            </a:r>
            <a:r>
              <a:rPr lang="en-US" sz="4300" dirty="0" smtClean="0"/>
              <a:t> </a:t>
            </a:r>
            <a:r>
              <a:rPr lang="en-US" sz="4300" dirty="0" err="1" smtClean="0"/>
              <a:t>i</a:t>
            </a:r>
            <a:r>
              <a:rPr lang="en-US" sz="4300" dirty="0" smtClean="0"/>
              <a:t>)</a:t>
            </a:r>
          </a:p>
          <a:p>
            <a:pPr>
              <a:buNone/>
            </a:pPr>
            <a:r>
              <a:rPr lang="en-US" sz="4300" dirty="0" smtClean="0"/>
              <a:t>{</a:t>
            </a:r>
          </a:p>
          <a:p>
            <a:pPr>
              <a:buNone/>
            </a:pPr>
            <a:r>
              <a:rPr lang="en-US" sz="4300" dirty="0" smtClean="0"/>
              <a:t>	if(</a:t>
            </a:r>
            <a:r>
              <a:rPr lang="en-US" sz="4300" dirty="0" err="1" smtClean="0"/>
              <a:t>i</a:t>
            </a:r>
            <a:r>
              <a:rPr lang="en-US" sz="4300" dirty="0" smtClean="0"/>
              <a:t>&gt;n || n&gt;SIZE-1)</a:t>
            </a:r>
          </a:p>
          <a:p>
            <a:pPr>
              <a:buNone/>
            </a:pPr>
            <a:r>
              <a:rPr lang="en-US" sz="4300" dirty="0" smtClean="0"/>
              <a:t>	{</a:t>
            </a:r>
          </a:p>
          <a:p>
            <a:pPr>
              <a:buNone/>
            </a:pPr>
            <a:r>
              <a:rPr lang="en-US" sz="4300" dirty="0" smtClean="0"/>
              <a:t>		</a:t>
            </a:r>
            <a:r>
              <a:rPr lang="en-US" sz="4300" dirty="0" err="1" smtClean="0"/>
              <a:t>cout</a:t>
            </a:r>
            <a:r>
              <a:rPr lang="en-US" sz="4300" dirty="0" smtClean="0"/>
              <a:t> &lt;&lt;"\n Overflow error \n";</a:t>
            </a:r>
          </a:p>
          <a:p>
            <a:pPr>
              <a:buNone/>
            </a:pPr>
            <a:r>
              <a:rPr lang="en-US" sz="4300" dirty="0" smtClean="0"/>
              <a:t>		return;</a:t>
            </a:r>
          </a:p>
          <a:p>
            <a:pPr>
              <a:buNone/>
            </a:pPr>
            <a:r>
              <a:rPr lang="en-US" sz="4300" dirty="0" smtClean="0"/>
              <a:t>}</a:t>
            </a:r>
          </a:p>
          <a:p>
            <a:pPr>
              <a:buNone/>
            </a:pPr>
            <a:r>
              <a:rPr lang="en-US" sz="4300" dirty="0" smtClean="0"/>
              <a:t>	else if(</a:t>
            </a:r>
            <a:r>
              <a:rPr lang="en-US" sz="4300" dirty="0" err="1" smtClean="0"/>
              <a:t>i</a:t>
            </a:r>
            <a:r>
              <a:rPr lang="en-US" sz="4300" dirty="0" smtClean="0"/>
              <a:t>&lt;0)</a:t>
            </a:r>
          </a:p>
          <a:p>
            <a:pPr>
              <a:buNone/>
            </a:pPr>
            <a:r>
              <a:rPr lang="en-US" sz="4300" dirty="0" smtClean="0"/>
              <a:t>	{</a:t>
            </a:r>
          </a:p>
          <a:p>
            <a:pPr>
              <a:buNone/>
            </a:pPr>
            <a:r>
              <a:rPr lang="en-US" sz="4300" dirty="0" smtClean="0"/>
              <a:t>		</a:t>
            </a:r>
            <a:r>
              <a:rPr lang="en-US" sz="4300" dirty="0" err="1" smtClean="0"/>
              <a:t>cout</a:t>
            </a:r>
            <a:r>
              <a:rPr lang="en-US" sz="4300" dirty="0" smtClean="0"/>
              <a:t> &lt;&lt; "\n invalid position\n";</a:t>
            </a:r>
          </a:p>
          <a:p>
            <a:pPr>
              <a:buNone/>
            </a:pPr>
            <a:r>
              <a:rPr lang="en-US" sz="4300" dirty="0" smtClean="0"/>
              <a:t>		return;</a:t>
            </a:r>
          </a:p>
          <a:p>
            <a:pPr>
              <a:buNone/>
            </a:pPr>
            <a:r>
              <a:rPr lang="en-US" sz="4300" dirty="0" smtClean="0"/>
              <a:t>}</a:t>
            </a:r>
          </a:p>
          <a:p>
            <a:pPr>
              <a:buNone/>
            </a:pPr>
            <a:r>
              <a:rPr lang="en-US" sz="4300" dirty="0" smtClean="0"/>
              <a:t>	j=n-1;//</a:t>
            </a:r>
            <a:r>
              <a:rPr lang="en-US" sz="4300" dirty="0" err="1" smtClean="0"/>
              <a:t>initilizes</a:t>
            </a:r>
            <a:r>
              <a:rPr lang="en-US" sz="4300" dirty="0" smtClean="0"/>
              <a:t> j a </a:t>
            </a:r>
            <a:r>
              <a:rPr lang="en-US" sz="4300" dirty="0" err="1" smtClean="0"/>
              <a:t>temporaly</a:t>
            </a:r>
            <a:r>
              <a:rPr lang="en-US" sz="4300" dirty="0" smtClean="0"/>
              <a:t> variable for shifting </a:t>
            </a:r>
          </a:p>
          <a:p>
            <a:pPr>
              <a:buNone/>
            </a:pPr>
            <a:r>
              <a:rPr lang="en-US" sz="4300" dirty="0" smtClean="0"/>
              <a:t>	while(j&gt;=</a:t>
            </a:r>
            <a:r>
              <a:rPr lang="en-US" sz="4300" dirty="0" err="1" smtClean="0"/>
              <a:t>i</a:t>
            </a:r>
            <a:r>
              <a:rPr lang="en-US" sz="4300" dirty="0" smtClean="0"/>
              <a:t>)</a:t>
            </a:r>
          </a:p>
          <a:p>
            <a:pPr>
              <a:buNone/>
            </a:pPr>
            <a:r>
              <a:rPr lang="en-US" sz="4300" dirty="0" smtClean="0"/>
              <a:t>	{</a:t>
            </a:r>
          </a:p>
          <a:p>
            <a:pPr>
              <a:buNone/>
            </a:pPr>
            <a:r>
              <a:rPr lang="en-US" sz="4300" dirty="0" smtClean="0"/>
              <a:t>		LIST[j+1]=LIST[j];//shifting code</a:t>
            </a:r>
          </a:p>
          <a:p>
            <a:pPr>
              <a:buNone/>
            </a:pPr>
            <a:r>
              <a:rPr lang="en-US" sz="4300" dirty="0" smtClean="0"/>
              <a:t>		j=j-1;</a:t>
            </a:r>
          </a:p>
          <a:p>
            <a:pPr>
              <a:buNone/>
            </a:pPr>
            <a:r>
              <a:rPr lang="en-US" sz="4300" dirty="0" smtClean="0"/>
              <a:t>}</a:t>
            </a:r>
          </a:p>
          <a:p>
            <a:pPr>
              <a:buNone/>
            </a:pPr>
            <a:r>
              <a:rPr lang="en-US" sz="4300" dirty="0" smtClean="0"/>
              <a:t>	LIST[</a:t>
            </a:r>
            <a:r>
              <a:rPr lang="en-US" sz="4300" dirty="0" err="1" smtClean="0"/>
              <a:t>i</a:t>
            </a:r>
            <a:r>
              <a:rPr lang="en-US" sz="4300" dirty="0" smtClean="0"/>
              <a:t>] = x;//insertion code </a:t>
            </a:r>
          </a:p>
          <a:p>
            <a:pPr>
              <a:buNone/>
            </a:pPr>
            <a:r>
              <a:rPr lang="en-US" sz="4300" dirty="0" smtClean="0"/>
              <a:t>	n=n + 1;</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err="1" smtClean="0">
                <a:solidFill>
                  <a:schemeClr val="tx1"/>
                </a:solidFill>
              </a:rPr>
              <a:t>Cont’ed</a:t>
            </a:r>
            <a:endParaRPr lang="en-US" b="1" dirty="0">
              <a:solidFill>
                <a:schemeClr val="tx1"/>
              </a:solidFill>
            </a:endParaRPr>
          </a:p>
        </p:txBody>
      </p:sp>
      <p:sp>
        <p:nvSpPr>
          <p:cNvPr id="3" name="Content Placeholder 2"/>
          <p:cNvSpPr>
            <a:spLocks noGrp="1"/>
          </p:cNvSpPr>
          <p:nvPr>
            <p:ph sz="quarter" idx="1"/>
          </p:nvPr>
        </p:nvSpPr>
        <p:spPr>
          <a:xfrm>
            <a:off x="228600" y="685800"/>
            <a:ext cx="8077200" cy="6172200"/>
          </a:xfrm>
        </p:spPr>
        <p:txBody>
          <a:bodyPr>
            <a:normAutofit fontScale="25000" lnSpcReduction="20000"/>
          </a:bodyPr>
          <a:lstStyle/>
          <a:p>
            <a:pPr>
              <a:buNone/>
            </a:pPr>
            <a:r>
              <a:rPr lang="en-US" sz="4800" dirty="0" smtClean="0"/>
              <a:t>}</a:t>
            </a:r>
          </a:p>
          <a:p>
            <a:pPr>
              <a:buNone/>
            </a:pPr>
            <a:r>
              <a:rPr lang="en-US" sz="4800" dirty="0" err="1" smtClean="0"/>
              <a:t>int</a:t>
            </a:r>
            <a:r>
              <a:rPr lang="en-US" sz="4800" dirty="0" smtClean="0"/>
              <a:t> main(void)</a:t>
            </a:r>
          </a:p>
          <a:p>
            <a:pPr>
              <a:buNone/>
            </a:pPr>
            <a:r>
              <a:rPr lang="en-US" sz="4800" dirty="0" smtClean="0"/>
              <a:t>{	</a:t>
            </a:r>
            <a:r>
              <a:rPr lang="en-US" sz="4800" dirty="0" err="1" smtClean="0"/>
              <a:t>int</a:t>
            </a:r>
            <a:r>
              <a:rPr lang="en-US" sz="4800" dirty="0" smtClean="0"/>
              <a:t> </a:t>
            </a:r>
            <a:r>
              <a:rPr lang="en-US" sz="4800" dirty="0" err="1" smtClean="0"/>
              <a:t>i</a:t>
            </a:r>
            <a:r>
              <a:rPr lang="en-US" sz="4800" dirty="0" smtClean="0"/>
              <a:t>=0,x=0,j=0;</a:t>
            </a:r>
          </a:p>
          <a:p>
            <a:pPr>
              <a:buNone/>
            </a:pPr>
            <a:r>
              <a:rPr lang="en-US" sz="4800" dirty="0" smtClean="0"/>
              <a:t>	</a:t>
            </a:r>
            <a:r>
              <a:rPr lang="en-US" sz="4800" dirty="0" err="1" smtClean="0"/>
              <a:t>cout</a:t>
            </a:r>
            <a:r>
              <a:rPr lang="en-US" sz="4800" dirty="0" smtClean="0"/>
              <a:t> &lt;&lt; "Enter your position" &lt;&lt;</a:t>
            </a:r>
            <a:r>
              <a:rPr lang="en-US" sz="4800" dirty="0" err="1" smtClean="0"/>
              <a:t>endl</a:t>
            </a:r>
            <a:r>
              <a:rPr lang="en-US" sz="4800" dirty="0" smtClean="0"/>
              <a:t>;</a:t>
            </a:r>
          </a:p>
          <a:p>
            <a:pPr>
              <a:buNone/>
            </a:pPr>
            <a:r>
              <a:rPr lang="en-US" sz="4800" dirty="0" smtClean="0"/>
              <a:t>	</a:t>
            </a:r>
            <a:r>
              <a:rPr lang="en-US" sz="4800" dirty="0" err="1" smtClean="0"/>
              <a:t>cin</a:t>
            </a:r>
            <a:r>
              <a:rPr lang="en-US" sz="4800" dirty="0" smtClean="0"/>
              <a:t> &gt;&gt; </a:t>
            </a:r>
            <a:r>
              <a:rPr lang="en-US" sz="4800" dirty="0" err="1" smtClean="0"/>
              <a:t>i</a:t>
            </a:r>
            <a:r>
              <a:rPr lang="en-US" sz="4800" dirty="0" smtClean="0"/>
              <a:t>;</a:t>
            </a:r>
          </a:p>
          <a:p>
            <a:pPr>
              <a:buNone/>
            </a:pPr>
            <a:r>
              <a:rPr lang="en-US" sz="4800" dirty="0" smtClean="0"/>
              <a:t>	</a:t>
            </a:r>
            <a:r>
              <a:rPr lang="en-US" sz="4800" dirty="0" err="1" smtClean="0"/>
              <a:t>cout</a:t>
            </a:r>
            <a:r>
              <a:rPr lang="en-US" sz="4800" dirty="0" smtClean="0"/>
              <a:t> &lt;&lt; "Enter your element \n";</a:t>
            </a:r>
          </a:p>
          <a:p>
            <a:pPr>
              <a:buNone/>
            </a:pPr>
            <a:r>
              <a:rPr lang="en-US" sz="4800" dirty="0" smtClean="0"/>
              <a:t>	</a:t>
            </a:r>
            <a:r>
              <a:rPr lang="en-US" sz="4800" dirty="0" err="1" smtClean="0"/>
              <a:t>cin</a:t>
            </a:r>
            <a:r>
              <a:rPr lang="en-US" sz="4800" dirty="0" smtClean="0"/>
              <a:t> &gt;&gt; x;</a:t>
            </a:r>
          </a:p>
          <a:p>
            <a:pPr>
              <a:buNone/>
            </a:pPr>
            <a:r>
              <a:rPr lang="en-US" sz="4800" dirty="0" smtClean="0"/>
              <a:t>	</a:t>
            </a:r>
            <a:r>
              <a:rPr lang="en-US" sz="4800" dirty="0" err="1" smtClean="0"/>
              <a:t>cout</a:t>
            </a:r>
            <a:r>
              <a:rPr lang="en-US" sz="4800" dirty="0" smtClean="0"/>
              <a:t> &lt;&lt; "Position is "&lt;&lt; </a:t>
            </a:r>
            <a:r>
              <a:rPr lang="en-US" sz="4800" dirty="0" err="1" smtClean="0"/>
              <a:t>i</a:t>
            </a:r>
            <a:r>
              <a:rPr lang="en-US" sz="4800" dirty="0" smtClean="0"/>
              <a:t>;</a:t>
            </a:r>
          </a:p>
          <a:p>
            <a:pPr>
              <a:buNone/>
            </a:pPr>
            <a:r>
              <a:rPr lang="en-US" sz="4800" dirty="0" smtClean="0"/>
              <a:t>	</a:t>
            </a:r>
            <a:r>
              <a:rPr lang="en-US" sz="4800" dirty="0" err="1" smtClean="0"/>
              <a:t>cout</a:t>
            </a:r>
            <a:r>
              <a:rPr lang="en-US" sz="4800" dirty="0" smtClean="0"/>
              <a:t> &lt;&lt; "\</a:t>
            </a:r>
            <a:r>
              <a:rPr lang="en-US" sz="4800" dirty="0" err="1" smtClean="0"/>
              <a:t>nElement</a:t>
            </a:r>
            <a:r>
              <a:rPr lang="en-US" sz="4800" dirty="0" smtClean="0"/>
              <a:t> is "&lt;&lt; x;</a:t>
            </a:r>
          </a:p>
          <a:p>
            <a:pPr>
              <a:buNone/>
            </a:pPr>
            <a:r>
              <a:rPr lang="en-US" sz="4800" dirty="0" smtClean="0"/>
              <a:t>	</a:t>
            </a:r>
            <a:r>
              <a:rPr lang="en-US" sz="4800" dirty="0" err="1" smtClean="0"/>
              <a:t>cout</a:t>
            </a:r>
            <a:r>
              <a:rPr lang="en-US" sz="4800" dirty="0" smtClean="0"/>
              <a:t> &lt;&lt; "\n\n";</a:t>
            </a:r>
          </a:p>
          <a:p>
            <a:pPr>
              <a:buNone/>
            </a:pPr>
            <a:r>
              <a:rPr lang="en-US" sz="4800" dirty="0" smtClean="0"/>
              <a:t>	</a:t>
            </a:r>
            <a:r>
              <a:rPr lang="en-US" sz="4800" dirty="0" err="1" smtClean="0"/>
              <a:t>cout</a:t>
            </a:r>
            <a:r>
              <a:rPr lang="en-US" sz="4800" dirty="0" smtClean="0"/>
              <a:t> &lt;&lt; "*********** Before Insertion ************ \n";</a:t>
            </a:r>
          </a:p>
          <a:p>
            <a:pPr>
              <a:buNone/>
            </a:pPr>
            <a:r>
              <a:rPr lang="en-US" sz="4800" dirty="0" smtClean="0"/>
              <a:t>	</a:t>
            </a:r>
            <a:r>
              <a:rPr lang="en-US" sz="4800" dirty="0" err="1" smtClean="0"/>
              <a:t>cout</a:t>
            </a:r>
            <a:r>
              <a:rPr lang="en-US" sz="4800" dirty="0" smtClean="0"/>
              <a:t> &lt;&lt; "\n\n";</a:t>
            </a:r>
          </a:p>
          <a:p>
            <a:pPr>
              <a:buNone/>
            </a:pPr>
            <a:r>
              <a:rPr lang="en-US" sz="4800" dirty="0" smtClean="0"/>
              <a:t>	for (j=0;j&lt;</a:t>
            </a:r>
            <a:r>
              <a:rPr lang="en-US" sz="4800" dirty="0" err="1" smtClean="0"/>
              <a:t>n;j</a:t>
            </a:r>
            <a:r>
              <a:rPr lang="en-US" sz="4800" dirty="0" smtClean="0"/>
              <a:t>++)</a:t>
            </a:r>
          </a:p>
          <a:p>
            <a:pPr>
              <a:buNone/>
            </a:pPr>
            <a:r>
              <a:rPr lang="en-US" sz="4800" dirty="0" smtClean="0"/>
              <a:t>	{</a:t>
            </a:r>
          </a:p>
          <a:p>
            <a:pPr>
              <a:buNone/>
            </a:pPr>
            <a:r>
              <a:rPr lang="en-US" sz="4800" dirty="0" err="1" smtClean="0"/>
              <a:t>cout</a:t>
            </a:r>
            <a:r>
              <a:rPr lang="en-US" sz="4800" dirty="0" smtClean="0"/>
              <a:t> &lt;&lt; j &lt;&lt; "\t" &lt;&lt; LIST[j]&lt;&lt;"\n";</a:t>
            </a:r>
          </a:p>
          <a:p>
            <a:pPr>
              <a:buNone/>
            </a:pPr>
            <a:r>
              <a:rPr lang="en-US" sz="4800" dirty="0" smtClean="0"/>
              <a:t>	}</a:t>
            </a:r>
          </a:p>
          <a:p>
            <a:pPr>
              <a:buNone/>
            </a:pPr>
            <a:r>
              <a:rPr lang="en-US" sz="4800" dirty="0" smtClean="0"/>
              <a:t>	// Call insert element function</a:t>
            </a:r>
          </a:p>
          <a:p>
            <a:pPr>
              <a:buNone/>
            </a:pPr>
            <a:r>
              <a:rPr lang="en-US" sz="4800" dirty="0" smtClean="0"/>
              <a:t>	</a:t>
            </a:r>
            <a:r>
              <a:rPr lang="en-US" sz="4800" dirty="0" err="1" smtClean="0"/>
              <a:t>insert_list</a:t>
            </a:r>
            <a:r>
              <a:rPr lang="en-US" sz="4800" dirty="0" smtClean="0"/>
              <a:t>(</a:t>
            </a:r>
            <a:r>
              <a:rPr lang="en-US" sz="4800" dirty="0" err="1" smtClean="0"/>
              <a:t>x,i</a:t>
            </a:r>
            <a:r>
              <a:rPr lang="en-US" sz="4800" dirty="0" smtClean="0"/>
              <a:t>);</a:t>
            </a:r>
          </a:p>
          <a:p>
            <a:pPr>
              <a:buNone/>
            </a:pPr>
            <a:r>
              <a:rPr lang="en-US" sz="4800" dirty="0" smtClean="0"/>
              <a:t>	</a:t>
            </a:r>
            <a:r>
              <a:rPr lang="en-US" sz="4800" dirty="0" err="1" smtClean="0"/>
              <a:t>cout</a:t>
            </a:r>
            <a:r>
              <a:rPr lang="en-US" sz="4800" dirty="0" smtClean="0"/>
              <a:t> &lt;&lt; "\n\n";</a:t>
            </a:r>
          </a:p>
          <a:p>
            <a:pPr>
              <a:buNone/>
            </a:pPr>
            <a:r>
              <a:rPr lang="en-US" sz="4800" dirty="0" smtClean="0"/>
              <a:t>	</a:t>
            </a:r>
            <a:r>
              <a:rPr lang="en-US" sz="4800" dirty="0" err="1" smtClean="0"/>
              <a:t>cout</a:t>
            </a:r>
            <a:r>
              <a:rPr lang="en-US" sz="4800" dirty="0" smtClean="0"/>
              <a:t> &lt;&lt; "*********** After Insertion ************* \n";</a:t>
            </a:r>
          </a:p>
          <a:p>
            <a:pPr>
              <a:buNone/>
            </a:pPr>
            <a:r>
              <a:rPr lang="en-US" sz="4800" dirty="0" smtClean="0"/>
              <a:t>	</a:t>
            </a:r>
            <a:r>
              <a:rPr lang="en-US" sz="4800" dirty="0" err="1" smtClean="0"/>
              <a:t>cout</a:t>
            </a:r>
            <a:r>
              <a:rPr lang="en-US" sz="4800" dirty="0" smtClean="0"/>
              <a:t> &lt;&lt; "\n\n";</a:t>
            </a:r>
          </a:p>
          <a:p>
            <a:pPr>
              <a:buNone/>
            </a:pPr>
            <a:r>
              <a:rPr lang="en-US" sz="4800" dirty="0" smtClean="0"/>
              <a:t>	for (j = 0; j &lt; n; j++)</a:t>
            </a:r>
          </a:p>
          <a:p>
            <a:pPr>
              <a:buNone/>
            </a:pPr>
            <a:r>
              <a:rPr lang="en-US" sz="4800" dirty="0" smtClean="0"/>
              <a:t>	{</a:t>
            </a:r>
          </a:p>
          <a:p>
            <a:pPr>
              <a:buNone/>
            </a:pPr>
            <a:r>
              <a:rPr lang="en-US" sz="4800" dirty="0" smtClean="0"/>
              <a:t>		</a:t>
            </a:r>
            <a:r>
              <a:rPr lang="en-US" sz="4800" dirty="0" err="1" smtClean="0"/>
              <a:t>cout</a:t>
            </a:r>
            <a:r>
              <a:rPr lang="en-US" sz="4800" dirty="0" smtClean="0"/>
              <a:t> &lt;&lt; j &lt;&lt; "\t" &lt;&lt; LIST[j]&lt;&lt;"\n";</a:t>
            </a:r>
          </a:p>
          <a:p>
            <a:pPr>
              <a:buNone/>
            </a:pPr>
            <a:r>
              <a:rPr lang="en-US" sz="4800" dirty="0" smtClean="0"/>
              <a:t>}</a:t>
            </a:r>
          </a:p>
          <a:p>
            <a:pPr>
              <a:buNone/>
            </a:pPr>
            <a:r>
              <a:rPr lang="en-US" sz="4800" dirty="0" smtClean="0"/>
              <a:t>	return 0;</a:t>
            </a:r>
          </a:p>
          <a:p>
            <a:pPr>
              <a:buNone/>
            </a:pPr>
            <a:r>
              <a:rPr lang="en-US" sz="4800" dirty="0" smtClean="0"/>
              <a:t>}</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533400"/>
          </a:xfrm>
        </p:spPr>
        <p:txBody>
          <a:bodyPr>
            <a:normAutofit fontScale="90000"/>
          </a:bodyPr>
          <a:lstStyle/>
          <a:p>
            <a:r>
              <a:rPr lang="en-US" b="1" dirty="0" smtClean="0">
                <a:solidFill>
                  <a:schemeClr val="tx1"/>
                </a:solidFill>
              </a:rPr>
              <a:t>Lists- </a:t>
            </a:r>
            <a:r>
              <a:rPr lang="en-US" b="1" dirty="0" err="1" smtClean="0">
                <a:solidFill>
                  <a:schemeClr val="tx1"/>
                </a:solidFill>
              </a:rPr>
              <a:t>Insertion:C</a:t>
            </a:r>
            <a:r>
              <a:rPr lang="en-US" b="1" dirty="0" smtClean="0">
                <a:solidFill>
                  <a:schemeClr val="tx1"/>
                </a:solidFill>
              </a:rPr>
              <a:t> program Expected output</a:t>
            </a:r>
            <a:r>
              <a:rPr lang="en-US" dirty="0" smtClean="0"/>
              <a:t/>
            </a:r>
            <a:br>
              <a:rPr lang="en-US" dirty="0" smtClean="0"/>
            </a:br>
            <a:endParaRPr lang="en-US" dirty="0"/>
          </a:p>
        </p:txBody>
      </p:sp>
      <p:sp>
        <p:nvSpPr>
          <p:cNvPr id="3" name="Content Placeholder 2"/>
          <p:cNvSpPr>
            <a:spLocks noGrp="1"/>
          </p:cNvSpPr>
          <p:nvPr>
            <p:ph sz="quarter" idx="1"/>
          </p:nvPr>
        </p:nvSpPr>
        <p:spPr>
          <a:xfrm>
            <a:off x="152400" y="685800"/>
            <a:ext cx="7772400" cy="5788152"/>
          </a:xfrm>
        </p:spPr>
        <p:txBody>
          <a:bodyPr/>
          <a:lstStyle/>
          <a:p>
            <a:r>
              <a:rPr lang="en-US" b="1" u="sng" dirty="0" smtClean="0"/>
              <a:t>Output</a:t>
            </a:r>
          </a:p>
          <a:p>
            <a:endParaRPr lang="en-US" dirty="0" smtClean="0"/>
          </a:p>
          <a:p>
            <a:pPr>
              <a:buNone/>
            </a:pPr>
            <a:r>
              <a:rPr lang="en-US" b="1" dirty="0" smtClean="0"/>
              <a:t>Delete an element from a list</a:t>
            </a:r>
          </a:p>
          <a:p>
            <a:pPr algn="just"/>
            <a:r>
              <a:rPr lang="en-US" dirty="0" smtClean="0"/>
              <a:t>involves deleting an element </a:t>
            </a:r>
            <a:r>
              <a:rPr lang="en-US" sz="2800" dirty="0" err="1" smtClean="0"/>
              <a:t>a</a:t>
            </a:r>
            <a:r>
              <a:rPr lang="en-US" sz="2800" i="1" dirty="0" err="1" smtClean="0"/>
              <a:t>i</a:t>
            </a:r>
            <a:r>
              <a:rPr lang="en-US" sz="2800" dirty="0" smtClean="0"/>
              <a:t> (at position </a:t>
            </a:r>
            <a:r>
              <a:rPr lang="en-US" sz="2800" dirty="0" err="1" smtClean="0"/>
              <a:t>i</a:t>
            </a:r>
            <a:r>
              <a:rPr lang="en-US" sz="2800" dirty="0" smtClean="0"/>
              <a:t>) from a list (a0 a1…an-1).</a:t>
            </a:r>
          </a:p>
          <a:p>
            <a:pPr algn="just"/>
            <a:r>
              <a:rPr lang="en-US" sz="2800" dirty="0" smtClean="0"/>
              <a:t>After deleting the </a:t>
            </a:r>
            <a:r>
              <a:rPr lang="en-US" sz="2800" dirty="0" err="1" smtClean="0"/>
              <a:t>i</a:t>
            </a:r>
            <a:r>
              <a:rPr lang="en-US" sz="2800" i="1" dirty="0" err="1" smtClean="0"/>
              <a:t>th</a:t>
            </a:r>
            <a:r>
              <a:rPr lang="en-US" sz="2800" dirty="0" smtClean="0"/>
              <a:t> element, elements in (i+1) position to position n-1 are shifted one position backwards and length of list adjusted to n-1.</a:t>
            </a:r>
          </a:p>
          <a:p>
            <a:pPr algn="just"/>
            <a:r>
              <a:rPr lang="en-US" sz="2800" dirty="0" smtClean="0"/>
              <a:t>Total of (</a:t>
            </a:r>
            <a:r>
              <a:rPr lang="en-US" sz="2800" i="1" dirty="0" smtClean="0"/>
              <a:t>n-i</a:t>
            </a:r>
            <a:r>
              <a:rPr lang="en-US" sz="2800" dirty="0" smtClean="0"/>
              <a:t>-1)) elements are moved backwards</a:t>
            </a:r>
            <a:r>
              <a:rPr lang="en-US" dirty="0" smtClean="0"/>
              <a:t>.</a:t>
            </a:r>
          </a:p>
          <a:p>
            <a:pPr algn="just"/>
            <a:endParaRPr lang="en-US" dirty="0" smtClean="0"/>
          </a:p>
          <a:p>
            <a:endParaRPr lang="en-US" dirty="0" smtClean="0"/>
          </a:p>
          <a:p>
            <a:endParaRPr lang="en-US" dirty="0" smtClean="0"/>
          </a:p>
          <a:p>
            <a:endParaRPr lang="en-US" b="1"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US" b="1" dirty="0" smtClean="0">
                <a:solidFill>
                  <a:schemeClr val="tx1"/>
                </a:solidFill>
              </a:rPr>
              <a:t>Delete an element from a list</a:t>
            </a:r>
            <a:r>
              <a:rPr lang="en-US" dirty="0" smtClean="0"/>
              <a:t/>
            </a:r>
            <a:br>
              <a:rPr lang="en-US" dirty="0" smtClean="0"/>
            </a:br>
            <a:endParaRPr lang="en-US" dirty="0"/>
          </a:p>
        </p:txBody>
      </p:sp>
      <p:sp>
        <p:nvSpPr>
          <p:cNvPr id="3" name="Content Placeholder 2"/>
          <p:cNvSpPr>
            <a:spLocks noGrp="1"/>
          </p:cNvSpPr>
          <p:nvPr>
            <p:ph sz="quarter" idx="1"/>
          </p:nvPr>
        </p:nvSpPr>
        <p:spPr>
          <a:xfrm>
            <a:off x="228600" y="838200"/>
            <a:ext cx="7696200" cy="5635752"/>
          </a:xfrm>
        </p:spPr>
        <p:txBody>
          <a:bodyPr>
            <a:normAutofit/>
          </a:bodyPr>
          <a:lstStyle/>
          <a:p>
            <a:pPr>
              <a:buNone/>
            </a:pPr>
            <a:r>
              <a:rPr lang="en-US" sz="2800" b="1" dirty="0" smtClean="0"/>
              <a:t>Diagrams</a:t>
            </a:r>
          </a:p>
          <a:p>
            <a:endParaRPr lang="en-US" b="1" dirty="0" smtClean="0"/>
          </a:p>
          <a:p>
            <a:pPr>
              <a:buNone/>
            </a:pPr>
            <a:r>
              <a:rPr lang="en-US" b="1" dirty="0" smtClean="0"/>
              <a:t>Algorithm Steps</a:t>
            </a:r>
            <a:r>
              <a:rPr lang="en-US" dirty="0" smtClean="0"/>
              <a:t>.</a:t>
            </a:r>
          </a:p>
          <a:p>
            <a:pPr algn="just"/>
            <a:r>
              <a:rPr lang="en-US" dirty="0" err="1" smtClean="0"/>
              <a:t>i</a:t>
            </a:r>
            <a:r>
              <a:rPr lang="en-US" dirty="0" smtClean="0"/>
              <a:t> and n are compared</a:t>
            </a:r>
          </a:p>
          <a:p>
            <a:pPr algn="just"/>
            <a:r>
              <a:rPr lang="en-US" dirty="0" smtClean="0"/>
              <a:t>if </a:t>
            </a:r>
            <a:r>
              <a:rPr lang="en-US" dirty="0" err="1" smtClean="0"/>
              <a:t>i</a:t>
            </a:r>
            <a:r>
              <a:rPr lang="en-US" dirty="0" smtClean="0"/>
              <a:t> &gt;= n then error is flagged (the last element is at position n-1)</a:t>
            </a:r>
          </a:p>
          <a:p>
            <a:pPr algn="just"/>
            <a:r>
              <a:rPr lang="en-US" dirty="0" smtClean="0"/>
              <a:t>Else assign </a:t>
            </a:r>
            <a:r>
              <a:rPr lang="en-US" dirty="0" err="1" smtClean="0"/>
              <a:t>i</a:t>
            </a:r>
            <a:r>
              <a:rPr lang="en-US" dirty="0" smtClean="0"/>
              <a:t> to j (initial value of index j).</a:t>
            </a:r>
          </a:p>
          <a:p>
            <a:pPr algn="just"/>
            <a:r>
              <a:rPr lang="en-US" dirty="0" smtClean="0"/>
              <a:t>Next compare j and n-1 till j &gt;= n-1 , end if j is greater or</a:t>
            </a:r>
          </a:p>
          <a:p>
            <a:pPr algn="just"/>
            <a:r>
              <a:rPr lang="en-US" dirty="0" smtClean="0"/>
              <a:t>equal to n – 1 (we have shifted all elements)</a:t>
            </a:r>
          </a:p>
          <a:p>
            <a:pPr algn="just"/>
            <a:r>
              <a:rPr lang="en-US" dirty="0" smtClean="0"/>
              <a:t>Else shift V[j+1] to V[j] then increment j to j +1 and loop</a:t>
            </a:r>
          </a:p>
          <a:p>
            <a:pPr algn="just"/>
            <a:endParaRPr lang="en-US" b="1"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b="1" dirty="0" smtClean="0">
                <a:solidFill>
                  <a:schemeClr val="tx1"/>
                </a:solidFill>
              </a:rPr>
              <a:t>Lists- Deletion: C program</a:t>
            </a:r>
            <a:br>
              <a:rPr lang="en-US" b="1" dirty="0" smtClean="0">
                <a:solidFill>
                  <a:schemeClr val="tx1"/>
                </a:solidFill>
              </a:rPr>
            </a:br>
            <a:endParaRPr lang="en-US" b="1" dirty="0">
              <a:solidFill>
                <a:schemeClr val="tx1"/>
              </a:solidFill>
            </a:endParaRPr>
          </a:p>
        </p:txBody>
      </p:sp>
      <p:sp>
        <p:nvSpPr>
          <p:cNvPr id="3" name="Content Placeholder 2"/>
          <p:cNvSpPr>
            <a:spLocks noGrp="1"/>
          </p:cNvSpPr>
          <p:nvPr>
            <p:ph sz="quarter" idx="1"/>
          </p:nvPr>
        </p:nvSpPr>
        <p:spPr>
          <a:xfrm>
            <a:off x="457200" y="685800"/>
            <a:ext cx="7772400" cy="5788152"/>
          </a:xfrm>
        </p:spPr>
        <p:txBody>
          <a:bodyPr>
            <a:normAutofit fontScale="62500" lnSpcReduction="20000"/>
          </a:bodyPr>
          <a:lstStyle/>
          <a:p>
            <a:pPr>
              <a:buNone/>
            </a:pPr>
            <a:r>
              <a:rPr lang="en-US" sz="2600" dirty="0" smtClean="0"/>
              <a:t>#include &lt;</a:t>
            </a:r>
            <a:r>
              <a:rPr lang="en-US" sz="2600" dirty="0" err="1" smtClean="0"/>
              <a:t>stdio.h</a:t>
            </a:r>
            <a:r>
              <a:rPr lang="en-US" sz="2600" dirty="0" smtClean="0"/>
              <a:t>&gt;</a:t>
            </a:r>
          </a:p>
          <a:p>
            <a:pPr>
              <a:buNone/>
            </a:pPr>
            <a:r>
              <a:rPr lang="en-US" sz="2600" dirty="0" smtClean="0"/>
              <a:t>#define MAX 10</a:t>
            </a:r>
          </a:p>
          <a:p>
            <a:pPr>
              <a:buNone/>
            </a:pPr>
            <a:r>
              <a:rPr lang="en-US" sz="2600" dirty="0" err="1" smtClean="0"/>
              <a:t>int</a:t>
            </a:r>
            <a:r>
              <a:rPr lang="en-US" sz="2600" dirty="0" smtClean="0"/>
              <a:t> V[MAX] = {1,23,17,4,-5,100};</a:t>
            </a:r>
          </a:p>
          <a:p>
            <a:pPr>
              <a:buNone/>
            </a:pPr>
            <a:r>
              <a:rPr lang="en-US" sz="2600" dirty="0" err="1" smtClean="0"/>
              <a:t>int</a:t>
            </a:r>
            <a:r>
              <a:rPr lang="en-US" sz="2600" dirty="0" smtClean="0"/>
              <a:t> n=6, j;</a:t>
            </a:r>
          </a:p>
          <a:p>
            <a:pPr>
              <a:buNone/>
            </a:pPr>
            <a:r>
              <a:rPr lang="en-US" sz="2600" dirty="0" smtClean="0"/>
              <a:t>// Deleting function</a:t>
            </a:r>
          </a:p>
          <a:p>
            <a:pPr>
              <a:buNone/>
            </a:pPr>
            <a:r>
              <a:rPr lang="en-US" sz="2600" dirty="0" smtClean="0"/>
              <a:t>void </a:t>
            </a:r>
            <a:r>
              <a:rPr lang="en-US" sz="2600" dirty="0" err="1" smtClean="0"/>
              <a:t>list_delete</a:t>
            </a:r>
            <a:r>
              <a:rPr lang="en-US" sz="2600" dirty="0" smtClean="0"/>
              <a:t>(</a:t>
            </a:r>
            <a:r>
              <a:rPr lang="en-US" sz="2600" dirty="0" err="1" smtClean="0"/>
              <a:t>int</a:t>
            </a:r>
            <a:r>
              <a:rPr lang="en-US" sz="2600" dirty="0" smtClean="0"/>
              <a:t> </a:t>
            </a:r>
            <a:r>
              <a:rPr lang="en-US" sz="2600" dirty="0" err="1" smtClean="0"/>
              <a:t>listname</a:t>
            </a:r>
            <a:r>
              <a:rPr lang="en-US" sz="2600" dirty="0" smtClean="0"/>
              <a:t>[],</a:t>
            </a:r>
            <a:r>
              <a:rPr lang="en-US" sz="2600" dirty="0" err="1" smtClean="0"/>
              <a:t>int</a:t>
            </a:r>
            <a:r>
              <a:rPr lang="en-US" sz="2600" dirty="0" smtClean="0"/>
              <a:t> </a:t>
            </a:r>
            <a:r>
              <a:rPr lang="en-US" sz="2600" dirty="0" err="1" smtClean="0"/>
              <a:t>i</a:t>
            </a:r>
            <a:r>
              <a:rPr lang="en-US" sz="2600" dirty="0" smtClean="0"/>
              <a:t>)</a:t>
            </a:r>
          </a:p>
          <a:p>
            <a:pPr>
              <a:buNone/>
            </a:pPr>
            <a:r>
              <a:rPr lang="en-US" sz="2600" dirty="0" smtClean="0"/>
              <a:t>{</a:t>
            </a:r>
          </a:p>
          <a:p>
            <a:pPr>
              <a:buNone/>
            </a:pPr>
            <a:r>
              <a:rPr lang="en-US" sz="2600" dirty="0" smtClean="0"/>
              <a:t>   </a:t>
            </a:r>
            <a:r>
              <a:rPr lang="en-US" sz="2600" dirty="0" err="1" smtClean="0"/>
              <a:t>int</a:t>
            </a:r>
            <a:r>
              <a:rPr lang="en-US" sz="2600" dirty="0" smtClean="0"/>
              <a:t> j;</a:t>
            </a:r>
          </a:p>
          <a:p>
            <a:pPr>
              <a:buNone/>
            </a:pPr>
            <a:r>
              <a:rPr lang="en-US" sz="2600" dirty="0" smtClean="0"/>
              <a:t>   if (</a:t>
            </a:r>
            <a:r>
              <a:rPr lang="en-US" sz="2600" dirty="0" err="1" smtClean="0"/>
              <a:t>i</a:t>
            </a:r>
            <a:r>
              <a:rPr lang="en-US" sz="2600" dirty="0" smtClean="0"/>
              <a:t>&gt;=n)</a:t>
            </a:r>
          </a:p>
          <a:p>
            <a:pPr>
              <a:buNone/>
            </a:pPr>
            <a:r>
              <a:rPr lang="en-US" sz="2600" dirty="0" smtClean="0"/>
              <a:t>   {</a:t>
            </a:r>
          </a:p>
          <a:p>
            <a:pPr>
              <a:buNone/>
            </a:pPr>
            <a:r>
              <a:rPr lang="en-US" sz="2600" dirty="0" smtClean="0"/>
              <a:t>        </a:t>
            </a:r>
            <a:r>
              <a:rPr lang="en-US" sz="2600" dirty="0" err="1" smtClean="0"/>
              <a:t>printf</a:t>
            </a:r>
            <a:r>
              <a:rPr lang="en-US" sz="2600" dirty="0" smtClean="0"/>
              <a:t>(“\</a:t>
            </a:r>
            <a:r>
              <a:rPr lang="en-US" sz="2600" dirty="0" err="1" smtClean="0"/>
              <a:t>nError</a:t>
            </a:r>
            <a:r>
              <a:rPr lang="en-US" sz="2600" dirty="0" smtClean="0"/>
              <a:t> in deleting \n");</a:t>
            </a:r>
          </a:p>
          <a:p>
            <a:pPr>
              <a:buNone/>
            </a:pPr>
            <a:r>
              <a:rPr lang="en-US" sz="2600" dirty="0" smtClean="0"/>
              <a:t>           return;</a:t>
            </a:r>
          </a:p>
          <a:p>
            <a:pPr>
              <a:buNone/>
            </a:pPr>
            <a:r>
              <a:rPr lang="en-US" sz="2600" dirty="0" smtClean="0"/>
              <a:t>   }</a:t>
            </a:r>
          </a:p>
          <a:p>
            <a:pPr>
              <a:buNone/>
            </a:pPr>
            <a:r>
              <a:rPr lang="en-US" sz="2600" dirty="0" smtClean="0"/>
              <a:t>   j=</a:t>
            </a:r>
            <a:r>
              <a:rPr lang="en-US" sz="2600" dirty="0" err="1" smtClean="0"/>
              <a:t>i</a:t>
            </a:r>
            <a:r>
              <a:rPr lang="en-US" sz="2600" dirty="0" smtClean="0"/>
              <a:t>;</a:t>
            </a:r>
          </a:p>
          <a:p>
            <a:pPr>
              <a:buNone/>
            </a:pPr>
            <a:r>
              <a:rPr lang="en-US" sz="2600" dirty="0" smtClean="0"/>
              <a:t>   while(j&lt;=n-1)</a:t>
            </a:r>
          </a:p>
          <a:p>
            <a:pPr>
              <a:buNone/>
            </a:pPr>
            <a:r>
              <a:rPr lang="en-US" sz="2600" dirty="0" smtClean="0"/>
              <a:t>   {</a:t>
            </a:r>
          </a:p>
          <a:p>
            <a:pPr>
              <a:buNone/>
            </a:pPr>
            <a:r>
              <a:rPr lang="en-US" sz="2600" dirty="0" smtClean="0"/>
              <a:t>           </a:t>
            </a:r>
            <a:r>
              <a:rPr lang="en-US" sz="2600" dirty="0" err="1" smtClean="0"/>
              <a:t>listname</a:t>
            </a:r>
            <a:r>
              <a:rPr lang="en-US" sz="2600" dirty="0" smtClean="0"/>
              <a:t>[j]=</a:t>
            </a:r>
            <a:r>
              <a:rPr lang="en-US" sz="2600" dirty="0" err="1" smtClean="0"/>
              <a:t>listname</a:t>
            </a:r>
            <a:r>
              <a:rPr lang="en-US" sz="2600" dirty="0" smtClean="0"/>
              <a:t>[j+1];</a:t>
            </a:r>
          </a:p>
          <a:p>
            <a:pPr>
              <a:buNone/>
            </a:pPr>
            <a:r>
              <a:rPr lang="en-US" sz="2600" dirty="0" smtClean="0"/>
              <a:t>           j=j+1;</a:t>
            </a:r>
          </a:p>
          <a:p>
            <a:pPr>
              <a:buNone/>
            </a:pPr>
            <a:r>
              <a:rPr lang="en-US" sz="2600" dirty="0" smtClean="0"/>
              <a:t>   }</a:t>
            </a:r>
          </a:p>
          <a:p>
            <a:pPr>
              <a:buNone/>
            </a:pPr>
            <a:r>
              <a:rPr lang="en-US" sz="2600" dirty="0" smtClean="0"/>
              <a:t>n=n-1;</a:t>
            </a:r>
          </a:p>
          <a:p>
            <a:pPr>
              <a:buNone/>
            </a:pPr>
            <a:r>
              <a:rPr lang="en-US" sz="2600" dirty="0" smtClean="0"/>
              <a:t>}</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tx1"/>
                </a:solidFill>
              </a:rPr>
              <a:t>Abstract data types(</a:t>
            </a:r>
            <a:r>
              <a:rPr lang="en-US" b="1" dirty="0" err="1" smtClean="0">
                <a:solidFill>
                  <a:schemeClr val="tx1"/>
                </a:solidFill>
              </a:rPr>
              <a:t>adts</a:t>
            </a:r>
            <a:r>
              <a:rPr lang="en-US" b="1" dirty="0" smtClean="0">
                <a:solidFill>
                  <a:schemeClr val="tx1"/>
                </a:solidFill>
              </a:rPr>
              <a:t>)</a:t>
            </a:r>
            <a:endParaRPr lang="en-US" b="1" dirty="0">
              <a:solidFill>
                <a:schemeClr val="tx1"/>
              </a:solidFill>
            </a:endParaRPr>
          </a:p>
        </p:txBody>
      </p:sp>
      <p:sp>
        <p:nvSpPr>
          <p:cNvPr id="3" name="Content Placeholder 2"/>
          <p:cNvSpPr>
            <a:spLocks noGrp="1"/>
          </p:cNvSpPr>
          <p:nvPr>
            <p:ph sz="quarter" idx="1"/>
          </p:nvPr>
        </p:nvSpPr>
        <p:spPr>
          <a:xfrm>
            <a:off x="304800" y="914400"/>
            <a:ext cx="7620000" cy="5559552"/>
          </a:xfrm>
        </p:spPr>
        <p:txBody>
          <a:bodyPr/>
          <a:lstStyle/>
          <a:p>
            <a:pPr algn="just"/>
            <a:r>
              <a:rPr lang="en-US" dirty="0" smtClean="0"/>
              <a:t>An abstract data type(ADTs) is a data type in which the axioms do not imply to a form of </a:t>
            </a:r>
            <a:r>
              <a:rPr lang="en-US" b="1" dirty="0" smtClean="0"/>
              <a:t>representation</a:t>
            </a:r>
            <a:r>
              <a:rPr lang="en-US" dirty="0" smtClean="0"/>
              <a:t>. i.e. we know </a:t>
            </a:r>
            <a:r>
              <a:rPr lang="en-US" b="1" dirty="0" smtClean="0"/>
              <a:t>what it does </a:t>
            </a:r>
            <a:r>
              <a:rPr lang="en-US" dirty="0" smtClean="0"/>
              <a:t>but we don’t know </a:t>
            </a:r>
            <a:r>
              <a:rPr lang="en-US" b="1" dirty="0" smtClean="0"/>
              <a:t>how it does </a:t>
            </a:r>
            <a:r>
              <a:rPr lang="en-US" dirty="0" smtClean="0"/>
              <a:t>what ever it does.</a:t>
            </a:r>
          </a:p>
          <a:p>
            <a:pPr algn="just"/>
            <a:r>
              <a:rPr lang="en-US" dirty="0" smtClean="0"/>
              <a:t>ADTs include:</a:t>
            </a:r>
          </a:p>
          <a:p>
            <a:pPr lvl="1" algn="just"/>
            <a:r>
              <a:rPr lang="en-US" dirty="0" smtClean="0"/>
              <a:t>Linked lists</a:t>
            </a:r>
          </a:p>
          <a:p>
            <a:pPr lvl="1"/>
            <a:r>
              <a:rPr lang="en-US" dirty="0" smtClean="0"/>
              <a:t>Queues</a:t>
            </a:r>
          </a:p>
          <a:p>
            <a:pPr lvl="1"/>
            <a:r>
              <a:rPr lang="en-US" dirty="0" smtClean="0"/>
              <a:t>Graphs</a:t>
            </a:r>
          </a:p>
          <a:p>
            <a:pPr lvl="1"/>
            <a:r>
              <a:rPr lang="en-US" dirty="0" smtClean="0"/>
              <a:t>Trees</a:t>
            </a:r>
          </a:p>
          <a:p>
            <a:pPr lvl="1"/>
            <a:r>
              <a:rPr lang="en-US" dirty="0" smtClean="0"/>
              <a:t>Stacks</a:t>
            </a:r>
          </a:p>
          <a:p>
            <a:pPr lvl="1"/>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err="1" smtClean="0">
                <a:solidFill>
                  <a:schemeClr val="tx1"/>
                </a:solidFill>
              </a:rPr>
              <a:t>Cont’ed</a:t>
            </a:r>
            <a:endParaRPr lang="en-US" b="1" dirty="0">
              <a:solidFill>
                <a:schemeClr val="tx1"/>
              </a:solidFill>
            </a:endParaRPr>
          </a:p>
        </p:txBody>
      </p:sp>
      <p:sp>
        <p:nvSpPr>
          <p:cNvPr id="3" name="Content Placeholder 2"/>
          <p:cNvSpPr>
            <a:spLocks noGrp="1"/>
          </p:cNvSpPr>
          <p:nvPr>
            <p:ph sz="quarter" idx="1"/>
          </p:nvPr>
        </p:nvSpPr>
        <p:spPr>
          <a:xfrm>
            <a:off x="152400" y="762000"/>
            <a:ext cx="7772400" cy="5711952"/>
          </a:xfrm>
        </p:spPr>
        <p:txBody>
          <a:bodyPr>
            <a:noAutofit/>
          </a:bodyPr>
          <a:lstStyle/>
          <a:p>
            <a:pPr>
              <a:buNone/>
            </a:pPr>
            <a:r>
              <a:rPr lang="en-US" sz="1400" dirty="0" err="1" smtClean="0"/>
              <a:t>int</a:t>
            </a:r>
            <a:r>
              <a:rPr lang="en-US" sz="1400" dirty="0" smtClean="0"/>
              <a:t> main(void)</a:t>
            </a:r>
          </a:p>
          <a:p>
            <a:pPr>
              <a:buNone/>
            </a:pPr>
            <a:r>
              <a:rPr lang="en-US" sz="1400" dirty="0" smtClean="0"/>
              <a:t>{</a:t>
            </a:r>
          </a:p>
          <a:p>
            <a:pPr>
              <a:buNone/>
            </a:pPr>
            <a:r>
              <a:rPr lang="en-US" sz="1400" dirty="0" smtClean="0"/>
              <a:t>     </a:t>
            </a:r>
            <a:r>
              <a:rPr lang="en-US" sz="1400" dirty="0" err="1" smtClean="0"/>
              <a:t>int</a:t>
            </a:r>
            <a:r>
              <a:rPr lang="en-US" sz="1400" dirty="0" smtClean="0"/>
              <a:t> </a:t>
            </a:r>
            <a:r>
              <a:rPr lang="en-US" sz="1400" dirty="0" err="1" smtClean="0"/>
              <a:t>i</a:t>
            </a:r>
            <a:r>
              <a:rPr lang="en-US" sz="1400" dirty="0" smtClean="0"/>
              <a:t>=0,j;</a:t>
            </a:r>
          </a:p>
          <a:p>
            <a:pPr>
              <a:buNone/>
            </a:pPr>
            <a:r>
              <a:rPr lang="en-US" sz="1400" dirty="0" smtClean="0"/>
              <a:t>     </a:t>
            </a:r>
            <a:r>
              <a:rPr lang="en-US" sz="1400" dirty="0" err="1" smtClean="0"/>
              <a:t>printf</a:t>
            </a:r>
            <a:r>
              <a:rPr lang="en-US" sz="1400" dirty="0" smtClean="0"/>
              <a:t>("Enter your position \n");</a:t>
            </a:r>
          </a:p>
          <a:p>
            <a:pPr>
              <a:buNone/>
            </a:pPr>
            <a:r>
              <a:rPr lang="en-US" sz="1400" dirty="0" smtClean="0"/>
              <a:t>     </a:t>
            </a:r>
            <a:r>
              <a:rPr lang="en-US" sz="1400" dirty="0" err="1" smtClean="0"/>
              <a:t>scanf</a:t>
            </a:r>
            <a:r>
              <a:rPr lang="en-US" sz="1400" dirty="0" smtClean="0"/>
              <a:t>("%</a:t>
            </a:r>
            <a:r>
              <a:rPr lang="en-US" sz="1400" dirty="0" err="1" smtClean="0"/>
              <a:t>d",&amp;i</a:t>
            </a:r>
            <a:r>
              <a:rPr lang="en-US" sz="1400" dirty="0" smtClean="0"/>
              <a:t>);</a:t>
            </a:r>
          </a:p>
          <a:p>
            <a:pPr>
              <a:buNone/>
            </a:pPr>
            <a:r>
              <a:rPr lang="en-US" sz="1400" dirty="0" smtClean="0"/>
              <a:t>     </a:t>
            </a:r>
            <a:r>
              <a:rPr lang="en-US" sz="1400" dirty="0" err="1" smtClean="0"/>
              <a:t>printf</a:t>
            </a:r>
            <a:r>
              <a:rPr lang="en-US" sz="1400" dirty="0" smtClean="0"/>
              <a:t>("Position is %d\</a:t>
            </a:r>
            <a:r>
              <a:rPr lang="en-US" sz="1400" dirty="0" err="1" smtClean="0"/>
              <a:t>n",i</a:t>
            </a:r>
            <a:r>
              <a:rPr lang="en-US" sz="1400" dirty="0" smtClean="0"/>
              <a:t>);</a:t>
            </a:r>
          </a:p>
          <a:p>
            <a:pPr>
              <a:buNone/>
            </a:pPr>
            <a:r>
              <a:rPr lang="en-US" sz="1400" dirty="0" smtClean="0"/>
              <a:t>     </a:t>
            </a:r>
            <a:r>
              <a:rPr lang="en-US" sz="1400" dirty="0" err="1" smtClean="0"/>
              <a:t>printf</a:t>
            </a:r>
            <a:r>
              <a:rPr lang="en-US" sz="1400" dirty="0" smtClean="0"/>
              <a:t>("\n\n");</a:t>
            </a:r>
          </a:p>
          <a:p>
            <a:pPr>
              <a:buNone/>
            </a:pPr>
            <a:r>
              <a:rPr lang="en-US" sz="1400" dirty="0" smtClean="0"/>
              <a:t>     </a:t>
            </a:r>
            <a:r>
              <a:rPr lang="en-US" sz="1400" dirty="0" err="1" smtClean="0"/>
              <a:t>printf</a:t>
            </a:r>
            <a:r>
              <a:rPr lang="en-US" sz="1400" dirty="0" smtClean="0"/>
              <a:t>("***** Before deleting ******* \n");</a:t>
            </a:r>
          </a:p>
          <a:p>
            <a:pPr>
              <a:buNone/>
            </a:pPr>
            <a:r>
              <a:rPr lang="en-US" sz="1400" dirty="0" smtClean="0"/>
              <a:t>     </a:t>
            </a:r>
            <a:r>
              <a:rPr lang="en-US" sz="1400" dirty="0" err="1" smtClean="0"/>
              <a:t>printf</a:t>
            </a:r>
            <a:r>
              <a:rPr lang="en-US" sz="1400" dirty="0" smtClean="0"/>
              <a:t>("\n\n");</a:t>
            </a:r>
          </a:p>
          <a:p>
            <a:pPr>
              <a:buNone/>
            </a:pPr>
            <a:r>
              <a:rPr lang="en-US" sz="1400" dirty="0" smtClean="0"/>
              <a:t>  for (j = 0; j &lt; n; j++)</a:t>
            </a:r>
          </a:p>
          <a:p>
            <a:pPr>
              <a:buNone/>
            </a:pPr>
            <a:r>
              <a:rPr lang="en-US" sz="1400" dirty="0" smtClean="0"/>
              <a:t>    {</a:t>
            </a:r>
            <a:r>
              <a:rPr lang="en-US" sz="1400" dirty="0" err="1" smtClean="0"/>
              <a:t>printf</a:t>
            </a:r>
            <a:r>
              <a:rPr lang="en-US" sz="1400" dirty="0" smtClean="0"/>
              <a:t>("V[%d] = %d ",</a:t>
            </a:r>
            <a:r>
              <a:rPr lang="en-US" sz="1400" dirty="0" err="1" smtClean="0"/>
              <a:t>j,V</a:t>
            </a:r>
            <a:r>
              <a:rPr lang="en-US" sz="1400" dirty="0" smtClean="0"/>
              <a:t>[j]);</a:t>
            </a:r>
          </a:p>
          <a:p>
            <a:pPr>
              <a:buNone/>
            </a:pPr>
            <a:r>
              <a:rPr lang="en-US" sz="1400" dirty="0" smtClean="0"/>
              <a:t>    }</a:t>
            </a:r>
          </a:p>
          <a:p>
            <a:pPr>
              <a:buNone/>
            </a:pPr>
            <a:r>
              <a:rPr lang="en-US" sz="1400" dirty="0" smtClean="0"/>
              <a:t>   // Call delete element function</a:t>
            </a:r>
          </a:p>
          <a:p>
            <a:pPr>
              <a:buNone/>
            </a:pPr>
            <a:r>
              <a:rPr lang="en-US" sz="1400" dirty="0" err="1" smtClean="0"/>
              <a:t>list_delete</a:t>
            </a:r>
            <a:r>
              <a:rPr lang="en-US" sz="1400" dirty="0" smtClean="0"/>
              <a:t>(</a:t>
            </a:r>
            <a:r>
              <a:rPr lang="en-US" sz="1400" dirty="0" err="1" smtClean="0"/>
              <a:t>V,i</a:t>
            </a:r>
            <a:r>
              <a:rPr lang="en-US" sz="1400" dirty="0" smtClean="0"/>
              <a:t>);</a:t>
            </a:r>
          </a:p>
          <a:p>
            <a:pPr>
              <a:buNone/>
            </a:pPr>
            <a:r>
              <a:rPr lang="en-US" sz="1400" dirty="0" smtClean="0"/>
              <a:t>  </a:t>
            </a:r>
            <a:r>
              <a:rPr lang="en-US" sz="1400" dirty="0" err="1" smtClean="0"/>
              <a:t>printf</a:t>
            </a:r>
            <a:r>
              <a:rPr lang="en-US" sz="1400" dirty="0" smtClean="0"/>
              <a:t>("\n\n");</a:t>
            </a:r>
          </a:p>
          <a:p>
            <a:pPr>
              <a:buNone/>
            </a:pPr>
            <a:r>
              <a:rPr lang="en-US" sz="1400" dirty="0" smtClean="0"/>
              <a:t>  </a:t>
            </a:r>
            <a:r>
              <a:rPr lang="en-US" sz="1400" dirty="0" err="1" smtClean="0"/>
              <a:t>printf</a:t>
            </a:r>
            <a:r>
              <a:rPr lang="en-US" sz="1400" dirty="0" smtClean="0"/>
              <a:t>("*********** After deleting ************* \n");</a:t>
            </a:r>
          </a:p>
          <a:p>
            <a:pPr>
              <a:buNone/>
            </a:pPr>
            <a:r>
              <a:rPr lang="en-US" sz="1400" dirty="0" smtClean="0"/>
              <a:t>  </a:t>
            </a:r>
            <a:r>
              <a:rPr lang="en-US" sz="1400" dirty="0" err="1" smtClean="0"/>
              <a:t>printf</a:t>
            </a:r>
            <a:r>
              <a:rPr lang="en-US" sz="1400" dirty="0" smtClean="0"/>
              <a:t>("\n\n");</a:t>
            </a:r>
          </a:p>
          <a:p>
            <a:pPr>
              <a:buNone/>
            </a:pPr>
            <a:r>
              <a:rPr lang="en-US" sz="1400" dirty="0" smtClean="0"/>
              <a:t>   for (j = 0; j &lt; n; j++)</a:t>
            </a:r>
          </a:p>
          <a:p>
            <a:pPr>
              <a:buNone/>
            </a:pPr>
            <a:r>
              <a:rPr lang="en-US" sz="1400" dirty="0" smtClean="0"/>
              <a:t>   {</a:t>
            </a:r>
          </a:p>
          <a:p>
            <a:pPr>
              <a:buNone/>
            </a:pPr>
            <a:r>
              <a:rPr lang="en-US" sz="1400" dirty="0" smtClean="0"/>
              <a:t>     </a:t>
            </a:r>
            <a:r>
              <a:rPr lang="en-US" sz="1400" dirty="0" err="1" smtClean="0"/>
              <a:t>printf</a:t>
            </a:r>
            <a:r>
              <a:rPr lang="en-US" sz="1400" dirty="0" smtClean="0"/>
              <a:t>("V[%d] = %d ",</a:t>
            </a:r>
            <a:r>
              <a:rPr lang="en-US" sz="1400" dirty="0" err="1" smtClean="0"/>
              <a:t>j,V</a:t>
            </a:r>
            <a:r>
              <a:rPr lang="en-US" sz="1400" dirty="0" smtClean="0"/>
              <a:t>[j]);</a:t>
            </a:r>
          </a:p>
          <a:p>
            <a:pPr>
              <a:buNone/>
            </a:pPr>
            <a:r>
              <a:rPr lang="en-US" sz="1400" dirty="0" smtClean="0"/>
              <a:t>   }</a:t>
            </a:r>
          </a:p>
          <a:p>
            <a:pPr>
              <a:buNone/>
            </a:pPr>
            <a:r>
              <a:rPr lang="en-US" sz="1400" dirty="0" smtClean="0"/>
              <a:t>return 0;</a:t>
            </a:r>
          </a:p>
          <a:p>
            <a:pPr>
              <a:buNone/>
            </a:pPr>
            <a:r>
              <a:rPr lang="en-US" sz="1400" dirty="0" smtClean="0"/>
              <a:t>}</a:t>
            </a:r>
          </a:p>
          <a:p>
            <a:pPr>
              <a:buNone/>
            </a:pPr>
            <a:endParaRPr lang="en-US" sz="1400"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Lists- </a:t>
            </a:r>
            <a:r>
              <a:rPr lang="en-US" b="1" dirty="0" err="1" smtClean="0">
                <a:solidFill>
                  <a:schemeClr val="tx1"/>
                </a:solidFill>
              </a:rPr>
              <a:t>Deletion:C</a:t>
            </a:r>
            <a:r>
              <a:rPr lang="en-US" b="1" dirty="0" smtClean="0">
                <a:solidFill>
                  <a:schemeClr val="tx1"/>
                </a:solidFill>
              </a:rPr>
              <a:t> program expected output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b="1" dirty="0" smtClean="0">
                <a:solidFill>
                  <a:schemeClr val="tx1"/>
                </a:solidFill>
              </a:rPr>
              <a:t>C++</a:t>
            </a:r>
            <a:endParaRPr lang="en-US" b="1" dirty="0">
              <a:solidFill>
                <a:schemeClr val="tx1"/>
              </a:solidFill>
            </a:endParaRPr>
          </a:p>
        </p:txBody>
      </p:sp>
      <p:sp>
        <p:nvSpPr>
          <p:cNvPr id="3" name="Content Placeholder 2"/>
          <p:cNvSpPr>
            <a:spLocks noGrp="1"/>
          </p:cNvSpPr>
          <p:nvPr>
            <p:ph sz="quarter" idx="1"/>
          </p:nvPr>
        </p:nvSpPr>
        <p:spPr>
          <a:xfrm>
            <a:off x="152400" y="609600"/>
            <a:ext cx="8153400" cy="5864352"/>
          </a:xfrm>
        </p:spPr>
        <p:txBody>
          <a:bodyPr>
            <a:normAutofit fontScale="70000" lnSpcReduction="20000"/>
          </a:bodyPr>
          <a:lstStyle/>
          <a:p>
            <a:pPr lvl="1">
              <a:buNone/>
            </a:pPr>
            <a:r>
              <a:rPr lang="en-US" dirty="0" smtClean="0"/>
              <a:t>#include &lt;</a:t>
            </a:r>
            <a:r>
              <a:rPr lang="en-US" dirty="0" err="1" smtClean="0"/>
              <a:t>iostream.h</a:t>
            </a:r>
            <a:r>
              <a:rPr lang="en-US" dirty="0" smtClean="0"/>
              <a:t>&gt;</a:t>
            </a:r>
          </a:p>
          <a:p>
            <a:pPr lvl="1">
              <a:buNone/>
            </a:pPr>
            <a:r>
              <a:rPr lang="en-US" dirty="0" smtClean="0"/>
              <a:t>#define MAX 10</a:t>
            </a:r>
          </a:p>
          <a:p>
            <a:pPr lvl="1">
              <a:buNone/>
            </a:pPr>
            <a:r>
              <a:rPr lang="en-US" dirty="0" err="1" smtClean="0"/>
              <a:t>int</a:t>
            </a:r>
            <a:r>
              <a:rPr lang="en-US" dirty="0" smtClean="0"/>
              <a:t> LIST[MAX] = {25,21,20,22,123};</a:t>
            </a:r>
          </a:p>
          <a:p>
            <a:pPr lvl="1">
              <a:buNone/>
            </a:pPr>
            <a:r>
              <a:rPr lang="en-US" dirty="0" err="1" smtClean="0"/>
              <a:t>int</a:t>
            </a:r>
            <a:r>
              <a:rPr lang="en-US" dirty="0" smtClean="0"/>
              <a:t> n=5, j;</a:t>
            </a:r>
          </a:p>
          <a:p>
            <a:pPr lvl="1">
              <a:buNone/>
            </a:pPr>
            <a:r>
              <a:rPr lang="en-US" dirty="0" smtClean="0"/>
              <a:t> </a:t>
            </a:r>
          </a:p>
          <a:p>
            <a:pPr lvl="1">
              <a:buNone/>
            </a:pPr>
            <a:r>
              <a:rPr lang="en-US" dirty="0" smtClean="0"/>
              <a:t>// Deleting function</a:t>
            </a:r>
          </a:p>
          <a:p>
            <a:pPr lvl="1">
              <a:buNone/>
            </a:pPr>
            <a:r>
              <a:rPr lang="en-US" dirty="0" smtClean="0"/>
              <a:t> </a:t>
            </a:r>
          </a:p>
          <a:p>
            <a:pPr lvl="1">
              <a:buNone/>
            </a:pPr>
            <a:r>
              <a:rPr lang="en-US" dirty="0" smtClean="0"/>
              <a:t>void </a:t>
            </a:r>
            <a:r>
              <a:rPr lang="en-US" dirty="0" err="1" smtClean="0"/>
              <a:t>list_delete</a:t>
            </a:r>
            <a:r>
              <a:rPr lang="en-US" dirty="0" smtClean="0"/>
              <a:t> (</a:t>
            </a:r>
            <a:r>
              <a:rPr lang="en-US" dirty="0" err="1" smtClean="0"/>
              <a:t>int</a:t>
            </a:r>
            <a:r>
              <a:rPr lang="en-US" dirty="0" smtClean="0"/>
              <a:t> </a:t>
            </a:r>
            <a:r>
              <a:rPr lang="en-US" dirty="0" err="1" smtClean="0"/>
              <a:t>i</a:t>
            </a:r>
            <a:r>
              <a:rPr lang="en-US" dirty="0" smtClean="0"/>
              <a:t>)</a:t>
            </a:r>
          </a:p>
          <a:p>
            <a:pPr lvl="1">
              <a:buNone/>
            </a:pPr>
            <a:r>
              <a:rPr lang="en-US" dirty="0" smtClean="0"/>
              <a:t>{</a:t>
            </a:r>
          </a:p>
          <a:p>
            <a:pPr lvl="1">
              <a:buNone/>
            </a:pPr>
            <a:r>
              <a:rPr lang="en-US" dirty="0" err="1" smtClean="0"/>
              <a:t>int</a:t>
            </a:r>
            <a:r>
              <a:rPr lang="en-US" dirty="0" smtClean="0"/>
              <a:t> j;</a:t>
            </a:r>
          </a:p>
          <a:p>
            <a:pPr lvl="1">
              <a:buNone/>
            </a:pPr>
            <a:r>
              <a:rPr lang="en-US" dirty="0" smtClean="0"/>
              <a:t>if (</a:t>
            </a:r>
            <a:r>
              <a:rPr lang="en-US" dirty="0" err="1" smtClean="0"/>
              <a:t>i</a:t>
            </a:r>
            <a:r>
              <a:rPr lang="en-US" dirty="0" smtClean="0"/>
              <a:t>&gt;=n)</a:t>
            </a:r>
          </a:p>
          <a:p>
            <a:pPr lvl="1">
              <a:buNone/>
            </a:pPr>
            <a:r>
              <a:rPr lang="en-US" dirty="0" smtClean="0"/>
              <a:t>{</a:t>
            </a:r>
          </a:p>
          <a:p>
            <a:pPr lvl="1">
              <a:buNone/>
            </a:pPr>
            <a:r>
              <a:rPr lang="en-US" dirty="0" err="1" smtClean="0"/>
              <a:t>cout</a:t>
            </a:r>
            <a:r>
              <a:rPr lang="en-US" dirty="0" smtClean="0"/>
              <a:t>&lt;&lt;"\</a:t>
            </a:r>
            <a:r>
              <a:rPr lang="en-US" dirty="0" err="1" smtClean="0"/>
              <a:t>nError</a:t>
            </a:r>
            <a:r>
              <a:rPr lang="en-US" dirty="0" smtClean="0"/>
              <a:t> in deleting \n";</a:t>
            </a:r>
          </a:p>
          <a:p>
            <a:pPr lvl="1">
              <a:buNone/>
            </a:pPr>
            <a:r>
              <a:rPr lang="en-US" dirty="0" smtClean="0"/>
              <a:t>return;</a:t>
            </a:r>
          </a:p>
          <a:p>
            <a:pPr lvl="1">
              <a:buNone/>
            </a:pPr>
            <a:r>
              <a:rPr lang="en-US" dirty="0" smtClean="0"/>
              <a:t>}</a:t>
            </a:r>
          </a:p>
          <a:p>
            <a:pPr lvl="1">
              <a:buNone/>
            </a:pPr>
            <a:r>
              <a:rPr lang="en-US" dirty="0" smtClean="0"/>
              <a:t>j=</a:t>
            </a:r>
            <a:r>
              <a:rPr lang="en-US" dirty="0" err="1" smtClean="0"/>
              <a:t>i</a:t>
            </a:r>
            <a:r>
              <a:rPr lang="en-US" dirty="0" smtClean="0"/>
              <a:t>;</a:t>
            </a:r>
          </a:p>
          <a:p>
            <a:pPr lvl="1">
              <a:buNone/>
            </a:pPr>
            <a:r>
              <a:rPr lang="en-US" dirty="0" smtClean="0"/>
              <a:t>while(j&lt;=n-1)</a:t>
            </a:r>
          </a:p>
          <a:p>
            <a:pPr lvl="1">
              <a:buNone/>
            </a:pPr>
            <a:r>
              <a:rPr lang="en-US" dirty="0" smtClean="0"/>
              <a:t>{</a:t>
            </a:r>
          </a:p>
          <a:p>
            <a:pPr lvl="1">
              <a:buNone/>
            </a:pPr>
            <a:r>
              <a:rPr lang="en-US" dirty="0" smtClean="0"/>
              <a:t>LIST[j]=LIST[j+1];</a:t>
            </a:r>
          </a:p>
          <a:p>
            <a:pPr lvl="1">
              <a:buNone/>
            </a:pPr>
            <a:r>
              <a:rPr lang="en-US" dirty="0" smtClean="0"/>
              <a:t>j=j+1;</a:t>
            </a:r>
          </a:p>
          <a:p>
            <a:pPr lvl="1">
              <a:buNone/>
            </a:pPr>
            <a:r>
              <a:rPr lang="en-US" dirty="0" smtClean="0"/>
              <a:t>}</a:t>
            </a:r>
          </a:p>
          <a:p>
            <a:pPr lvl="1">
              <a:buNone/>
            </a:pPr>
            <a:r>
              <a:rPr lang="en-US" dirty="0" smtClean="0"/>
              <a:t>n=n-1;</a:t>
            </a:r>
          </a:p>
          <a:p>
            <a:pPr lvl="1">
              <a:buNone/>
            </a:pPr>
            <a:r>
              <a:rPr lang="en-US" dirty="0" smtClean="0"/>
              <a:t> </a:t>
            </a:r>
          </a:p>
          <a:p>
            <a:pPr lvl="1">
              <a:buNone/>
            </a:pPr>
            <a:r>
              <a:rPr lang="en-US" dirty="0" smtClean="0"/>
              <a:t>}</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smtClean="0"/>
              <a:t>Cont’ed</a:t>
            </a:r>
            <a:endParaRPr lang="en-US" dirty="0"/>
          </a:p>
        </p:txBody>
      </p:sp>
      <p:sp>
        <p:nvSpPr>
          <p:cNvPr id="3" name="Content Placeholder 2"/>
          <p:cNvSpPr>
            <a:spLocks noGrp="1"/>
          </p:cNvSpPr>
          <p:nvPr>
            <p:ph sz="quarter" idx="1"/>
          </p:nvPr>
        </p:nvSpPr>
        <p:spPr>
          <a:xfrm>
            <a:off x="228600" y="685800"/>
            <a:ext cx="7696200" cy="5788152"/>
          </a:xfrm>
        </p:spPr>
        <p:txBody>
          <a:bodyPr>
            <a:normAutofit lnSpcReduction="10000"/>
          </a:bodyPr>
          <a:lstStyle/>
          <a:p>
            <a:r>
              <a:rPr lang="en-US" dirty="0" err="1" smtClean="0"/>
              <a:t>int</a:t>
            </a:r>
            <a:r>
              <a:rPr lang="en-US" dirty="0" smtClean="0"/>
              <a:t> main(void)</a:t>
            </a:r>
          </a:p>
          <a:p>
            <a:pPr>
              <a:buNone/>
            </a:pPr>
            <a:r>
              <a:rPr lang="en-US" dirty="0" smtClean="0"/>
              <a:t> </a:t>
            </a:r>
          </a:p>
          <a:p>
            <a:pPr>
              <a:buNone/>
            </a:pPr>
            <a:r>
              <a:rPr lang="en-US" dirty="0" smtClean="0"/>
              <a:t>{</a:t>
            </a:r>
          </a:p>
          <a:p>
            <a:pPr>
              <a:buNone/>
            </a:pPr>
            <a:r>
              <a:rPr lang="en-US" dirty="0" smtClean="0"/>
              <a:t> </a:t>
            </a:r>
          </a:p>
          <a:p>
            <a:pPr>
              <a:buNone/>
            </a:pPr>
            <a:r>
              <a:rPr lang="en-US" dirty="0" err="1" smtClean="0"/>
              <a:t>int</a:t>
            </a:r>
            <a:r>
              <a:rPr lang="en-US" dirty="0" smtClean="0"/>
              <a:t> </a:t>
            </a:r>
            <a:r>
              <a:rPr lang="en-US" dirty="0" err="1" smtClean="0"/>
              <a:t>i</a:t>
            </a:r>
            <a:r>
              <a:rPr lang="en-US" dirty="0" smtClean="0"/>
              <a:t>=0,j;</a:t>
            </a:r>
          </a:p>
          <a:p>
            <a:pPr>
              <a:buNone/>
            </a:pPr>
            <a:r>
              <a:rPr lang="en-US" dirty="0" err="1" smtClean="0"/>
              <a:t>cout</a:t>
            </a:r>
            <a:r>
              <a:rPr lang="en-US" dirty="0" smtClean="0"/>
              <a:t>&lt;&lt;"Enter your position \n";</a:t>
            </a:r>
          </a:p>
          <a:p>
            <a:pPr>
              <a:buNone/>
            </a:pPr>
            <a:r>
              <a:rPr lang="en-US" dirty="0" err="1" smtClean="0"/>
              <a:t>cin</a:t>
            </a:r>
            <a:r>
              <a:rPr lang="en-US" dirty="0" smtClean="0"/>
              <a:t>&gt;&gt;</a:t>
            </a:r>
            <a:r>
              <a:rPr lang="en-US" dirty="0" err="1" smtClean="0"/>
              <a:t>i</a:t>
            </a:r>
            <a:r>
              <a:rPr lang="en-US" dirty="0" smtClean="0"/>
              <a:t>;</a:t>
            </a:r>
          </a:p>
          <a:p>
            <a:pPr>
              <a:buNone/>
            </a:pPr>
            <a:r>
              <a:rPr lang="en-US" dirty="0" err="1" smtClean="0"/>
              <a:t>cout</a:t>
            </a:r>
            <a:r>
              <a:rPr lang="en-US" dirty="0" smtClean="0"/>
              <a:t>&lt;&lt;"Position is \n"&lt;&lt;</a:t>
            </a:r>
            <a:r>
              <a:rPr lang="en-US" dirty="0" err="1" smtClean="0"/>
              <a:t>i</a:t>
            </a:r>
            <a:r>
              <a:rPr lang="en-US" dirty="0" smtClean="0"/>
              <a:t>;</a:t>
            </a:r>
          </a:p>
          <a:p>
            <a:pPr>
              <a:buNone/>
            </a:pPr>
            <a:r>
              <a:rPr lang="en-US" dirty="0" err="1" smtClean="0"/>
              <a:t>cout</a:t>
            </a:r>
            <a:r>
              <a:rPr lang="en-US" dirty="0" smtClean="0"/>
              <a:t>&lt;&lt;"\n\n";</a:t>
            </a:r>
          </a:p>
          <a:p>
            <a:pPr>
              <a:buNone/>
            </a:pPr>
            <a:r>
              <a:rPr lang="en-US" dirty="0" err="1" smtClean="0"/>
              <a:t>cout</a:t>
            </a:r>
            <a:r>
              <a:rPr lang="en-US" dirty="0" smtClean="0"/>
              <a:t>&lt;&lt;"********** Before deleting ************* \n";</a:t>
            </a:r>
          </a:p>
          <a:p>
            <a:pPr>
              <a:buNone/>
            </a:pPr>
            <a:r>
              <a:rPr lang="en-US" dirty="0" err="1" smtClean="0"/>
              <a:t>cout</a:t>
            </a:r>
            <a:r>
              <a:rPr lang="en-US" dirty="0" smtClean="0"/>
              <a:t>&lt;&lt;"\n\n";</a:t>
            </a:r>
          </a:p>
          <a:p>
            <a:pPr>
              <a:buNone/>
            </a:pPr>
            <a:r>
              <a:rPr lang="en-US" dirty="0" smtClean="0"/>
              <a:t>for (j = 0; j &lt; n; j++)</a:t>
            </a:r>
          </a:p>
          <a:p>
            <a:pPr>
              <a:buNone/>
            </a:pPr>
            <a:r>
              <a:rPr lang="en-US" dirty="0" smtClean="0"/>
              <a:t> </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b="1" dirty="0" smtClean="0">
                <a:solidFill>
                  <a:schemeClr val="tx1"/>
                </a:solidFill>
              </a:rPr>
              <a:t>Linear data structures and non-linear data structures</a:t>
            </a:r>
            <a:endParaRPr lang="en-US" b="1" dirty="0">
              <a:solidFill>
                <a:schemeClr val="tx1"/>
              </a:solidFill>
            </a:endParaRPr>
          </a:p>
        </p:txBody>
      </p:sp>
      <p:sp>
        <p:nvSpPr>
          <p:cNvPr id="3" name="Content Placeholder 2"/>
          <p:cNvSpPr>
            <a:spLocks noGrp="1"/>
          </p:cNvSpPr>
          <p:nvPr>
            <p:ph sz="quarter" idx="1"/>
          </p:nvPr>
        </p:nvSpPr>
        <p:spPr>
          <a:xfrm>
            <a:off x="381000" y="1066800"/>
            <a:ext cx="7543800" cy="5407152"/>
          </a:xfrm>
        </p:spPr>
        <p:txBody>
          <a:bodyPr>
            <a:normAutofit lnSpcReduction="10000"/>
          </a:bodyPr>
          <a:lstStyle/>
          <a:p>
            <a:pPr algn="just"/>
            <a:r>
              <a:rPr lang="en-US" dirty="0" smtClean="0"/>
              <a:t>SDTs and ADTs may be classified as linear or non-linear data structures/types.</a:t>
            </a:r>
          </a:p>
          <a:p>
            <a:pPr algn="just"/>
            <a:r>
              <a:rPr lang="en-US" dirty="0" smtClean="0"/>
              <a:t>Linear structured data types(SDTs)</a:t>
            </a:r>
          </a:p>
          <a:p>
            <a:pPr lvl="1" algn="just"/>
            <a:r>
              <a:rPr lang="en-US" dirty="0" smtClean="0"/>
              <a:t>Batches</a:t>
            </a:r>
          </a:p>
          <a:p>
            <a:pPr lvl="1" algn="just"/>
            <a:r>
              <a:rPr lang="en-US" dirty="0" smtClean="0"/>
              <a:t>Records</a:t>
            </a:r>
          </a:p>
          <a:p>
            <a:pPr lvl="1" algn="just"/>
            <a:r>
              <a:rPr lang="en-US" dirty="0" smtClean="0"/>
              <a:t>Arrays</a:t>
            </a:r>
          </a:p>
          <a:p>
            <a:pPr algn="just"/>
            <a:r>
              <a:rPr lang="en-US" dirty="0" smtClean="0"/>
              <a:t>Linear Abstract data types(ADTs)</a:t>
            </a:r>
          </a:p>
          <a:p>
            <a:pPr lvl="1" algn="just"/>
            <a:r>
              <a:rPr lang="en-US" dirty="0" smtClean="0"/>
              <a:t>Linked list</a:t>
            </a:r>
          </a:p>
          <a:p>
            <a:pPr lvl="1" algn="just"/>
            <a:r>
              <a:rPr lang="en-US" dirty="0" smtClean="0"/>
              <a:t>Queues</a:t>
            </a:r>
          </a:p>
          <a:p>
            <a:pPr lvl="1" algn="just"/>
            <a:r>
              <a:rPr lang="en-US" dirty="0" smtClean="0"/>
              <a:t>Stacks</a:t>
            </a:r>
          </a:p>
          <a:p>
            <a:pPr algn="just"/>
            <a:r>
              <a:rPr lang="en-US" dirty="0" smtClean="0"/>
              <a:t>A linear data structure is a data structure(a list which refers to a linear collection of items) that </a:t>
            </a:r>
            <a:r>
              <a:rPr lang="en-US" b="1" dirty="0" smtClean="0"/>
              <a:t>display adjacency relationships </a:t>
            </a:r>
            <a:r>
              <a:rPr lang="en-US" dirty="0" smtClean="0"/>
              <a:t>in its elements.</a:t>
            </a:r>
          </a:p>
        </p:txBody>
      </p:sp>
      <p:sp>
        <p:nvSpPr>
          <p:cNvPr id="4" name="Slide Number Placeholder 3"/>
          <p:cNvSpPr>
            <a:spLocks noGrp="1"/>
          </p:cNvSpPr>
          <p:nvPr>
            <p:ph type="sldNum" sz="quarter" idx="15"/>
          </p:nvPr>
        </p:nvSpPr>
        <p:spPr/>
        <p:txBody>
          <a:bodyPr/>
          <a:lstStyle/>
          <a:p>
            <a:fld id="{EB3CC31C-4F32-433D-A1A4-47515DC1B7A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err="1" smtClean="0">
                <a:solidFill>
                  <a:schemeClr val="tx1"/>
                </a:solidFill>
              </a:rPr>
              <a:t>Cont’ed</a:t>
            </a:r>
            <a:endParaRPr lang="en-US" b="1" dirty="0">
              <a:solidFill>
                <a:schemeClr val="tx1"/>
              </a:solidFill>
            </a:endParaRPr>
          </a:p>
        </p:txBody>
      </p:sp>
      <p:sp>
        <p:nvSpPr>
          <p:cNvPr id="3" name="Content Placeholder 2"/>
          <p:cNvSpPr>
            <a:spLocks noGrp="1"/>
          </p:cNvSpPr>
          <p:nvPr>
            <p:ph sz="quarter" idx="1"/>
          </p:nvPr>
        </p:nvSpPr>
        <p:spPr>
          <a:xfrm>
            <a:off x="228600" y="990600"/>
            <a:ext cx="7696200" cy="5483352"/>
          </a:xfrm>
        </p:spPr>
        <p:txBody>
          <a:bodyPr>
            <a:normAutofit lnSpcReduction="10000"/>
          </a:bodyPr>
          <a:lstStyle/>
          <a:p>
            <a:r>
              <a:rPr lang="en-US" dirty="0" smtClean="0"/>
              <a:t>The most common organization for components is a</a:t>
            </a:r>
          </a:p>
          <a:p>
            <a:pPr>
              <a:buNone/>
            </a:pPr>
            <a:r>
              <a:rPr lang="en-US" dirty="0" smtClean="0"/>
              <a:t>linear structure. A structure is linear if it has these 2 properties:</a:t>
            </a:r>
          </a:p>
          <a:p>
            <a:r>
              <a:rPr lang="en-US" b="1" dirty="0" smtClean="0"/>
              <a:t>Property P1: </a:t>
            </a:r>
            <a:r>
              <a:rPr lang="en-US" dirty="0" smtClean="0"/>
              <a:t>Each element is `followed by' at most one other element.</a:t>
            </a:r>
          </a:p>
          <a:p>
            <a:r>
              <a:rPr lang="en-US" b="1" dirty="0" smtClean="0"/>
              <a:t>Property P2: </a:t>
            </a:r>
            <a:r>
              <a:rPr lang="en-US" dirty="0" smtClean="0"/>
              <a:t>No two elements are `followed by' the same element.</a:t>
            </a:r>
          </a:p>
          <a:p>
            <a:r>
              <a:rPr lang="en-US" dirty="0" smtClean="0"/>
              <a:t>We generally write a linearly structured data type like this: A-&gt;B-&gt;C-&gt;D (this is one value with 4 parts)</a:t>
            </a:r>
          </a:p>
          <a:p>
            <a:r>
              <a:rPr lang="en-US" b="1" dirty="0" smtClean="0"/>
              <a:t>Example 1 </a:t>
            </a:r>
            <a:r>
              <a:rPr lang="en-US" dirty="0" smtClean="0"/>
              <a:t>(violates P1): A points to B and C B&lt;-A-&gt;C</a:t>
            </a:r>
          </a:p>
          <a:p>
            <a:r>
              <a:rPr lang="en-US" b="1" dirty="0" smtClean="0"/>
              <a:t>Example 2 </a:t>
            </a:r>
            <a:r>
              <a:rPr lang="en-US" dirty="0" smtClean="0"/>
              <a:t>(violates P2): A and B both point to C</a:t>
            </a:r>
          </a:p>
          <a:p>
            <a:pPr>
              <a:buNone/>
            </a:pPr>
            <a:r>
              <a:rPr lang="en-US" dirty="0" smtClean="0"/>
              <a:t>A-&gt;C&lt;-B</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Non-linear data structures</a:t>
            </a:r>
            <a:endParaRPr lang="en-US" b="1" dirty="0">
              <a:solidFill>
                <a:schemeClr val="tx1"/>
              </a:solidFill>
            </a:endParaRPr>
          </a:p>
        </p:txBody>
      </p:sp>
      <p:sp>
        <p:nvSpPr>
          <p:cNvPr id="3" name="Content Placeholder 2"/>
          <p:cNvSpPr>
            <a:spLocks noGrp="1"/>
          </p:cNvSpPr>
          <p:nvPr>
            <p:ph sz="quarter" idx="1"/>
          </p:nvPr>
        </p:nvSpPr>
        <p:spPr>
          <a:xfrm>
            <a:off x="228600" y="685800"/>
            <a:ext cx="7696200" cy="5788152"/>
          </a:xfrm>
        </p:spPr>
        <p:txBody>
          <a:bodyPr/>
          <a:lstStyle/>
          <a:p>
            <a:pPr algn="just"/>
            <a:r>
              <a:rPr lang="en-US" dirty="0" smtClean="0"/>
              <a:t>A non-linear data structure is a data structure that </a:t>
            </a:r>
            <a:r>
              <a:rPr lang="en-US" b="1" dirty="0" smtClean="0"/>
              <a:t>does not show adjacency relationship </a:t>
            </a:r>
            <a:r>
              <a:rPr lang="en-US" dirty="0" smtClean="0"/>
              <a:t>between its elements.</a:t>
            </a:r>
          </a:p>
          <a:p>
            <a:pPr algn="just"/>
            <a:r>
              <a:rPr lang="en-US" dirty="0" smtClean="0"/>
              <a:t>Non-linear ADTs:</a:t>
            </a:r>
          </a:p>
          <a:p>
            <a:pPr lvl="1"/>
            <a:r>
              <a:rPr lang="en-US" dirty="0" smtClean="0"/>
              <a:t>Labelled graphs</a:t>
            </a:r>
          </a:p>
          <a:p>
            <a:pPr lvl="1"/>
            <a:r>
              <a:rPr lang="en-US" dirty="0" smtClean="0"/>
              <a:t>Trees</a:t>
            </a:r>
          </a:p>
          <a:p>
            <a:endParaRPr lang="en-US" dirty="0" smtClean="0"/>
          </a:p>
        </p:txBody>
      </p:sp>
      <p:sp>
        <p:nvSpPr>
          <p:cNvPr id="4" name="Slide Number Placeholder 3"/>
          <p:cNvSpPr>
            <a:spLocks noGrp="1"/>
          </p:cNvSpPr>
          <p:nvPr>
            <p:ph type="sldNum" sz="quarter" idx="15"/>
          </p:nvPr>
        </p:nvSpPr>
        <p:spPr/>
        <p:txBody>
          <a:bodyPr/>
          <a:lstStyle/>
          <a:p>
            <a:fld id="{EB3CC31C-4F32-433D-A1A4-47515DC1B7A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pPr algn="just"/>
            <a:r>
              <a:rPr lang="en-US" b="1" dirty="0" smtClean="0">
                <a:solidFill>
                  <a:schemeClr val="tx1"/>
                </a:solidFill>
              </a:rPr>
              <a:t>Linear data structure &amp; their sequential storage representation</a:t>
            </a:r>
            <a:endParaRPr lang="en-US" b="1" dirty="0">
              <a:solidFill>
                <a:schemeClr val="tx1"/>
              </a:solidFill>
            </a:endParaRPr>
          </a:p>
        </p:txBody>
      </p:sp>
      <p:sp>
        <p:nvSpPr>
          <p:cNvPr id="3" name="Content Placeholder 2"/>
          <p:cNvSpPr>
            <a:spLocks noGrp="1"/>
          </p:cNvSpPr>
          <p:nvPr>
            <p:ph sz="quarter" idx="1"/>
          </p:nvPr>
        </p:nvSpPr>
        <p:spPr>
          <a:xfrm>
            <a:off x="228600" y="990600"/>
            <a:ext cx="7696200" cy="5483352"/>
          </a:xfrm>
        </p:spPr>
        <p:txBody>
          <a:bodyPr>
            <a:normAutofit lnSpcReduction="10000"/>
          </a:bodyPr>
          <a:lstStyle/>
          <a:p>
            <a:pPr>
              <a:buNone/>
            </a:pPr>
            <a:endParaRPr lang="en-US" b="1" dirty="0" smtClean="0"/>
          </a:p>
          <a:p>
            <a:pPr>
              <a:buNone/>
            </a:pPr>
            <a:r>
              <a:rPr lang="en-US" b="1" dirty="0" smtClean="0"/>
              <a:t>ARRAYS,LIST &amp;FILES</a:t>
            </a:r>
          </a:p>
          <a:p>
            <a:r>
              <a:rPr lang="en-US" dirty="0" smtClean="0"/>
              <a:t>An array is an </a:t>
            </a:r>
            <a:r>
              <a:rPr lang="en-US" b="1" dirty="0" smtClean="0"/>
              <a:t>ordered set </a:t>
            </a:r>
            <a:r>
              <a:rPr lang="en-US" dirty="0" smtClean="0"/>
              <a:t>which consist of a </a:t>
            </a:r>
            <a:r>
              <a:rPr lang="en-US" b="1" dirty="0" smtClean="0"/>
              <a:t>fixed number </a:t>
            </a:r>
            <a:r>
              <a:rPr lang="en-US" dirty="0" smtClean="0"/>
              <a:t>of objects.</a:t>
            </a:r>
          </a:p>
          <a:p>
            <a:pPr algn="just"/>
            <a:r>
              <a:rPr lang="en-US" dirty="0" smtClean="0"/>
              <a:t>An Arrays is a physically </a:t>
            </a:r>
            <a:r>
              <a:rPr lang="en-US" b="1" dirty="0" smtClean="0"/>
              <a:t>sequential, fixed size </a:t>
            </a:r>
            <a:r>
              <a:rPr lang="en-US" dirty="0" smtClean="0"/>
              <a:t>collection of homogeneous objects. In addition, objects with the structure have the random access property.</a:t>
            </a:r>
          </a:p>
          <a:p>
            <a:pPr algn="just">
              <a:buNone/>
            </a:pPr>
            <a:r>
              <a:rPr lang="en-US" dirty="0" smtClean="0"/>
              <a:t>1. The array is </a:t>
            </a:r>
            <a:r>
              <a:rPr lang="en-US" b="1" dirty="0" smtClean="0"/>
              <a:t>physically sequential </a:t>
            </a:r>
            <a:r>
              <a:rPr lang="en-US" dirty="0" smtClean="0"/>
              <a:t>in that the data objects are stored in consecutive memory locations.</a:t>
            </a:r>
          </a:p>
          <a:p>
            <a:pPr algn="just">
              <a:buNone/>
            </a:pPr>
            <a:r>
              <a:rPr lang="en-US" dirty="0" smtClean="0"/>
              <a:t>2. The array has a </a:t>
            </a:r>
            <a:r>
              <a:rPr lang="en-US" b="1" dirty="0" smtClean="0"/>
              <a:t>fixed size </a:t>
            </a:r>
            <a:r>
              <a:rPr lang="en-US" dirty="0" smtClean="0"/>
              <a:t>in that its size can neither be increased nor reduced though the number of items it contains can vary.</a:t>
            </a:r>
          </a:p>
          <a:p>
            <a:pPr algn="just"/>
            <a:endParaRPr lang="en-US" dirty="0" smtClean="0"/>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err="1" smtClean="0">
                <a:solidFill>
                  <a:schemeClr val="tx1"/>
                </a:solidFill>
              </a:rPr>
              <a:t>Cont’ed</a:t>
            </a:r>
            <a:endParaRPr lang="en-US" b="1" dirty="0">
              <a:solidFill>
                <a:schemeClr val="tx1"/>
              </a:solidFill>
            </a:endParaRPr>
          </a:p>
        </p:txBody>
      </p:sp>
      <p:sp>
        <p:nvSpPr>
          <p:cNvPr id="3" name="Content Placeholder 2"/>
          <p:cNvSpPr>
            <a:spLocks noGrp="1"/>
          </p:cNvSpPr>
          <p:nvPr>
            <p:ph sz="quarter" idx="1"/>
          </p:nvPr>
        </p:nvSpPr>
        <p:spPr>
          <a:xfrm>
            <a:off x="228600" y="838200"/>
            <a:ext cx="7696200" cy="5635752"/>
          </a:xfrm>
        </p:spPr>
        <p:txBody>
          <a:bodyPr>
            <a:normAutofit/>
          </a:bodyPr>
          <a:lstStyle/>
          <a:p>
            <a:pPr algn="just">
              <a:buNone/>
            </a:pPr>
            <a:r>
              <a:rPr lang="en-US" dirty="0" smtClean="0"/>
              <a:t>3. The array is </a:t>
            </a:r>
            <a:r>
              <a:rPr lang="en-US" b="1" dirty="0" smtClean="0"/>
              <a:t>homogeneous</a:t>
            </a:r>
            <a:r>
              <a:rPr lang="en-US" dirty="0" smtClean="0"/>
              <a:t> in that they are made up of objects that are all the </a:t>
            </a:r>
            <a:r>
              <a:rPr lang="en-US" b="1" dirty="0" smtClean="0"/>
              <a:t>same type.</a:t>
            </a:r>
          </a:p>
          <a:p>
            <a:pPr algn="just">
              <a:buNone/>
            </a:pPr>
            <a:r>
              <a:rPr lang="en-US" dirty="0" smtClean="0"/>
              <a:t>4. The </a:t>
            </a:r>
            <a:r>
              <a:rPr lang="en-US" b="1" dirty="0" smtClean="0"/>
              <a:t>random access property </a:t>
            </a:r>
            <a:r>
              <a:rPr lang="en-US" dirty="0" smtClean="0"/>
              <a:t>means that the time it takes to access one object in the structure does not depend on </a:t>
            </a:r>
            <a:r>
              <a:rPr lang="en-US" b="1" dirty="0" smtClean="0"/>
              <a:t>what object </a:t>
            </a:r>
            <a:r>
              <a:rPr lang="en-US" dirty="0" smtClean="0"/>
              <a:t>in the structure had been accessed previously.</a:t>
            </a:r>
          </a:p>
          <a:p>
            <a:pPr algn="ctr"/>
            <a:r>
              <a:rPr lang="en-US" b="1" dirty="0" smtClean="0"/>
              <a:t>Diagram</a:t>
            </a:r>
            <a:r>
              <a:rPr lang="en-US" dirty="0" smtClean="0"/>
              <a:t> </a:t>
            </a:r>
          </a:p>
          <a:p>
            <a:pPr algn="just"/>
            <a:r>
              <a:rPr lang="en-US" b="1" dirty="0" smtClean="0"/>
              <a:t>N/B: </a:t>
            </a:r>
            <a:r>
              <a:rPr lang="en-US" dirty="0" smtClean="0"/>
              <a:t>An array type is appropriate for representing an </a:t>
            </a:r>
            <a:r>
              <a:rPr lang="en-US" b="1" dirty="0" smtClean="0"/>
              <a:t>abstract data type </a:t>
            </a:r>
            <a:r>
              <a:rPr lang="en-US" dirty="0" smtClean="0"/>
              <a:t>when the following conditions are satisfied:</a:t>
            </a:r>
          </a:p>
          <a:p>
            <a:pPr algn="just">
              <a:buNone/>
            </a:pPr>
            <a:r>
              <a:rPr lang="en-US" dirty="0" smtClean="0"/>
              <a:t>1) The data objects in the abstract data type are composed of </a:t>
            </a:r>
            <a:r>
              <a:rPr lang="en-US" b="1" dirty="0" smtClean="0"/>
              <a:t>homogeneous objects</a:t>
            </a:r>
            <a:r>
              <a:rPr lang="en-US" dirty="0" smtClean="0"/>
              <a:t>.</a:t>
            </a:r>
          </a:p>
          <a:p>
            <a:pPr algn="just">
              <a:buNone/>
            </a:pPr>
            <a:r>
              <a:rPr lang="en-US" dirty="0" smtClean="0"/>
              <a:t>2) The solution requires the representation of a </a:t>
            </a:r>
            <a:r>
              <a:rPr lang="en-US" b="1" dirty="0" smtClean="0"/>
              <a:t>fixed</a:t>
            </a:r>
            <a:r>
              <a:rPr lang="en-US" dirty="0" smtClean="0"/>
              <a:t>, predetermined </a:t>
            </a:r>
            <a:r>
              <a:rPr lang="en-US" b="1" dirty="0" smtClean="0"/>
              <a:t>number of objects.</a:t>
            </a:r>
          </a:p>
          <a:p>
            <a:endParaRPr lang="en-US" b="1"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996</TotalTime>
  <Words>2737</Words>
  <Application>Microsoft Office PowerPoint</Application>
  <PresentationFormat>On-screen Show (4:3)</PresentationFormat>
  <Paragraphs>514</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Oriel</vt:lpstr>
      <vt:lpstr>Document</vt:lpstr>
      <vt:lpstr>DATA TYPES  </vt:lpstr>
      <vt:lpstr>Primitive data types(Built-in/basic)</vt:lpstr>
      <vt:lpstr>Structured data types(SDTs)</vt:lpstr>
      <vt:lpstr>Abstract data types(adts)</vt:lpstr>
      <vt:lpstr>Linear data structures and non-linear data structures</vt:lpstr>
      <vt:lpstr>Cont’ed</vt:lpstr>
      <vt:lpstr>Non-linear data structures</vt:lpstr>
      <vt:lpstr>Linear data structure &amp; their sequential storage representation</vt:lpstr>
      <vt:lpstr>Cont’ed</vt:lpstr>
      <vt:lpstr>  Referring to elements of the array </vt:lpstr>
      <vt:lpstr>    Advantages and disadvantages of an array</vt:lpstr>
      <vt:lpstr>Disadvantages </vt:lpstr>
      <vt:lpstr> </vt:lpstr>
      <vt:lpstr>   Operations on linear lists  </vt:lpstr>
      <vt:lpstr>Examples of List Operations</vt:lpstr>
      <vt:lpstr>N/B</vt:lpstr>
      <vt:lpstr>Arrays</vt:lpstr>
      <vt:lpstr>Single dimensional arrays</vt:lpstr>
      <vt:lpstr>example</vt:lpstr>
      <vt:lpstr>output</vt:lpstr>
      <vt:lpstr>Array of characters</vt:lpstr>
      <vt:lpstr>example</vt:lpstr>
      <vt:lpstr>Array of Char output</vt:lpstr>
      <vt:lpstr>C++</vt:lpstr>
      <vt:lpstr>Multi Dimensional Arrays </vt:lpstr>
      <vt:lpstr>example</vt:lpstr>
      <vt:lpstr>output</vt:lpstr>
      <vt:lpstr>Memory Organization in an array </vt:lpstr>
      <vt:lpstr> Array operations</vt:lpstr>
      <vt:lpstr>List insertion </vt:lpstr>
      <vt:lpstr>diagram</vt:lpstr>
      <vt:lpstr>Algorithm of inserting into linear list using array </vt:lpstr>
      <vt:lpstr>Insertion into a List-C Program</vt:lpstr>
      <vt:lpstr>Cont’ed</vt:lpstr>
      <vt:lpstr>C++</vt:lpstr>
      <vt:lpstr>Cont’ed</vt:lpstr>
      <vt:lpstr>Lists- Insertion:C program Expected output </vt:lpstr>
      <vt:lpstr>Delete an element from a list </vt:lpstr>
      <vt:lpstr>Lists- Deletion: C program </vt:lpstr>
      <vt:lpstr>Cont’ed</vt:lpstr>
      <vt:lpstr>Lists- Deletion:C program expected output </vt:lpstr>
      <vt:lpstr>C++</vt:lpstr>
      <vt:lpstr>Cont’ed</vt:lpstr>
    </vt:vector>
  </TitlesOfParts>
  <Company>seuco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dc:title>
  <dc:creator>opy</dc:creator>
  <cp:lastModifiedBy>opy</cp:lastModifiedBy>
  <cp:revision>190</cp:revision>
  <dcterms:created xsi:type="dcterms:W3CDTF">2013-01-21T00:19:21Z</dcterms:created>
  <dcterms:modified xsi:type="dcterms:W3CDTF">2013-07-10T19:26:01Z</dcterms:modified>
</cp:coreProperties>
</file>