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8" r:id="rId4"/>
    <p:sldId id="260" r:id="rId5"/>
    <p:sldId id="267" r:id="rId6"/>
    <p:sldId id="261" r:id="rId7"/>
    <p:sldId id="262" r:id="rId8"/>
    <p:sldId id="271" r:id="rId9"/>
    <p:sldId id="263" r:id="rId10"/>
    <p:sldId id="264" r:id="rId11"/>
    <p:sldId id="272" r:id="rId12"/>
    <p:sldId id="273" r:id="rId13"/>
    <p:sldId id="274" r:id="rId14"/>
    <p:sldId id="275" r:id="rId15"/>
    <p:sldId id="276" r:id="rId16"/>
    <p:sldId id="265"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809DC-E259-4615-9D6E-80F5B64803ED}" type="datetimeFigureOut">
              <a:rPr lang="en-US" smtClean="0"/>
              <a:pPr/>
              <a:t>8/8/2013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4844D-80F7-48A8-964D-EA6351F211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0405D3A-670F-4CFF-90C2-EEE44447912F}" type="datetime1">
              <a:rPr lang="en-US" smtClean="0"/>
              <a:pPr/>
              <a:t>8/8/2013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B3CC31C-4F32-433D-A1A4-47515DC1B7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0969B-4846-4F0C-A6ED-71F7E9F77748}" type="datetime1">
              <a:rPr lang="en-US" smtClean="0"/>
              <a:pPr/>
              <a:t>8/8/2013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B598EC-08FD-4633-B6EB-484891CB4AA3}" type="datetime1">
              <a:rPr lang="en-US" smtClean="0"/>
              <a:pPr/>
              <a:t>8/8/2013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C4E56BC-0B6F-4883-868A-C608BB761184}" type="datetime1">
              <a:rPr lang="en-US" smtClean="0"/>
              <a:pPr/>
              <a:t>8/8/2013</a:t>
            </a:fld>
            <a:endParaRPr lang="en-US"/>
          </a:p>
        </p:txBody>
      </p:sp>
      <p:sp>
        <p:nvSpPr>
          <p:cNvPr id="9" name="Slide Number Placeholder 8"/>
          <p:cNvSpPr>
            <a:spLocks noGrp="1"/>
          </p:cNvSpPr>
          <p:nvPr>
            <p:ph type="sldNum" sz="quarter" idx="15"/>
          </p:nvPr>
        </p:nvSpPr>
        <p:spPr/>
        <p:txBody>
          <a:bodyPr rtlCol="0"/>
          <a:lstStyle/>
          <a:p>
            <a:fld id="{EB3CC31C-4F32-433D-A1A4-47515DC1B7A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F983CD9-C350-4F9C-80C4-58FB6E80026A}" type="datetime1">
              <a:rPr lang="en-US" smtClean="0"/>
              <a:pPr/>
              <a:t>8/8/2013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B3CC31C-4F32-433D-A1A4-47515DC1B7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4CFE9E-9F07-487A-B39F-8CDAA2F2D14B}" type="datetime1">
              <a:rPr lang="en-US" smtClean="0"/>
              <a:pPr/>
              <a:t>8/8/2013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CC31C-4F32-433D-A1A4-47515DC1B7A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7AE2F7B-60B1-4A5C-9B55-8A9C9EB79FC9}" type="datetime1">
              <a:rPr lang="en-US" smtClean="0"/>
              <a:pPr/>
              <a:t>8/8/2013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CC31C-4F32-433D-A1A4-47515DC1B7A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7E9B831-DA3E-44E8-8886-FC93A0F8F82C}" type="datetime1">
              <a:rPr lang="en-US" smtClean="0"/>
              <a:pPr/>
              <a:t>8/8/2013</a:t>
            </a:fld>
            <a:endParaRPr lang="en-US"/>
          </a:p>
        </p:txBody>
      </p:sp>
      <p:sp>
        <p:nvSpPr>
          <p:cNvPr id="7" name="Slide Number Placeholder 6"/>
          <p:cNvSpPr>
            <a:spLocks noGrp="1"/>
          </p:cNvSpPr>
          <p:nvPr>
            <p:ph type="sldNum" sz="quarter" idx="11"/>
          </p:nvPr>
        </p:nvSpPr>
        <p:spPr/>
        <p:txBody>
          <a:bodyPr rtlCol="0"/>
          <a:lstStyle/>
          <a:p>
            <a:fld id="{EB3CC31C-4F32-433D-A1A4-47515DC1B7A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6F2EE-FDA8-4ED2-8C09-B8DBC5A14B2C}" type="datetime1">
              <a:rPr lang="en-US" smtClean="0"/>
              <a:pPr/>
              <a:t>8/8/2013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6CDE65-7CC4-46A4-94FC-908E523C44DF}" type="datetime1">
              <a:rPr lang="en-US" smtClean="0"/>
              <a:pPr/>
              <a:t>8/8/2013</a:t>
            </a:fld>
            <a:endParaRPr lang="en-US"/>
          </a:p>
        </p:txBody>
      </p:sp>
      <p:sp>
        <p:nvSpPr>
          <p:cNvPr id="22" name="Slide Number Placeholder 21"/>
          <p:cNvSpPr>
            <a:spLocks noGrp="1"/>
          </p:cNvSpPr>
          <p:nvPr>
            <p:ph type="sldNum" sz="quarter" idx="15"/>
          </p:nvPr>
        </p:nvSpPr>
        <p:spPr/>
        <p:txBody>
          <a:bodyPr rtlCol="0"/>
          <a:lstStyle/>
          <a:p>
            <a:fld id="{EB3CC31C-4F32-433D-A1A4-47515DC1B7A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4967E8-0FCB-4D6E-A303-F482068B28B1}" type="datetime1">
              <a:rPr lang="en-US" smtClean="0"/>
              <a:pPr/>
              <a:t>8/8/2013</a:t>
            </a:fld>
            <a:endParaRPr lang="en-US"/>
          </a:p>
        </p:txBody>
      </p:sp>
      <p:sp>
        <p:nvSpPr>
          <p:cNvPr id="18" name="Slide Number Placeholder 17"/>
          <p:cNvSpPr>
            <a:spLocks noGrp="1"/>
          </p:cNvSpPr>
          <p:nvPr>
            <p:ph type="sldNum" sz="quarter" idx="11"/>
          </p:nvPr>
        </p:nvSpPr>
        <p:spPr/>
        <p:txBody>
          <a:bodyPr rtlCol="0"/>
          <a:lstStyle/>
          <a:p>
            <a:fld id="{EB3CC31C-4F32-433D-A1A4-47515DC1B7A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A43281-7F96-4912-8F92-1B7D0C1174C4}" type="datetime1">
              <a:rPr lang="en-US" smtClean="0"/>
              <a:pPr/>
              <a:t>8/8/2013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B3CC31C-4F32-433D-A1A4-47515DC1B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162800" cy="2133600"/>
          </a:xfrm>
        </p:spPr>
        <p:txBody>
          <a:bodyPr/>
          <a:lstStyle/>
          <a:p>
            <a:r>
              <a:rPr lang="en-US" sz="3200" dirty="0" smtClean="0"/>
              <a:t>STACKS </a:t>
            </a:r>
            <a:r>
              <a:rPr lang="en-US" dirty="0"/>
              <a:t/>
            </a:r>
            <a:br>
              <a:rPr lang="en-US" dirty="0"/>
            </a:br>
            <a:endParaRPr lang="en-US" dirty="0"/>
          </a:p>
        </p:txBody>
      </p:sp>
      <p:sp>
        <p:nvSpPr>
          <p:cNvPr id="3" name="Subtitle 2"/>
          <p:cNvSpPr>
            <a:spLocks noGrp="1"/>
          </p:cNvSpPr>
          <p:nvPr>
            <p:ph type="subTitle" idx="1"/>
          </p:nvPr>
        </p:nvSpPr>
        <p:spPr>
          <a:xfrm>
            <a:off x="1905000" y="3581400"/>
            <a:ext cx="6172200" cy="1371600"/>
          </a:xfrm>
        </p:spPr>
        <p:txBody>
          <a:bodyPr/>
          <a:lstStyle/>
          <a:p>
            <a:r>
              <a:rPr lang="en-US" dirty="0" smtClean="0"/>
              <a:t>Lecture  3</a:t>
            </a:r>
            <a:endParaRPr lang="en-US" dirty="0"/>
          </a:p>
        </p:txBody>
      </p:sp>
      <p:sp>
        <p:nvSpPr>
          <p:cNvPr id="4" name="Slide Number Placeholder 3"/>
          <p:cNvSpPr>
            <a:spLocks noGrp="1"/>
          </p:cNvSpPr>
          <p:nvPr>
            <p:ph type="sldNum" sz="quarter" idx="12"/>
          </p:nvPr>
        </p:nvSpPr>
        <p:spPr/>
        <p:txBody>
          <a:bodyPr/>
          <a:lstStyle/>
          <a:p>
            <a:fld id="{EB3CC31C-4F32-433D-A1A4-47515DC1B7A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6553200" y="6245225"/>
            <a:ext cx="2133600" cy="476250"/>
          </a:xfrm>
          <a:prstGeom prst="rect">
            <a:avLst/>
          </a:prstGeom>
          <a:noFill/>
        </p:spPr>
        <p:txBody>
          <a:bodyPr/>
          <a:lstStyle/>
          <a:p>
            <a:fld id="{96284806-6A76-4E9F-A0E5-A73DE69B86F3}" type="slidenum">
              <a:rPr lang="en-US"/>
              <a:pPr/>
              <a:t>10</a:t>
            </a:fld>
            <a:endParaRPr lang="en-US"/>
          </a:p>
        </p:txBody>
      </p:sp>
      <p:sp>
        <p:nvSpPr>
          <p:cNvPr id="8195" name="Rectangle 2"/>
          <p:cNvSpPr>
            <a:spLocks noGrp="1" noChangeArrowheads="1"/>
          </p:cNvSpPr>
          <p:nvPr>
            <p:ph type="title"/>
          </p:nvPr>
        </p:nvSpPr>
        <p:spPr>
          <a:xfrm>
            <a:off x="457200" y="223838"/>
            <a:ext cx="8229600" cy="690562"/>
          </a:xfrm>
        </p:spPr>
        <p:txBody>
          <a:bodyPr>
            <a:normAutofit fontScale="90000"/>
          </a:bodyPr>
          <a:lstStyle/>
          <a:p>
            <a:pPr eaLnBrk="1" hangingPunct="1"/>
            <a:r>
              <a:rPr lang="en-US" sz="2800" b="1" dirty="0" smtClean="0">
                <a:solidFill>
                  <a:schemeClr val="tx1"/>
                </a:solidFill>
                <a:latin typeface="Georgia" pitchFamily="18" charset="0"/>
              </a:rPr>
              <a:t>Stack: Deleting an element (Top element)-POP</a:t>
            </a:r>
          </a:p>
        </p:txBody>
      </p:sp>
      <p:grpSp>
        <p:nvGrpSpPr>
          <p:cNvPr id="2" name="Group 3"/>
          <p:cNvGrpSpPr>
            <a:grpSpLocks/>
          </p:cNvGrpSpPr>
          <p:nvPr/>
        </p:nvGrpSpPr>
        <p:grpSpPr bwMode="auto">
          <a:xfrm>
            <a:off x="5029200" y="1447800"/>
            <a:ext cx="3886200" cy="4572000"/>
            <a:chOff x="3360" y="912"/>
            <a:chExt cx="2400" cy="2880"/>
          </a:xfrm>
        </p:grpSpPr>
        <p:sp>
          <p:nvSpPr>
            <p:cNvPr id="8198" name="AutoShape 4"/>
            <p:cNvSpPr>
              <a:spLocks noChangeArrowheads="1"/>
            </p:cNvSpPr>
            <p:nvPr/>
          </p:nvSpPr>
          <p:spPr bwMode="auto">
            <a:xfrm>
              <a:off x="3510" y="3522"/>
              <a:ext cx="525" cy="270"/>
            </a:xfrm>
            <a:prstGeom prst="flowChartAlternateProcess">
              <a:avLst/>
            </a:prstGeom>
            <a:solidFill>
              <a:schemeClr val="accent1">
                <a:alpha val="50195"/>
              </a:schemeClr>
            </a:solidFill>
            <a:ln w="28575">
              <a:solidFill>
                <a:srgbClr val="FF0000"/>
              </a:solidFill>
              <a:miter lim="800000"/>
              <a:headEnd/>
              <a:tailEnd/>
            </a:ln>
          </p:spPr>
          <p:txBody>
            <a:bodyPr/>
            <a:lstStyle/>
            <a:p>
              <a:endParaRPr lang="en-US"/>
            </a:p>
          </p:txBody>
        </p:sp>
        <p:sp>
          <p:nvSpPr>
            <p:cNvPr id="8199" name="AutoShape 5"/>
            <p:cNvSpPr>
              <a:spLocks noChangeArrowheads="1"/>
            </p:cNvSpPr>
            <p:nvPr/>
          </p:nvSpPr>
          <p:spPr bwMode="auto">
            <a:xfrm>
              <a:off x="3435" y="912"/>
              <a:ext cx="600" cy="360"/>
            </a:xfrm>
            <a:prstGeom prst="flowChartAlternateProcess">
              <a:avLst/>
            </a:prstGeom>
            <a:solidFill>
              <a:schemeClr val="accent1">
                <a:alpha val="50195"/>
              </a:schemeClr>
            </a:solidFill>
            <a:ln w="28575">
              <a:solidFill>
                <a:srgbClr val="FF0000"/>
              </a:solidFill>
              <a:miter lim="800000"/>
              <a:headEnd/>
              <a:tailEnd/>
            </a:ln>
          </p:spPr>
          <p:txBody>
            <a:bodyPr/>
            <a:lstStyle/>
            <a:p>
              <a:endParaRPr lang="en-US"/>
            </a:p>
          </p:txBody>
        </p:sp>
        <p:sp>
          <p:nvSpPr>
            <p:cNvPr id="8200" name="AutoShape 6"/>
            <p:cNvSpPr>
              <a:spLocks noChangeArrowheads="1"/>
            </p:cNvSpPr>
            <p:nvPr/>
          </p:nvSpPr>
          <p:spPr bwMode="auto">
            <a:xfrm>
              <a:off x="3360" y="1542"/>
              <a:ext cx="750" cy="540"/>
            </a:xfrm>
            <a:prstGeom prst="flowChartDecision">
              <a:avLst/>
            </a:prstGeom>
            <a:solidFill>
              <a:schemeClr val="accent1">
                <a:alpha val="50195"/>
              </a:schemeClr>
            </a:solidFill>
            <a:ln w="28575">
              <a:solidFill>
                <a:srgbClr val="FF0000"/>
              </a:solidFill>
              <a:miter lim="800000"/>
              <a:headEnd/>
              <a:tailEnd/>
            </a:ln>
          </p:spPr>
          <p:txBody>
            <a:bodyPr/>
            <a:lstStyle/>
            <a:p>
              <a:endParaRPr lang="en-US"/>
            </a:p>
          </p:txBody>
        </p:sp>
        <p:sp>
          <p:nvSpPr>
            <p:cNvPr id="8201" name="Rectangle 7"/>
            <p:cNvSpPr>
              <a:spLocks noChangeArrowheads="1"/>
            </p:cNvSpPr>
            <p:nvPr/>
          </p:nvSpPr>
          <p:spPr bwMode="auto">
            <a:xfrm>
              <a:off x="3360" y="2712"/>
              <a:ext cx="1050" cy="450"/>
            </a:xfrm>
            <a:prstGeom prst="rect">
              <a:avLst/>
            </a:prstGeom>
            <a:solidFill>
              <a:schemeClr val="accent1">
                <a:alpha val="50195"/>
              </a:schemeClr>
            </a:solidFill>
            <a:ln w="28575">
              <a:solidFill>
                <a:srgbClr val="FF0000"/>
              </a:solidFill>
              <a:miter lim="800000"/>
              <a:headEnd/>
              <a:tailEnd/>
            </a:ln>
          </p:spPr>
          <p:txBody>
            <a:bodyPr/>
            <a:lstStyle/>
            <a:p>
              <a:endParaRPr lang="en-US"/>
            </a:p>
          </p:txBody>
        </p:sp>
        <p:sp>
          <p:nvSpPr>
            <p:cNvPr id="8202" name="Line 8"/>
            <p:cNvSpPr>
              <a:spLocks noChangeShapeType="1"/>
            </p:cNvSpPr>
            <p:nvPr/>
          </p:nvSpPr>
          <p:spPr bwMode="auto">
            <a:xfrm>
              <a:off x="3735" y="1272"/>
              <a:ext cx="0" cy="270"/>
            </a:xfrm>
            <a:prstGeom prst="line">
              <a:avLst/>
            </a:prstGeom>
            <a:noFill/>
            <a:ln w="28575">
              <a:solidFill>
                <a:srgbClr val="FF0000"/>
              </a:solidFill>
              <a:round/>
              <a:headEnd/>
              <a:tailEnd type="triangle" w="med" len="med"/>
            </a:ln>
          </p:spPr>
          <p:txBody>
            <a:bodyPr/>
            <a:lstStyle/>
            <a:p>
              <a:endParaRPr lang="en-US"/>
            </a:p>
          </p:txBody>
        </p:sp>
        <p:sp>
          <p:nvSpPr>
            <p:cNvPr id="8203" name="Line 9"/>
            <p:cNvSpPr>
              <a:spLocks noChangeShapeType="1"/>
            </p:cNvSpPr>
            <p:nvPr/>
          </p:nvSpPr>
          <p:spPr bwMode="auto">
            <a:xfrm>
              <a:off x="4110" y="1812"/>
              <a:ext cx="525" cy="0"/>
            </a:xfrm>
            <a:prstGeom prst="line">
              <a:avLst/>
            </a:prstGeom>
            <a:noFill/>
            <a:ln w="28575">
              <a:solidFill>
                <a:srgbClr val="FF0000"/>
              </a:solidFill>
              <a:round/>
              <a:headEnd/>
              <a:tailEnd type="triangle" w="med" len="med"/>
            </a:ln>
          </p:spPr>
          <p:txBody>
            <a:bodyPr/>
            <a:lstStyle/>
            <a:p>
              <a:endParaRPr lang="en-US"/>
            </a:p>
          </p:txBody>
        </p:sp>
        <p:sp>
          <p:nvSpPr>
            <p:cNvPr id="8204" name="Rectangle 10"/>
            <p:cNvSpPr>
              <a:spLocks noChangeArrowheads="1"/>
            </p:cNvSpPr>
            <p:nvPr/>
          </p:nvSpPr>
          <p:spPr bwMode="auto">
            <a:xfrm>
              <a:off x="4635" y="1632"/>
              <a:ext cx="1125" cy="540"/>
            </a:xfrm>
            <a:prstGeom prst="rect">
              <a:avLst/>
            </a:prstGeom>
            <a:solidFill>
              <a:schemeClr val="accent1">
                <a:alpha val="50195"/>
              </a:schemeClr>
            </a:solidFill>
            <a:ln w="28575">
              <a:solidFill>
                <a:srgbClr val="FF0000"/>
              </a:solidFill>
              <a:miter lim="800000"/>
              <a:headEnd/>
              <a:tailEnd/>
            </a:ln>
          </p:spPr>
          <p:txBody>
            <a:bodyPr/>
            <a:lstStyle/>
            <a:p>
              <a:endParaRPr lang="en-US"/>
            </a:p>
          </p:txBody>
        </p:sp>
        <p:sp>
          <p:nvSpPr>
            <p:cNvPr id="8205" name="Line 11"/>
            <p:cNvSpPr>
              <a:spLocks noChangeShapeType="1"/>
            </p:cNvSpPr>
            <p:nvPr/>
          </p:nvSpPr>
          <p:spPr bwMode="auto">
            <a:xfrm flipH="1">
              <a:off x="5235" y="2172"/>
              <a:ext cx="0" cy="1170"/>
            </a:xfrm>
            <a:prstGeom prst="line">
              <a:avLst/>
            </a:prstGeom>
            <a:noFill/>
            <a:ln w="28575">
              <a:solidFill>
                <a:srgbClr val="FF0000"/>
              </a:solidFill>
              <a:round/>
              <a:headEnd/>
              <a:tailEnd/>
            </a:ln>
          </p:spPr>
          <p:txBody>
            <a:bodyPr/>
            <a:lstStyle/>
            <a:p>
              <a:endParaRPr lang="en-US"/>
            </a:p>
          </p:txBody>
        </p:sp>
        <p:sp>
          <p:nvSpPr>
            <p:cNvPr id="8206" name="Line 12"/>
            <p:cNvSpPr>
              <a:spLocks noChangeShapeType="1"/>
            </p:cNvSpPr>
            <p:nvPr/>
          </p:nvSpPr>
          <p:spPr bwMode="auto">
            <a:xfrm>
              <a:off x="3735" y="2082"/>
              <a:ext cx="0" cy="630"/>
            </a:xfrm>
            <a:prstGeom prst="line">
              <a:avLst/>
            </a:prstGeom>
            <a:noFill/>
            <a:ln w="28575">
              <a:solidFill>
                <a:srgbClr val="FF0000"/>
              </a:solidFill>
              <a:round/>
              <a:headEnd/>
              <a:tailEnd type="triangle" w="med" len="med"/>
            </a:ln>
          </p:spPr>
          <p:txBody>
            <a:bodyPr/>
            <a:lstStyle/>
            <a:p>
              <a:endParaRPr lang="en-US"/>
            </a:p>
          </p:txBody>
        </p:sp>
        <p:sp>
          <p:nvSpPr>
            <p:cNvPr id="8207" name="Line 13"/>
            <p:cNvSpPr>
              <a:spLocks noChangeShapeType="1"/>
            </p:cNvSpPr>
            <p:nvPr/>
          </p:nvSpPr>
          <p:spPr bwMode="auto">
            <a:xfrm>
              <a:off x="3735" y="3162"/>
              <a:ext cx="0" cy="360"/>
            </a:xfrm>
            <a:prstGeom prst="line">
              <a:avLst/>
            </a:prstGeom>
            <a:noFill/>
            <a:ln w="28575">
              <a:solidFill>
                <a:srgbClr val="FF0000"/>
              </a:solidFill>
              <a:round/>
              <a:headEnd/>
              <a:tailEnd type="triangle" w="med" len="med"/>
            </a:ln>
          </p:spPr>
          <p:txBody>
            <a:bodyPr/>
            <a:lstStyle/>
            <a:p>
              <a:endParaRPr lang="en-US"/>
            </a:p>
          </p:txBody>
        </p:sp>
        <p:sp>
          <p:nvSpPr>
            <p:cNvPr id="8208" name="Line 14"/>
            <p:cNvSpPr>
              <a:spLocks noChangeShapeType="1"/>
            </p:cNvSpPr>
            <p:nvPr/>
          </p:nvSpPr>
          <p:spPr bwMode="auto">
            <a:xfrm flipH="1">
              <a:off x="3735" y="3342"/>
              <a:ext cx="1500" cy="0"/>
            </a:xfrm>
            <a:prstGeom prst="line">
              <a:avLst/>
            </a:prstGeom>
            <a:noFill/>
            <a:ln w="28575">
              <a:solidFill>
                <a:srgbClr val="FF0000"/>
              </a:solidFill>
              <a:round/>
              <a:headEnd/>
              <a:tailEnd type="triangle" w="med" len="med"/>
            </a:ln>
          </p:spPr>
          <p:txBody>
            <a:bodyPr/>
            <a:lstStyle/>
            <a:p>
              <a:endParaRPr lang="en-US"/>
            </a:p>
          </p:txBody>
        </p:sp>
        <p:sp>
          <p:nvSpPr>
            <p:cNvPr id="8209" name="Text Box 15"/>
            <p:cNvSpPr txBox="1">
              <a:spLocks noChangeArrowheads="1"/>
            </p:cNvSpPr>
            <p:nvPr/>
          </p:nvSpPr>
          <p:spPr bwMode="auto">
            <a:xfrm>
              <a:off x="3456" y="983"/>
              <a:ext cx="394" cy="231"/>
            </a:xfrm>
            <a:prstGeom prst="rect">
              <a:avLst/>
            </a:prstGeom>
            <a:noFill/>
            <a:ln w="9525">
              <a:noFill/>
              <a:miter lim="800000"/>
              <a:headEnd/>
              <a:tailEnd/>
            </a:ln>
          </p:spPr>
          <p:txBody>
            <a:bodyPr>
              <a:spAutoFit/>
            </a:bodyPr>
            <a:lstStyle/>
            <a:p>
              <a:endParaRPr lang="en-US"/>
            </a:p>
          </p:txBody>
        </p:sp>
        <p:sp>
          <p:nvSpPr>
            <p:cNvPr id="8210" name="Text Box 16"/>
            <p:cNvSpPr txBox="1">
              <a:spLocks noChangeArrowheads="1"/>
            </p:cNvSpPr>
            <p:nvPr/>
          </p:nvSpPr>
          <p:spPr bwMode="auto">
            <a:xfrm>
              <a:off x="3504" y="983"/>
              <a:ext cx="528" cy="231"/>
            </a:xfrm>
            <a:prstGeom prst="rect">
              <a:avLst/>
            </a:prstGeom>
            <a:noFill/>
            <a:ln w="9525">
              <a:noFill/>
              <a:miter lim="800000"/>
              <a:headEnd/>
              <a:tailEnd/>
            </a:ln>
          </p:spPr>
          <p:txBody>
            <a:bodyPr>
              <a:spAutoFit/>
            </a:bodyPr>
            <a:lstStyle/>
            <a:p>
              <a:r>
                <a:rPr lang="en-US"/>
                <a:t>Begin</a:t>
              </a:r>
            </a:p>
          </p:txBody>
        </p:sp>
        <p:sp>
          <p:nvSpPr>
            <p:cNvPr id="8211" name="Text Box 17"/>
            <p:cNvSpPr txBox="1">
              <a:spLocks noChangeArrowheads="1"/>
            </p:cNvSpPr>
            <p:nvPr/>
          </p:nvSpPr>
          <p:spPr bwMode="auto">
            <a:xfrm>
              <a:off x="4656" y="1680"/>
              <a:ext cx="1008" cy="404"/>
            </a:xfrm>
            <a:prstGeom prst="rect">
              <a:avLst/>
            </a:prstGeom>
            <a:noFill/>
            <a:ln w="9525">
              <a:noFill/>
              <a:miter lim="800000"/>
              <a:headEnd/>
              <a:tailEnd/>
            </a:ln>
          </p:spPr>
          <p:txBody>
            <a:bodyPr>
              <a:spAutoFit/>
            </a:bodyPr>
            <a:lstStyle/>
            <a:p>
              <a:r>
                <a:rPr lang="en-US"/>
                <a:t>underflow treatment </a:t>
              </a:r>
            </a:p>
          </p:txBody>
        </p:sp>
        <p:sp>
          <p:nvSpPr>
            <p:cNvPr id="8212" name="Text Box 18"/>
            <p:cNvSpPr txBox="1">
              <a:spLocks noChangeArrowheads="1"/>
            </p:cNvSpPr>
            <p:nvPr/>
          </p:nvSpPr>
          <p:spPr bwMode="auto">
            <a:xfrm>
              <a:off x="3504" y="3504"/>
              <a:ext cx="528" cy="250"/>
            </a:xfrm>
            <a:prstGeom prst="rect">
              <a:avLst/>
            </a:prstGeom>
            <a:noFill/>
            <a:ln w="9525">
              <a:noFill/>
              <a:miter lim="800000"/>
              <a:headEnd/>
              <a:tailEnd/>
            </a:ln>
          </p:spPr>
          <p:txBody>
            <a:bodyPr>
              <a:spAutoFit/>
            </a:bodyPr>
            <a:lstStyle/>
            <a:p>
              <a:r>
                <a:rPr lang="en-US" sz="2000"/>
                <a:t>End</a:t>
              </a:r>
            </a:p>
          </p:txBody>
        </p:sp>
        <p:sp>
          <p:nvSpPr>
            <p:cNvPr id="8213" name="Text Box 19"/>
            <p:cNvSpPr txBox="1">
              <a:spLocks noChangeArrowheads="1"/>
            </p:cNvSpPr>
            <p:nvPr/>
          </p:nvSpPr>
          <p:spPr bwMode="auto">
            <a:xfrm>
              <a:off x="3408" y="1680"/>
              <a:ext cx="624" cy="192"/>
            </a:xfrm>
            <a:prstGeom prst="rect">
              <a:avLst/>
            </a:prstGeom>
            <a:noFill/>
            <a:ln w="9525">
              <a:noFill/>
              <a:miter lim="800000"/>
              <a:headEnd/>
              <a:tailEnd/>
            </a:ln>
          </p:spPr>
          <p:txBody>
            <a:bodyPr>
              <a:spAutoFit/>
            </a:bodyPr>
            <a:lstStyle/>
            <a:p>
              <a:r>
                <a:rPr lang="en-US" sz="1400" b="1"/>
                <a:t>Top&lt;0 </a:t>
              </a:r>
            </a:p>
          </p:txBody>
        </p:sp>
        <p:sp>
          <p:nvSpPr>
            <p:cNvPr id="8214" name="Text Box 20"/>
            <p:cNvSpPr txBox="1">
              <a:spLocks noChangeArrowheads="1"/>
            </p:cNvSpPr>
            <p:nvPr/>
          </p:nvSpPr>
          <p:spPr bwMode="auto">
            <a:xfrm>
              <a:off x="3408" y="2759"/>
              <a:ext cx="864" cy="326"/>
            </a:xfrm>
            <a:prstGeom prst="rect">
              <a:avLst/>
            </a:prstGeom>
            <a:noFill/>
            <a:ln w="9525">
              <a:noFill/>
              <a:miter lim="800000"/>
              <a:headEnd/>
              <a:tailEnd/>
            </a:ln>
          </p:spPr>
          <p:txBody>
            <a:bodyPr>
              <a:spAutoFit/>
            </a:bodyPr>
            <a:lstStyle/>
            <a:p>
              <a:r>
                <a:rPr lang="en-US" sz="1400" b="1"/>
                <a:t>temp = V[Top] Top = Top – 1</a:t>
              </a:r>
            </a:p>
          </p:txBody>
        </p:sp>
        <p:sp>
          <p:nvSpPr>
            <p:cNvPr id="8215" name="Text Box 21"/>
            <p:cNvSpPr txBox="1">
              <a:spLocks noChangeArrowheads="1"/>
            </p:cNvSpPr>
            <p:nvPr/>
          </p:nvSpPr>
          <p:spPr bwMode="auto">
            <a:xfrm>
              <a:off x="4032" y="1488"/>
              <a:ext cx="231" cy="231"/>
            </a:xfrm>
            <a:prstGeom prst="rect">
              <a:avLst/>
            </a:prstGeom>
            <a:noFill/>
            <a:ln w="9525">
              <a:noFill/>
              <a:miter lim="800000"/>
              <a:headEnd/>
              <a:tailEnd/>
            </a:ln>
          </p:spPr>
          <p:txBody>
            <a:bodyPr wrap="none">
              <a:spAutoFit/>
            </a:bodyPr>
            <a:lstStyle/>
            <a:p>
              <a:r>
                <a:rPr lang="en-US" b="1"/>
                <a:t>y</a:t>
              </a:r>
              <a:r>
                <a:rPr lang="en-US"/>
                <a:t> </a:t>
              </a:r>
            </a:p>
          </p:txBody>
        </p:sp>
        <p:sp>
          <p:nvSpPr>
            <p:cNvPr id="8216" name="Text Box 22"/>
            <p:cNvSpPr txBox="1">
              <a:spLocks noChangeArrowheads="1"/>
            </p:cNvSpPr>
            <p:nvPr/>
          </p:nvSpPr>
          <p:spPr bwMode="auto">
            <a:xfrm>
              <a:off x="3792" y="2256"/>
              <a:ext cx="200" cy="231"/>
            </a:xfrm>
            <a:prstGeom prst="rect">
              <a:avLst/>
            </a:prstGeom>
            <a:noFill/>
            <a:ln w="9525">
              <a:noFill/>
              <a:miter lim="800000"/>
              <a:headEnd/>
              <a:tailEnd/>
            </a:ln>
          </p:spPr>
          <p:txBody>
            <a:bodyPr wrap="none">
              <a:spAutoFit/>
            </a:bodyPr>
            <a:lstStyle/>
            <a:p>
              <a:r>
                <a:rPr lang="en-US" b="1"/>
                <a:t>n</a:t>
              </a:r>
            </a:p>
          </p:txBody>
        </p:sp>
      </p:grpSp>
      <p:sp>
        <p:nvSpPr>
          <p:cNvPr id="8197" name="Text Box 23"/>
          <p:cNvSpPr txBox="1">
            <a:spLocks noChangeArrowheads="1"/>
          </p:cNvSpPr>
          <p:nvPr/>
        </p:nvSpPr>
        <p:spPr bwMode="auto">
          <a:xfrm>
            <a:off x="228600" y="1219200"/>
            <a:ext cx="4648200" cy="5145088"/>
          </a:xfrm>
          <a:prstGeom prst="rect">
            <a:avLst/>
          </a:prstGeom>
          <a:noFill/>
          <a:ln w="9525">
            <a:noFill/>
            <a:miter lim="800000"/>
            <a:headEnd/>
            <a:tailEnd/>
          </a:ln>
        </p:spPr>
        <p:txBody>
          <a:bodyPr>
            <a:spAutoFit/>
          </a:bodyPr>
          <a:lstStyle/>
          <a:p>
            <a:pPr marL="344488" indent="-344488">
              <a:lnSpc>
                <a:spcPct val="130000"/>
              </a:lnSpc>
              <a:spcBef>
                <a:spcPct val="20000"/>
              </a:spcBef>
              <a:buFontTx/>
              <a:buChar char="•"/>
            </a:pPr>
            <a:r>
              <a:rPr lang="en-US" sz="2200"/>
              <a:t>Declare temporary variable temp is to store the deleted element:</a:t>
            </a:r>
          </a:p>
          <a:p>
            <a:pPr marL="344488" indent="-344488">
              <a:lnSpc>
                <a:spcPct val="130000"/>
              </a:lnSpc>
              <a:spcBef>
                <a:spcPct val="20000"/>
              </a:spcBef>
              <a:buFontTx/>
              <a:buChar char="•"/>
            </a:pPr>
            <a:r>
              <a:rPr lang="en-US" sz="2200"/>
              <a:t> If Stack is empty i.e. Top = -1 then there occurs what is known as an underflow. </a:t>
            </a:r>
          </a:p>
          <a:p>
            <a:pPr marL="344488" indent="-344488">
              <a:lnSpc>
                <a:spcPct val="130000"/>
              </a:lnSpc>
              <a:spcBef>
                <a:spcPct val="20000"/>
              </a:spcBef>
              <a:buFontTx/>
              <a:buChar char="•"/>
            </a:pPr>
            <a:r>
              <a:rPr lang="en-US" sz="2200"/>
              <a:t>Otherwise delete the top element that is, V[top] , and adjust pointer Top to (Top-1). </a:t>
            </a:r>
          </a:p>
          <a:p>
            <a:pPr marL="344488" indent="-344488">
              <a:lnSpc>
                <a:spcPct val="130000"/>
              </a:lnSpc>
              <a:spcBef>
                <a:spcPct val="20000"/>
              </a:spcBef>
              <a:buFontTx/>
              <a:buChar char="•"/>
            </a:pPr>
            <a:r>
              <a:rPr lang="en-US" sz="2200"/>
              <a:t>The deleted element temp may be printed out</a:t>
            </a:r>
          </a:p>
          <a:p>
            <a:pPr marL="344488" indent="-344488">
              <a:spcBef>
                <a:spcPct val="50000"/>
              </a:spcBef>
            </a:pPr>
            <a:endParaRPr 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solidFill>
                  <a:schemeClr val="tx1"/>
                </a:solidFill>
              </a:rPr>
              <a:t>Stack application </a:t>
            </a:r>
            <a:endParaRPr lang="en-US" dirty="0"/>
          </a:p>
        </p:txBody>
      </p:sp>
      <p:sp>
        <p:nvSpPr>
          <p:cNvPr id="3" name="Content Placeholder 2"/>
          <p:cNvSpPr>
            <a:spLocks noGrp="1"/>
          </p:cNvSpPr>
          <p:nvPr>
            <p:ph sz="quarter" idx="1"/>
          </p:nvPr>
        </p:nvSpPr>
        <p:spPr>
          <a:xfrm>
            <a:off x="228600" y="838200"/>
            <a:ext cx="7696200" cy="5635752"/>
          </a:xfrm>
        </p:spPr>
        <p:txBody>
          <a:bodyPr>
            <a:normAutofit lnSpcReduction="10000"/>
          </a:bodyPr>
          <a:lstStyle/>
          <a:p>
            <a:r>
              <a:rPr lang="en-US" dirty="0" smtClean="0"/>
              <a:t>Stacks are often employed in the following areas:</a:t>
            </a:r>
          </a:p>
          <a:p>
            <a:pPr algn="just">
              <a:buNone/>
            </a:pPr>
            <a:r>
              <a:rPr lang="en-US" b="1" dirty="0" smtClean="0"/>
              <a:t>1.Recursion: </a:t>
            </a:r>
            <a:r>
              <a:rPr lang="en-US" dirty="0" smtClean="0"/>
              <a:t>recursion is a process by which we define something in terms of itself. e.g. the factorial function, the greatest common divisor(GCD),the power function.</a:t>
            </a:r>
          </a:p>
          <a:p>
            <a:pPr algn="just">
              <a:buNone/>
            </a:pPr>
            <a:r>
              <a:rPr lang="en-US" b="1" dirty="0" smtClean="0"/>
              <a:t>2. Polish expression compilation</a:t>
            </a:r>
          </a:p>
          <a:p>
            <a:pPr algn="just">
              <a:buNone/>
            </a:pPr>
            <a:r>
              <a:rPr lang="en-US" b="1" dirty="0" smtClean="0"/>
              <a:t>Infix notation(expression</a:t>
            </a:r>
            <a:r>
              <a:rPr lang="en-US" dirty="0" smtClean="0"/>
              <a:t>);operators are between operands.</a:t>
            </a:r>
          </a:p>
          <a:p>
            <a:pPr algn="just">
              <a:buNone/>
            </a:pPr>
            <a:r>
              <a:rPr lang="en-US" dirty="0" smtClean="0"/>
              <a:t>e.g.(5*4+3)  = 50</a:t>
            </a:r>
          </a:p>
          <a:p>
            <a:pPr algn="just">
              <a:buNone/>
            </a:pPr>
            <a:r>
              <a:rPr lang="en-US" dirty="0" smtClean="0"/>
              <a:t>(A*B+C)   =   A</a:t>
            </a:r>
          </a:p>
          <a:p>
            <a:pPr algn="just">
              <a:buNone/>
            </a:pPr>
            <a:r>
              <a:rPr lang="en-US" b="1" dirty="0" smtClean="0"/>
              <a:t>Prefix notation(expression)</a:t>
            </a:r>
          </a:p>
          <a:p>
            <a:pPr algn="just">
              <a:buNone/>
            </a:pPr>
            <a:r>
              <a:rPr lang="en-US" dirty="0" smtClean="0"/>
              <a:t>Operators comes before the operands.</a:t>
            </a:r>
          </a:p>
          <a:p>
            <a:pPr algn="just">
              <a:buNone/>
            </a:pPr>
            <a:r>
              <a:rPr lang="en-US" dirty="0" smtClean="0"/>
              <a:t>e.g. +45   =  4+5</a:t>
            </a:r>
          </a:p>
          <a:p>
            <a:pPr algn="just">
              <a:buNone/>
            </a:pPr>
            <a:r>
              <a:rPr lang="en-US" dirty="0" smtClean="0"/>
              <a:t>+*ABC     =  A*B+C</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Stack application </a:t>
            </a:r>
            <a:endParaRPr lang="en-US" dirty="0">
              <a:solidFill>
                <a:schemeClr val="tx1"/>
              </a:solidFill>
            </a:endParaRPr>
          </a:p>
        </p:txBody>
      </p:sp>
      <p:sp>
        <p:nvSpPr>
          <p:cNvPr id="3" name="Content Placeholder 2"/>
          <p:cNvSpPr>
            <a:spLocks noGrp="1"/>
          </p:cNvSpPr>
          <p:nvPr>
            <p:ph sz="quarter" idx="1"/>
          </p:nvPr>
        </p:nvSpPr>
        <p:spPr>
          <a:xfrm>
            <a:off x="228600" y="685800"/>
            <a:ext cx="8077200" cy="5788152"/>
          </a:xfrm>
        </p:spPr>
        <p:txBody>
          <a:bodyPr/>
          <a:lstStyle/>
          <a:p>
            <a:r>
              <a:rPr lang="en-US" b="1" dirty="0" smtClean="0"/>
              <a:t>Suffix/postfix(Reverse Polish Notation(RPN)): operators come after the operands</a:t>
            </a:r>
          </a:p>
          <a:p>
            <a:pPr>
              <a:buNone/>
            </a:pPr>
            <a:r>
              <a:rPr lang="en-US" dirty="0" smtClean="0"/>
              <a:t>e.g.      45+   =   4+5</a:t>
            </a:r>
          </a:p>
          <a:p>
            <a:pPr>
              <a:buNone/>
            </a:pPr>
            <a:r>
              <a:rPr lang="en-US" dirty="0" smtClean="0"/>
              <a:t>	AB*C+   =	    A*B+C</a:t>
            </a:r>
          </a:p>
          <a:p>
            <a:pPr>
              <a:buNone/>
            </a:pPr>
            <a:r>
              <a:rPr lang="en-US" dirty="0" smtClean="0"/>
              <a:t>AB / CD /-	=   A/B  - C/D</a:t>
            </a:r>
          </a:p>
          <a:p>
            <a:pPr>
              <a:buNone/>
            </a:pPr>
            <a:endParaRPr lang="en-US" dirty="0" smtClean="0"/>
          </a:p>
          <a:p>
            <a:r>
              <a:rPr lang="en-US" dirty="0" smtClean="0"/>
              <a:t>The R.P.N is the notation many hand-held calculators use to evaluate expressions and is the form in which a language processor converts arithmetic expressions before generating a code to evaluate it.</a:t>
            </a:r>
          </a:p>
        </p:txBody>
      </p:sp>
      <p:sp>
        <p:nvSpPr>
          <p:cNvPr id="4" name="Slide Number Placeholder 3"/>
          <p:cNvSpPr>
            <a:spLocks noGrp="1"/>
          </p:cNvSpPr>
          <p:nvPr>
            <p:ph type="sldNum" sz="quarter" idx="15"/>
          </p:nvPr>
        </p:nvSpPr>
        <p:spPr/>
        <p:txBody>
          <a:bodyPr/>
          <a:lstStyle/>
          <a:p>
            <a:fld id="{EB3CC31C-4F32-433D-A1A4-47515DC1B7A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solidFill>
                  <a:schemeClr val="tx1"/>
                </a:solidFill>
              </a:rPr>
              <a:t>summary</a:t>
            </a:r>
            <a:endParaRPr lang="en-US" b="1" dirty="0">
              <a:solidFill>
                <a:schemeClr val="tx1"/>
              </a:solidFill>
            </a:endParaRPr>
          </a:p>
        </p:txBody>
      </p:sp>
      <p:graphicFrame>
        <p:nvGraphicFramePr>
          <p:cNvPr id="5" name="Content Placeholder 4"/>
          <p:cNvGraphicFramePr>
            <a:graphicFrameLocks noGrp="1"/>
          </p:cNvGraphicFramePr>
          <p:nvPr>
            <p:ph sz="quarter" idx="1"/>
          </p:nvPr>
        </p:nvGraphicFramePr>
        <p:xfrm>
          <a:off x="304800" y="914400"/>
          <a:ext cx="7620000" cy="2595880"/>
        </p:xfrm>
        <a:graphic>
          <a:graphicData uri="http://schemas.openxmlformats.org/drawingml/2006/table">
            <a:tbl>
              <a:tblPr firstRow="1" bandRow="1">
                <a:tableStyleId>{5940675A-B579-460E-94D1-54222C63F5DA}</a:tableStyleId>
              </a:tblPr>
              <a:tblGrid>
                <a:gridCol w="2540000"/>
                <a:gridCol w="2540000"/>
                <a:gridCol w="2540000"/>
              </a:tblGrid>
              <a:tr h="370840">
                <a:tc>
                  <a:txBody>
                    <a:bodyPr/>
                    <a:lstStyle/>
                    <a:p>
                      <a:r>
                        <a:rPr lang="en-US" b="1" dirty="0" smtClean="0"/>
                        <a:t>Prefix</a:t>
                      </a:r>
                      <a:endParaRPr lang="en-US" b="1" dirty="0"/>
                    </a:p>
                  </a:txBody>
                  <a:tcPr/>
                </a:tc>
                <a:tc>
                  <a:txBody>
                    <a:bodyPr/>
                    <a:lstStyle/>
                    <a:p>
                      <a:r>
                        <a:rPr lang="en-US" b="1" dirty="0" smtClean="0"/>
                        <a:t>Infix</a:t>
                      </a:r>
                      <a:endParaRPr lang="en-US" b="1" dirty="0"/>
                    </a:p>
                  </a:txBody>
                  <a:tcPr/>
                </a:tc>
                <a:tc>
                  <a:txBody>
                    <a:bodyPr/>
                    <a:lstStyle/>
                    <a:p>
                      <a:r>
                        <a:rPr lang="en-US" b="1" dirty="0" smtClean="0"/>
                        <a:t>Suffix(Postfix)</a:t>
                      </a:r>
                      <a:endParaRPr lang="en-US" b="1" dirty="0"/>
                    </a:p>
                  </a:txBody>
                  <a:tcPr/>
                </a:tc>
              </a:tr>
              <a:tr h="370840">
                <a:tc>
                  <a:txBody>
                    <a:bodyPr/>
                    <a:lstStyle/>
                    <a:p>
                      <a:r>
                        <a:rPr lang="en-US" dirty="0" smtClean="0"/>
                        <a:t>+AB</a:t>
                      </a:r>
                      <a:endParaRPr lang="en-US" dirty="0"/>
                    </a:p>
                  </a:txBody>
                  <a:tcPr/>
                </a:tc>
                <a:tc>
                  <a:txBody>
                    <a:bodyPr/>
                    <a:lstStyle/>
                    <a:p>
                      <a:r>
                        <a:rPr lang="en-US" dirty="0" smtClean="0"/>
                        <a:t>A+B</a:t>
                      </a:r>
                      <a:endParaRPr lang="en-US" dirty="0"/>
                    </a:p>
                  </a:txBody>
                  <a:tcPr/>
                </a:tc>
                <a:tc>
                  <a:txBody>
                    <a:bodyPr/>
                    <a:lstStyle/>
                    <a:p>
                      <a:r>
                        <a:rPr lang="en-US" dirty="0" smtClean="0"/>
                        <a:t>AB+</a:t>
                      </a:r>
                      <a:endParaRPr lang="en-US" dirty="0"/>
                    </a:p>
                  </a:txBody>
                  <a:tcPr/>
                </a:tc>
              </a:tr>
              <a:tr h="370840">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r>
                        <a:rPr lang="en-US" dirty="0" smtClean="0"/>
                        <a:t>AB*C+</a:t>
                      </a:r>
                      <a:endParaRPr lang="en-US" dirty="0"/>
                    </a:p>
                  </a:txBody>
                  <a:tcPr/>
                </a:tc>
              </a:tr>
              <a:tr h="370840">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r>
                        <a:rPr lang="en-US" dirty="0" smtClean="0"/>
                        <a:t>ABC*+</a:t>
                      </a:r>
                      <a:endParaRPr lang="en-US" dirty="0"/>
                    </a:p>
                  </a:txBody>
                  <a:tcPr/>
                </a:tc>
              </a:tr>
              <a:tr h="370840">
                <a:tc>
                  <a:txBody>
                    <a:bodyPr/>
                    <a:lstStyle/>
                    <a:p>
                      <a:r>
                        <a:rPr lang="en-US" dirty="0" smtClean="0"/>
                        <a:t>- / AB</a:t>
                      </a:r>
                      <a:r>
                        <a:rPr lang="en-US" baseline="0" dirty="0" smtClean="0"/>
                        <a:t> / CD</a:t>
                      </a:r>
                      <a:endParaRPr lang="en-US" dirty="0"/>
                    </a:p>
                  </a:txBody>
                  <a:tcPr/>
                </a:tc>
                <a:tc>
                  <a:txBody>
                    <a:bodyPr/>
                    <a:lstStyle/>
                    <a:p>
                      <a:r>
                        <a:rPr lang="en-US" dirty="0" smtClean="0"/>
                        <a:t>A/B –C/D</a:t>
                      </a:r>
                      <a:endParaRPr lang="en-US" dirty="0"/>
                    </a:p>
                  </a:txBody>
                  <a:tcPr/>
                </a:tc>
                <a:tc>
                  <a:txBody>
                    <a:bodyPr/>
                    <a:lstStyle/>
                    <a:p>
                      <a:r>
                        <a:rPr lang="en-US" dirty="0" smtClean="0"/>
                        <a:t>AB / CD</a:t>
                      </a:r>
                      <a:r>
                        <a:rPr lang="en-US" baseline="0" dirty="0" smtClean="0"/>
                        <a:t> / -</a:t>
                      </a:r>
                      <a:endParaRPr lang="en-US" dirty="0"/>
                    </a:p>
                  </a:txBody>
                  <a:tcPr/>
                </a:tc>
              </a:tr>
              <a:tr h="370840">
                <a:tc>
                  <a:txBody>
                    <a:bodyPr/>
                    <a:lstStyle/>
                    <a:p>
                      <a:r>
                        <a:rPr lang="en-US" dirty="0" smtClean="0"/>
                        <a:t>*+AB - CD</a:t>
                      </a:r>
                      <a:endParaRPr lang="en-US" dirty="0"/>
                    </a:p>
                  </a:txBody>
                  <a:tcPr/>
                </a:tc>
                <a:tc>
                  <a:txBody>
                    <a:bodyPr/>
                    <a:lstStyle/>
                    <a:p>
                      <a:r>
                        <a:rPr lang="en-US" dirty="0" smtClean="0"/>
                        <a:t>(A+B) * (C-D)</a:t>
                      </a:r>
                      <a:endParaRPr lang="en-US" dirty="0"/>
                    </a:p>
                  </a:txBody>
                  <a:tcPr/>
                </a:tc>
                <a:tc>
                  <a:txBody>
                    <a:bodyPr/>
                    <a:lstStyle/>
                    <a:p>
                      <a:r>
                        <a:rPr lang="en-US" dirty="0" smtClean="0"/>
                        <a:t>AB+CD - *</a:t>
                      </a:r>
                      <a:endParaRPr lang="en-US" dirty="0"/>
                    </a:p>
                  </a:txBody>
                  <a:tcPr/>
                </a:tc>
              </a:tr>
              <a:tr h="370840">
                <a:tc>
                  <a:txBody>
                    <a:bodyPr/>
                    <a:lstStyle/>
                    <a:p>
                      <a:r>
                        <a:rPr lang="en-US" dirty="0" smtClean="0"/>
                        <a:t>- / +A*BCDE</a:t>
                      </a:r>
                      <a:endParaRPr lang="en-US" dirty="0"/>
                    </a:p>
                  </a:txBody>
                  <a:tcPr/>
                </a:tc>
                <a:tc>
                  <a:txBody>
                    <a:bodyPr/>
                    <a:lstStyle/>
                    <a:p>
                      <a:r>
                        <a:rPr lang="en-US" dirty="0" smtClean="0"/>
                        <a:t>A+(B*C) / (D-E)</a:t>
                      </a:r>
                      <a:endParaRPr lang="en-US" dirty="0"/>
                    </a:p>
                  </a:txBody>
                  <a:tcPr/>
                </a:tc>
                <a:tc>
                  <a:txBody>
                    <a:bodyPr/>
                    <a:lstStyle/>
                    <a:p>
                      <a:r>
                        <a:rPr lang="en-US" dirty="0" smtClean="0"/>
                        <a:t>ABC *+D/E-</a:t>
                      </a:r>
                      <a:endParaRPr lang="en-US" dirty="0"/>
                    </a:p>
                  </a:txBody>
                  <a:tcPr/>
                </a:tc>
              </a:tr>
            </a:tbl>
          </a:graphicData>
        </a:graphic>
      </p:graphicFrame>
      <p:sp>
        <p:nvSpPr>
          <p:cNvPr id="4" name="Slide Number Placeholder 3"/>
          <p:cNvSpPr>
            <a:spLocks noGrp="1"/>
          </p:cNvSpPr>
          <p:nvPr>
            <p:ph type="sldNum" sz="quarter" idx="15"/>
          </p:nvPr>
        </p:nvSpPr>
        <p:spPr/>
        <p:txBody>
          <a:bodyPr/>
          <a:lstStyle/>
          <a:p>
            <a:fld id="{EB3CC31C-4F32-433D-A1A4-47515DC1B7A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solidFill>
                  <a:schemeClr val="tx1"/>
                </a:solidFill>
              </a:rPr>
              <a:t>Example 1</a:t>
            </a:r>
            <a:endParaRPr lang="en-US" b="1" dirty="0">
              <a:solidFill>
                <a:schemeClr val="tx1"/>
              </a:solidFill>
            </a:endParaRPr>
          </a:p>
        </p:txBody>
      </p:sp>
      <p:sp>
        <p:nvSpPr>
          <p:cNvPr id="3" name="Content Placeholder 2"/>
          <p:cNvSpPr>
            <a:spLocks noGrp="1"/>
          </p:cNvSpPr>
          <p:nvPr>
            <p:ph sz="quarter" idx="1"/>
          </p:nvPr>
        </p:nvSpPr>
        <p:spPr>
          <a:xfrm>
            <a:off x="228600" y="914400"/>
            <a:ext cx="7696200" cy="5559552"/>
          </a:xfrm>
        </p:spPr>
        <p:txBody>
          <a:bodyPr/>
          <a:lstStyle/>
          <a:p>
            <a:pPr algn="just">
              <a:buNone/>
            </a:pPr>
            <a:r>
              <a:rPr lang="en-US" dirty="0" smtClean="0"/>
              <a:t>Evaluate the RPN expression below to its infix expression</a:t>
            </a:r>
          </a:p>
          <a:p>
            <a:pPr>
              <a:buNone/>
            </a:pPr>
            <a:r>
              <a:rPr lang="en-US" dirty="0" smtClean="0"/>
              <a:t>ABC+ DE */-</a:t>
            </a:r>
          </a:p>
          <a:p>
            <a:pPr>
              <a:buNone/>
            </a:pPr>
            <a:r>
              <a:rPr lang="en-US" dirty="0" smtClean="0"/>
              <a:t>A(B+C) DE*/-</a:t>
            </a:r>
          </a:p>
          <a:p>
            <a:pPr>
              <a:buNone/>
            </a:pPr>
            <a:r>
              <a:rPr lang="en-US" dirty="0" smtClean="0"/>
              <a:t>A(B+C)(D*E)/-</a:t>
            </a:r>
          </a:p>
          <a:p>
            <a:pPr>
              <a:buNone/>
            </a:pPr>
            <a:r>
              <a:rPr lang="en-US" dirty="0" smtClean="0"/>
              <a:t>A(B+C)/(D*E)</a:t>
            </a:r>
          </a:p>
          <a:p>
            <a:pPr>
              <a:buNone/>
            </a:pPr>
            <a:r>
              <a:rPr lang="en-US" dirty="0" smtClean="0"/>
              <a:t>A-(B+C) / (D*E)</a:t>
            </a:r>
          </a:p>
          <a:p>
            <a:pPr>
              <a:buNone/>
            </a:pPr>
            <a:r>
              <a:rPr lang="en-US" dirty="0" smtClean="0"/>
              <a:t>A -   B+C</a:t>
            </a:r>
          </a:p>
          <a:p>
            <a:pPr>
              <a:buNone/>
            </a:pPr>
            <a:r>
              <a:rPr lang="en-US" dirty="0" smtClean="0"/>
              <a:t>        D*E</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14</a:t>
            </a:fld>
            <a:endParaRPr lang="en-US"/>
          </a:p>
        </p:txBody>
      </p:sp>
      <p:cxnSp>
        <p:nvCxnSpPr>
          <p:cNvPr id="6" name="Straight Connector 5"/>
          <p:cNvCxnSpPr/>
          <p:nvPr/>
        </p:nvCxnSpPr>
        <p:spPr>
          <a:xfrm>
            <a:off x="990600" y="44196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tx1"/>
                </a:solidFill>
              </a:rPr>
              <a:t>EXAMPLE  2</a:t>
            </a:r>
            <a:endParaRPr lang="en-US" b="1" dirty="0">
              <a:solidFill>
                <a:schemeClr val="tx1"/>
              </a:solidFill>
            </a:endParaRPr>
          </a:p>
        </p:txBody>
      </p:sp>
      <p:sp>
        <p:nvSpPr>
          <p:cNvPr id="3" name="Content Placeholder 2"/>
          <p:cNvSpPr>
            <a:spLocks noGrp="1"/>
          </p:cNvSpPr>
          <p:nvPr>
            <p:ph sz="quarter" idx="1"/>
          </p:nvPr>
        </p:nvSpPr>
        <p:spPr>
          <a:xfrm>
            <a:off x="228600" y="914400"/>
            <a:ext cx="7696200" cy="5559552"/>
          </a:xfrm>
        </p:spPr>
        <p:txBody>
          <a:bodyPr/>
          <a:lstStyle/>
          <a:p>
            <a:r>
              <a:rPr lang="en-US" dirty="0" smtClean="0"/>
              <a:t>Use a stack to evaluate the RPN expression;</a:t>
            </a:r>
          </a:p>
          <a:p>
            <a:pPr>
              <a:buNone/>
            </a:pPr>
            <a:r>
              <a:rPr lang="en-US" dirty="0" smtClean="0"/>
              <a:t> 2   3 * 4    5   *  + 1 –</a:t>
            </a:r>
          </a:p>
          <a:p>
            <a:pPr>
              <a:buNone/>
            </a:pPr>
            <a:r>
              <a:rPr lang="en-US" dirty="0" smtClean="0"/>
              <a:t>2*3  4  5  *  +  1 –</a:t>
            </a:r>
          </a:p>
          <a:p>
            <a:pPr>
              <a:buNone/>
            </a:pPr>
            <a:r>
              <a:rPr lang="en-US" dirty="0" smtClean="0"/>
              <a:t>2*3  4*5 +1 – </a:t>
            </a:r>
          </a:p>
          <a:p>
            <a:pPr>
              <a:buNone/>
            </a:pPr>
            <a:r>
              <a:rPr lang="en-US" dirty="0" smtClean="0"/>
              <a:t>(2*3) + (4*5) - 1</a:t>
            </a:r>
          </a:p>
          <a:p>
            <a:pPr>
              <a:buNone/>
            </a:pPr>
            <a:endParaRPr lang="en-US" dirty="0" smtClean="0"/>
          </a:p>
          <a:p>
            <a:pPr>
              <a:buNone/>
            </a:pPr>
            <a:r>
              <a:rPr lang="en-US" dirty="0" smtClean="0"/>
              <a:t>6 + 20 – 1</a:t>
            </a:r>
          </a:p>
          <a:p>
            <a:pPr>
              <a:buNone/>
            </a:pPr>
            <a:r>
              <a:rPr lang="en-US" dirty="0" smtClean="0"/>
              <a:t>26- 1</a:t>
            </a:r>
          </a:p>
          <a:p>
            <a:pPr>
              <a:buNone/>
            </a:pPr>
            <a:r>
              <a:rPr lang="en-US" b="1" dirty="0" smtClean="0"/>
              <a:t>25</a:t>
            </a:r>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5225"/>
            <a:ext cx="2133600" cy="476250"/>
          </a:xfrm>
          <a:prstGeom prst="rect">
            <a:avLst/>
          </a:prstGeom>
          <a:noFill/>
        </p:spPr>
        <p:txBody>
          <a:bodyPr/>
          <a:lstStyle/>
          <a:p>
            <a:fld id="{D8C489FB-8582-4D21-8914-9688E76C20F7}" type="slidenum">
              <a:rPr lang="en-US"/>
              <a:pPr/>
              <a:t>16</a:t>
            </a:fld>
            <a:endParaRPr lang="en-US"/>
          </a:p>
        </p:txBody>
      </p:sp>
      <p:sp>
        <p:nvSpPr>
          <p:cNvPr id="9219" name="Rectangle 2"/>
          <p:cNvSpPr>
            <a:spLocks noGrp="1" noChangeArrowheads="1"/>
          </p:cNvSpPr>
          <p:nvPr>
            <p:ph type="title"/>
          </p:nvPr>
        </p:nvSpPr>
        <p:spPr>
          <a:xfrm>
            <a:off x="457200" y="274638"/>
            <a:ext cx="7467600" cy="563562"/>
          </a:xfrm>
        </p:spPr>
        <p:txBody>
          <a:bodyPr/>
          <a:lstStyle/>
          <a:p>
            <a:r>
              <a:rPr lang="en-US" b="1" dirty="0" smtClean="0">
                <a:solidFill>
                  <a:schemeClr val="tx1"/>
                </a:solidFill>
              </a:rPr>
              <a:t>Stack application </a:t>
            </a:r>
            <a:endParaRPr lang="en-US" dirty="0">
              <a:solidFill>
                <a:schemeClr val="tx1"/>
              </a:solidFill>
            </a:endParaRPr>
          </a:p>
        </p:txBody>
      </p:sp>
      <p:sp>
        <p:nvSpPr>
          <p:cNvPr id="9220" name="Rectangle 3"/>
          <p:cNvSpPr>
            <a:spLocks noGrp="1" noChangeArrowheads="1"/>
          </p:cNvSpPr>
          <p:nvPr>
            <p:ph type="body" idx="1"/>
          </p:nvPr>
        </p:nvSpPr>
        <p:spPr>
          <a:xfrm>
            <a:off x="228600" y="762001"/>
            <a:ext cx="8458200" cy="5334000"/>
          </a:xfrm>
        </p:spPr>
        <p:txBody>
          <a:bodyPr>
            <a:normAutofit/>
          </a:bodyPr>
          <a:lstStyle/>
          <a:p>
            <a:pPr>
              <a:buNone/>
            </a:pPr>
            <a:r>
              <a:rPr lang="en-US" sz="2800" dirty="0" smtClean="0"/>
              <a:t>3. </a:t>
            </a:r>
            <a:r>
              <a:rPr lang="en-US" sz="2800" b="1" dirty="0" smtClean="0"/>
              <a:t>Reversing Data / testing for palindromes: </a:t>
            </a:r>
            <a:r>
              <a:rPr lang="en-US" sz="2800" dirty="0" smtClean="0"/>
              <a:t>We can use stacks to reverse data.(example: files, strings)</a:t>
            </a:r>
          </a:p>
          <a:p>
            <a:pPr algn="just"/>
            <a:r>
              <a:rPr lang="en-US" sz="2800" b="1" dirty="0" smtClean="0"/>
              <a:t>Palindrome</a:t>
            </a:r>
            <a:r>
              <a:rPr lang="en-US" sz="2800" dirty="0" smtClean="0"/>
              <a:t>  is a sequence of characters that reads the same backwards and forwards (reading the same backward or forward).</a:t>
            </a:r>
          </a:p>
          <a:p>
            <a:r>
              <a:rPr lang="en-US" sz="2800" dirty="0" smtClean="0"/>
              <a:t>E.g. ABCDCBA, MUM, DAD</a:t>
            </a:r>
          </a:p>
          <a:p>
            <a:r>
              <a:rPr lang="en-US" sz="2800" dirty="0" smtClean="0"/>
              <a:t>“Madam I’m Adam” is a palindrome if we ignore spaces and punctuation symbols.</a:t>
            </a:r>
          </a:p>
          <a:p>
            <a:endParaRPr lang="en-US" sz="2800" dirty="0" smtClean="0"/>
          </a:p>
          <a:p>
            <a:pPr eaLnBrk="1" hangingPunct="1">
              <a:lnSpc>
                <a:spcPct val="90000"/>
              </a:lnSpc>
            </a:pPr>
            <a:endParaRPr lang="en-US" altLang="zh-TW" sz="2800" b="1" dirty="0" smtClean="0">
              <a:latin typeface="Courier New" pitchFamily="49" charset="0"/>
              <a:ea typeface="新細明體" charset="-12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exercise</a:t>
            </a:r>
            <a:endParaRPr lang="en-US" b="1" dirty="0">
              <a:solidFill>
                <a:schemeClr val="tx1"/>
              </a:solidFill>
            </a:endParaRPr>
          </a:p>
        </p:txBody>
      </p:sp>
      <p:sp>
        <p:nvSpPr>
          <p:cNvPr id="3" name="Content Placeholder 2"/>
          <p:cNvSpPr>
            <a:spLocks noGrp="1"/>
          </p:cNvSpPr>
          <p:nvPr>
            <p:ph sz="quarter" idx="1"/>
          </p:nvPr>
        </p:nvSpPr>
        <p:spPr>
          <a:xfrm>
            <a:off x="152400" y="762000"/>
            <a:ext cx="7772400" cy="5711952"/>
          </a:xfrm>
        </p:spPr>
        <p:txBody>
          <a:bodyPr/>
          <a:lstStyle/>
          <a:p>
            <a:r>
              <a:rPr lang="en-US" dirty="0" smtClean="0"/>
              <a:t>Determine whether the fig string is palindrome:</a:t>
            </a:r>
          </a:p>
          <a:p>
            <a:pPr lvl="1"/>
            <a:r>
              <a:rPr lang="en-US" dirty="0" err="1" smtClean="0"/>
              <a:t>i</a:t>
            </a:r>
            <a:r>
              <a:rPr lang="en-US" dirty="0" smtClean="0"/>
              <a:t>) KOBOKO</a:t>
            </a:r>
          </a:p>
          <a:p>
            <a:pPr lvl="1"/>
            <a:r>
              <a:rPr lang="en-US" dirty="0" smtClean="0"/>
              <a:t>Ii) MADAM</a:t>
            </a:r>
          </a:p>
          <a:p>
            <a:pPr>
              <a:buNone/>
            </a:pPr>
            <a:endParaRPr lang="en-US" dirty="0" smtClean="0"/>
          </a:p>
          <a:p>
            <a:pPr>
              <a:buNone/>
            </a:pPr>
            <a:endParaRPr lang="en-US" dirty="0" smtClean="0"/>
          </a:p>
          <a:p>
            <a:pPr>
              <a:buNone/>
            </a:pPr>
            <a:r>
              <a:rPr lang="en-US" dirty="0" smtClean="0"/>
              <a:t>4. </a:t>
            </a:r>
            <a:r>
              <a:rPr lang="en-US" b="1" dirty="0" smtClean="0"/>
              <a:t>Tower of Hano</a:t>
            </a:r>
            <a:r>
              <a:rPr lang="en-US" dirty="0" smtClean="0"/>
              <a:t>i</a:t>
            </a:r>
          </a:p>
        </p:txBody>
      </p:sp>
      <p:sp>
        <p:nvSpPr>
          <p:cNvPr id="4" name="Slide Number Placeholder 3"/>
          <p:cNvSpPr>
            <a:spLocks noGrp="1"/>
          </p:cNvSpPr>
          <p:nvPr>
            <p:ph type="sldNum" sz="quarter" idx="15"/>
          </p:nvPr>
        </p:nvSpPr>
        <p:spPr/>
        <p:txBody>
          <a:bodyPr/>
          <a:lstStyle/>
          <a:p>
            <a:fld id="{EB3CC31C-4F32-433D-A1A4-47515DC1B7AF}" type="slidenum">
              <a:rPr lang="en-US" smtClean="0"/>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924800" cy="381000"/>
          </a:xfrm>
        </p:spPr>
        <p:txBody>
          <a:bodyPr>
            <a:normAutofit fontScale="90000"/>
          </a:bodyPr>
          <a:lstStyle/>
          <a:p>
            <a:r>
              <a:rPr lang="en-US" b="1" dirty="0" smtClean="0">
                <a:solidFill>
                  <a:schemeClr val="tx1"/>
                </a:solidFill>
              </a:rPr>
              <a:t>STACKS</a:t>
            </a:r>
            <a:r>
              <a:rPr lang="en-US" dirty="0"/>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normAutofit/>
          </a:bodyPr>
          <a:lstStyle/>
          <a:p>
            <a:pPr algn="just"/>
            <a:r>
              <a:rPr lang="en-US" dirty="0" smtClean="0"/>
              <a:t>is an ordered collection of items where the </a:t>
            </a:r>
            <a:r>
              <a:rPr lang="en-US" b="1" dirty="0" smtClean="0"/>
              <a:t>addition of new items and the removal of existing </a:t>
            </a:r>
            <a:r>
              <a:rPr lang="en-US" dirty="0" smtClean="0"/>
              <a:t>items always takes place at the same </a:t>
            </a:r>
            <a:r>
              <a:rPr lang="en-US" b="1" dirty="0" smtClean="0"/>
              <a:t>end</a:t>
            </a:r>
            <a:r>
              <a:rPr lang="en-US" dirty="0" smtClean="0"/>
              <a:t>. </a:t>
            </a:r>
            <a:endParaRPr lang="en-US" b="1" dirty="0" smtClean="0"/>
          </a:p>
          <a:p>
            <a:pPr algn="just"/>
            <a:r>
              <a:rPr lang="en-US" dirty="0" smtClean="0"/>
              <a:t>A stack is a homogeneous collection of items of any one type, arranged linearly with access at </a:t>
            </a:r>
            <a:r>
              <a:rPr lang="en-US" b="1" dirty="0" smtClean="0"/>
              <a:t>one end only</a:t>
            </a:r>
            <a:r>
              <a:rPr lang="en-US" dirty="0" smtClean="0"/>
              <a:t>, known as the </a:t>
            </a:r>
            <a:r>
              <a:rPr lang="en-US" b="1" dirty="0" smtClean="0"/>
              <a:t>top</a:t>
            </a:r>
            <a:r>
              <a:rPr lang="en-US" dirty="0" smtClean="0"/>
              <a:t>. This means that data can be added or removed from only the </a:t>
            </a:r>
            <a:r>
              <a:rPr lang="en-US" b="1" dirty="0" smtClean="0"/>
              <a:t>top</a:t>
            </a:r>
            <a:r>
              <a:rPr lang="en-US" dirty="0" smtClean="0"/>
              <a: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200" b="1" dirty="0" smtClean="0">
                <a:solidFill>
                  <a:schemeClr val="tx1"/>
                </a:solidFill>
              </a:rPr>
              <a:t>Stacks</a:t>
            </a:r>
            <a:endParaRPr lang="en-US" dirty="0"/>
          </a:p>
        </p:txBody>
      </p:sp>
      <p:sp>
        <p:nvSpPr>
          <p:cNvPr id="3" name="Content Placeholder 2"/>
          <p:cNvSpPr>
            <a:spLocks noGrp="1"/>
          </p:cNvSpPr>
          <p:nvPr>
            <p:ph sz="quarter" idx="1"/>
          </p:nvPr>
        </p:nvSpPr>
        <p:spPr>
          <a:xfrm>
            <a:off x="228600" y="838200"/>
            <a:ext cx="7696200" cy="5635752"/>
          </a:xfrm>
        </p:spPr>
        <p:txBody>
          <a:bodyPr>
            <a:normAutofit lnSpcReduction="10000"/>
          </a:bodyPr>
          <a:lstStyle/>
          <a:p>
            <a:pPr algn="just"/>
            <a:r>
              <a:rPr lang="en-GB" dirty="0" smtClean="0"/>
              <a:t>A stack is referred to as a </a:t>
            </a:r>
            <a:r>
              <a:rPr lang="en-GB" b="1" dirty="0" smtClean="0"/>
              <a:t>Last-In, First-Out (LIFO)</a:t>
            </a:r>
            <a:r>
              <a:rPr lang="en-US" b="1" dirty="0" smtClean="0"/>
              <a:t> </a:t>
            </a:r>
            <a:r>
              <a:rPr lang="en-US" dirty="0" smtClean="0"/>
              <a:t>also known as </a:t>
            </a:r>
            <a:r>
              <a:rPr lang="en-US" b="1" dirty="0" smtClean="0"/>
              <a:t>FILO(First In Last Out) </a:t>
            </a:r>
            <a:r>
              <a:rPr lang="en-GB" dirty="0" smtClean="0"/>
              <a:t>data structure</a:t>
            </a:r>
            <a:r>
              <a:rPr lang="en-US" dirty="0" smtClean="0"/>
              <a:t>; i.e. the last element added to the structure must be the first one to be removed. </a:t>
            </a:r>
          </a:p>
          <a:p>
            <a:pPr algn="just"/>
            <a:r>
              <a:rPr lang="en-US" dirty="0" smtClean="0"/>
              <a:t>Data is added to the stack using the </a:t>
            </a:r>
            <a:r>
              <a:rPr lang="en-US" b="1" dirty="0" smtClean="0"/>
              <a:t>Push operation</a:t>
            </a:r>
            <a:r>
              <a:rPr lang="en-US" dirty="0" smtClean="0"/>
              <a:t>, and removed using the </a:t>
            </a:r>
            <a:r>
              <a:rPr lang="en-US" b="1" dirty="0" smtClean="0"/>
              <a:t>Pop operation</a:t>
            </a:r>
            <a:r>
              <a:rPr lang="en-US" dirty="0" smtClean="0"/>
              <a:t>.</a:t>
            </a:r>
          </a:p>
          <a:p>
            <a:pPr algn="just">
              <a:lnSpc>
                <a:spcPct val="120000"/>
              </a:lnSpc>
            </a:pPr>
            <a:r>
              <a:rPr lang="en-GB" dirty="0" smtClean="0"/>
              <a:t>A stack is referred via a pointer to the top element of the stack. Therefore, stacks and linked lists are represented identically. </a:t>
            </a:r>
          </a:p>
          <a:p>
            <a:pPr algn="just">
              <a:lnSpc>
                <a:spcPct val="120000"/>
              </a:lnSpc>
            </a:pPr>
            <a:r>
              <a:rPr lang="en-GB" dirty="0" smtClean="0"/>
              <a:t>The difference between stacks and linked lists is that insertion and deletion may occur anywhere in a linked list, but only at the top of a stack. </a:t>
            </a:r>
            <a:r>
              <a:rPr lang="en-US" dirty="0" smtClean="0"/>
              <a:t>The insert is called </a:t>
            </a:r>
            <a:r>
              <a:rPr lang="en-US" b="1" i="1" dirty="0" smtClean="0"/>
              <a:t>Push</a:t>
            </a:r>
            <a:r>
              <a:rPr lang="en-US" dirty="0" smtClean="0"/>
              <a:t> and the delete is called </a:t>
            </a:r>
            <a:r>
              <a:rPr lang="en-US" b="1" i="1" dirty="0" smtClean="0"/>
              <a:t>Pop</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p:spPr>
        <p:txBody>
          <a:bodyPr/>
          <a:lstStyle/>
          <a:p>
            <a:fld id="{8E8E3455-BB73-4D35-A979-032CDA731552}" type="slidenum">
              <a:rPr lang="en-US"/>
              <a:pPr/>
              <a:t>4</a:t>
            </a:fld>
            <a:endParaRPr lang="en-US"/>
          </a:p>
        </p:txBody>
      </p:sp>
      <p:sp>
        <p:nvSpPr>
          <p:cNvPr id="4099" name="Rectangle 2"/>
          <p:cNvSpPr>
            <a:spLocks noGrp="1" noChangeArrowheads="1"/>
          </p:cNvSpPr>
          <p:nvPr>
            <p:ph type="title"/>
          </p:nvPr>
        </p:nvSpPr>
        <p:spPr/>
        <p:txBody>
          <a:bodyPr/>
          <a:lstStyle/>
          <a:p>
            <a:pPr eaLnBrk="1" hangingPunct="1"/>
            <a:r>
              <a:rPr lang="en-US" b="1" dirty="0" smtClean="0">
                <a:solidFill>
                  <a:schemeClr val="tx1"/>
                </a:solidFill>
              </a:rPr>
              <a:t>A Stack of Books-example</a:t>
            </a:r>
          </a:p>
        </p:txBody>
      </p:sp>
      <p:sp>
        <p:nvSpPr>
          <p:cNvPr id="4100" name="Line 3"/>
          <p:cNvSpPr>
            <a:spLocks noChangeShapeType="1"/>
          </p:cNvSpPr>
          <p:nvPr/>
        </p:nvSpPr>
        <p:spPr bwMode="auto">
          <a:xfrm>
            <a:off x="0" y="1219200"/>
            <a:ext cx="9144000" cy="0"/>
          </a:xfrm>
          <a:prstGeom prst="line">
            <a:avLst/>
          </a:prstGeom>
          <a:noFill/>
          <a:ln w="19050">
            <a:solidFill>
              <a:schemeClr val="folHlink"/>
            </a:solidFill>
            <a:round/>
            <a:headEnd/>
            <a:tailEnd/>
          </a:ln>
        </p:spPr>
        <p:txBody>
          <a:bodyPr/>
          <a:lstStyle/>
          <a:p>
            <a:endParaRPr lang="en-US"/>
          </a:p>
        </p:txBody>
      </p:sp>
      <p:pic>
        <p:nvPicPr>
          <p:cNvPr id="4101" name="Picture 5"/>
          <p:cNvPicPr>
            <a:picLocks noGrp="1" noChangeAspect="1" noChangeArrowheads="1"/>
          </p:cNvPicPr>
          <p:nvPr>
            <p:ph idx="1"/>
          </p:nvPr>
        </p:nvPicPr>
        <p:blipFill>
          <a:blip r:embed="rId2"/>
          <a:srcRect/>
          <a:stretch>
            <a:fillRect/>
          </a:stretch>
        </p:blipFill>
        <p:spPr>
          <a:xfrm>
            <a:off x="2514600" y="1447800"/>
            <a:ext cx="3994150" cy="5181600"/>
          </a:xfr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a:xfrm>
            <a:off x="152400" y="685800"/>
            <a:ext cx="7772400" cy="5788152"/>
          </a:xfrm>
        </p:spPr>
        <p:txBody>
          <a:bodyPr/>
          <a:lstStyle/>
          <a:p>
            <a:pPr algn="just"/>
            <a:r>
              <a:rPr lang="en-US" dirty="0" smtClean="0"/>
              <a:t>Think of a </a:t>
            </a:r>
            <a:r>
              <a:rPr lang="en-US" b="1" dirty="0" smtClean="0"/>
              <a:t>number of plates </a:t>
            </a:r>
            <a:r>
              <a:rPr lang="en-US" dirty="0" smtClean="0"/>
              <a:t>kept in a cafeteria. When the plates are being stacked, they are added one on top of each other. It doesn't make much sense to put each plate on the bottom of the pile, as that would be far more work. Similarly, when a plate is taken, it is usually taken from the top of the stack.</a:t>
            </a:r>
          </a:p>
          <a:p>
            <a:r>
              <a:rPr lang="en-US" dirty="0" smtClean="0"/>
              <a:t>Stack consists of </a:t>
            </a:r>
            <a:r>
              <a:rPr lang="en-US" b="1" dirty="0" smtClean="0"/>
              <a:t>two</a:t>
            </a:r>
            <a:r>
              <a:rPr lang="en-US" dirty="0" smtClean="0"/>
              <a:t> parts:</a:t>
            </a:r>
          </a:p>
          <a:p>
            <a:pPr algn="just">
              <a:buNone/>
            </a:pPr>
            <a:r>
              <a:rPr lang="en-US" dirty="0" smtClean="0"/>
              <a:t>-</a:t>
            </a:r>
            <a:r>
              <a:rPr lang="en-US" b="1" dirty="0" smtClean="0"/>
              <a:t>Storage space </a:t>
            </a:r>
            <a:r>
              <a:rPr lang="en-US" dirty="0" smtClean="0"/>
              <a:t>within stack that contains the elements of a stack.</a:t>
            </a:r>
          </a:p>
          <a:p>
            <a:pPr algn="just">
              <a:buNone/>
            </a:pPr>
            <a:r>
              <a:rPr lang="en-US" dirty="0" smtClean="0"/>
              <a:t>-</a:t>
            </a:r>
            <a:r>
              <a:rPr lang="en-US" b="1" dirty="0" smtClean="0"/>
              <a:t>Top of stack </a:t>
            </a:r>
            <a:r>
              <a:rPr lang="en-US" dirty="0" smtClean="0"/>
              <a:t>that refers to the element pushed recently.</a:t>
            </a:r>
          </a:p>
          <a:p>
            <a:pPr algn="just"/>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p:spPr>
        <p:txBody>
          <a:bodyPr/>
          <a:lstStyle/>
          <a:p>
            <a:fld id="{E98B8788-2A78-4F38-9606-CD0D26DB895B}" type="slidenum">
              <a:rPr lang="en-US"/>
              <a:pPr/>
              <a:t>6</a:t>
            </a:fld>
            <a:endParaRPr lang="en-US"/>
          </a:p>
        </p:txBody>
      </p:sp>
      <p:sp>
        <p:nvSpPr>
          <p:cNvPr id="5123" name="Rectangle 2"/>
          <p:cNvSpPr>
            <a:spLocks noGrp="1" noChangeArrowheads="1"/>
          </p:cNvSpPr>
          <p:nvPr>
            <p:ph type="title"/>
          </p:nvPr>
        </p:nvSpPr>
        <p:spPr>
          <a:xfrm>
            <a:off x="457200" y="223838"/>
            <a:ext cx="8229600" cy="690562"/>
          </a:xfrm>
        </p:spPr>
        <p:txBody>
          <a:bodyPr>
            <a:normAutofit fontScale="90000"/>
          </a:bodyPr>
          <a:lstStyle/>
          <a:p>
            <a:pPr eaLnBrk="1" hangingPunct="1"/>
            <a:r>
              <a:rPr lang="en-US" sz="4000" b="1" dirty="0" smtClean="0">
                <a:solidFill>
                  <a:schemeClr val="tx1"/>
                </a:solidFill>
                <a:latin typeface="Georgia" pitchFamily="18" charset="0"/>
              </a:rPr>
              <a:t>Stacks</a:t>
            </a:r>
          </a:p>
        </p:txBody>
      </p:sp>
      <p:sp>
        <p:nvSpPr>
          <p:cNvPr id="5124" name="Text Box 3"/>
          <p:cNvSpPr txBox="1">
            <a:spLocks noChangeArrowheads="1"/>
          </p:cNvSpPr>
          <p:nvPr/>
        </p:nvSpPr>
        <p:spPr bwMode="auto">
          <a:xfrm>
            <a:off x="304800" y="1066800"/>
            <a:ext cx="8534400" cy="2412968"/>
          </a:xfrm>
          <a:prstGeom prst="rect">
            <a:avLst/>
          </a:prstGeom>
          <a:noFill/>
          <a:ln w="9525">
            <a:noFill/>
            <a:miter lim="800000"/>
            <a:headEnd/>
            <a:tailEnd/>
          </a:ln>
        </p:spPr>
        <p:txBody>
          <a:bodyPr>
            <a:spAutoFit/>
          </a:bodyPr>
          <a:lstStyle/>
          <a:p>
            <a:pPr marL="344488" indent="-344488">
              <a:lnSpc>
                <a:spcPct val="90000"/>
              </a:lnSpc>
              <a:spcBef>
                <a:spcPct val="20000"/>
              </a:spcBef>
              <a:buFontTx/>
              <a:buChar char="•"/>
              <a:tabLst>
                <a:tab pos="344488" algn="l"/>
              </a:tabLst>
            </a:pPr>
            <a:r>
              <a:rPr lang="en-US" sz="2400" dirty="0"/>
              <a:t>The storage is downwards-up so that all operations are on </a:t>
            </a:r>
            <a:r>
              <a:rPr lang="en-US" sz="2400" b="1" dirty="0"/>
              <a:t>Top element</a:t>
            </a:r>
            <a:r>
              <a:rPr lang="en-US" sz="2400" dirty="0"/>
              <a:t>.</a:t>
            </a:r>
          </a:p>
          <a:p>
            <a:pPr marL="344488" indent="-344488" algn="just">
              <a:lnSpc>
                <a:spcPct val="90000"/>
              </a:lnSpc>
              <a:spcBef>
                <a:spcPct val="20000"/>
              </a:spcBef>
              <a:buFontTx/>
              <a:buChar char="•"/>
              <a:tabLst>
                <a:tab pos="344488" algn="l"/>
              </a:tabLst>
            </a:pPr>
            <a:r>
              <a:rPr lang="en-US" sz="2400" dirty="0"/>
              <a:t> A pointer is restricted to the Top </a:t>
            </a:r>
            <a:r>
              <a:rPr lang="en-US" sz="2400" dirty="0" smtClean="0"/>
              <a:t>element. A stack has a pointer</a:t>
            </a:r>
            <a:r>
              <a:rPr lang="en-US" sz="2800" dirty="0" smtClean="0"/>
              <a:t>  called </a:t>
            </a:r>
            <a:r>
              <a:rPr lang="en-US" sz="2800" b="1" dirty="0" smtClean="0"/>
              <a:t>top</a:t>
            </a:r>
            <a:r>
              <a:rPr lang="en-US" sz="2800" dirty="0" smtClean="0"/>
              <a:t> that keeps track of the top element on the stack.</a:t>
            </a:r>
            <a:endParaRPr lang="en-US" sz="2800" dirty="0"/>
          </a:p>
          <a:p>
            <a:pPr marL="344488" indent="-344488">
              <a:lnSpc>
                <a:spcPct val="90000"/>
              </a:lnSpc>
              <a:spcBef>
                <a:spcPct val="20000"/>
              </a:spcBef>
              <a:buFont typeface="Wingdings" pitchFamily="2" charset="2"/>
              <a:buNone/>
              <a:tabLst>
                <a:tab pos="344488" algn="l"/>
              </a:tabLst>
            </a:pPr>
            <a:r>
              <a:rPr lang="en-US" sz="2800" dirty="0"/>
              <a:t> </a:t>
            </a:r>
            <a:endParaRPr lang="en-US" dirty="0"/>
          </a:p>
        </p:txBody>
      </p:sp>
      <p:pic>
        <p:nvPicPr>
          <p:cNvPr id="5125" name="Picture 5"/>
          <p:cNvPicPr>
            <a:picLocks noChangeAspect="1" noChangeArrowheads="1"/>
          </p:cNvPicPr>
          <p:nvPr/>
        </p:nvPicPr>
        <p:blipFill>
          <a:blip r:embed="rId2"/>
          <a:srcRect/>
          <a:stretch>
            <a:fillRect/>
          </a:stretch>
        </p:blipFill>
        <p:spPr bwMode="auto">
          <a:xfrm>
            <a:off x="2438400" y="2895600"/>
            <a:ext cx="3429000" cy="3409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p:spPr>
        <p:txBody>
          <a:bodyPr/>
          <a:lstStyle/>
          <a:p>
            <a:fld id="{61B9CBD2-B343-4D8A-986F-EF13A843AE54}" type="slidenum">
              <a:rPr lang="en-US"/>
              <a:pPr/>
              <a:t>7</a:t>
            </a:fld>
            <a:endParaRPr lang="en-US"/>
          </a:p>
        </p:txBody>
      </p:sp>
      <p:sp>
        <p:nvSpPr>
          <p:cNvPr id="6147" name="Rectangle 2"/>
          <p:cNvSpPr>
            <a:spLocks noGrp="1" noChangeArrowheads="1"/>
          </p:cNvSpPr>
          <p:nvPr>
            <p:ph type="title"/>
          </p:nvPr>
        </p:nvSpPr>
        <p:spPr>
          <a:xfrm>
            <a:off x="457200" y="223838"/>
            <a:ext cx="8229600" cy="690562"/>
          </a:xfrm>
        </p:spPr>
        <p:txBody>
          <a:bodyPr/>
          <a:lstStyle/>
          <a:p>
            <a:pPr eaLnBrk="1" hangingPunct="1"/>
            <a:r>
              <a:rPr lang="en-US" sz="2800" b="1" dirty="0" smtClean="0">
                <a:solidFill>
                  <a:schemeClr val="tx1"/>
                </a:solidFill>
                <a:latin typeface="Georgia" pitchFamily="18" charset="0"/>
              </a:rPr>
              <a:t>Stack operations</a:t>
            </a:r>
          </a:p>
        </p:txBody>
      </p:sp>
      <p:sp>
        <p:nvSpPr>
          <p:cNvPr id="6148" name="Text Box 3"/>
          <p:cNvSpPr txBox="1">
            <a:spLocks noChangeArrowheads="1"/>
          </p:cNvSpPr>
          <p:nvPr/>
        </p:nvSpPr>
        <p:spPr bwMode="auto">
          <a:xfrm>
            <a:off x="304800" y="990600"/>
            <a:ext cx="8229600" cy="5013680"/>
          </a:xfrm>
          <a:prstGeom prst="rect">
            <a:avLst/>
          </a:prstGeom>
          <a:noFill/>
          <a:ln w="9525">
            <a:noFill/>
            <a:miter lim="800000"/>
            <a:headEnd/>
            <a:tailEnd/>
          </a:ln>
        </p:spPr>
        <p:txBody>
          <a:bodyPr wrap="square">
            <a:spAutoFit/>
          </a:bodyPr>
          <a:lstStyle/>
          <a:p>
            <a:pPr marL="344488" indent="-344488" algn="just">
              <a:lnSpc>
                <a:spcPct val="125000"/>
              </a:lnSpc>
              <a:spcBef>
                <a:spcPct val="20000"/>
              </a:spcBef>
              <a:buFontTx/>
              <a:buChar char="•"/>
            </a:pPr>
            <a:r>
              <a:rPr lang="en-US" sz="2600" b="1" dirty="0" err="1"/>
              <a:t>makeNull</a:t>
            </a:r>
            <a:r>
              <a:rPr lang="en-US" sz="2600" b="1" dirty="0"/>
              <a:t>(s) </a:t>
            </a:r>
            <a:r>
              <a:rPr lang="en-US" sz="2600" dirty="0"/>
              <a:t>– make </a:t>
            </a:r>
            <a:r>
              <a:rPr lang="en-US" sz="2600" b="1" i="1" dirty="0"/>
              <a:t>s</a:t>
            </a:r>
            <a:r>
              <a:rPr lang="en-US" sz="2600" dirty="0"/>
              <a:t> be an empty stack</a:t>
            </a:r>
          </a:p>
          <a:p>
            <a:pPr marL="344488" indent="-344488" algn="just">
              <a:lnSpc>
                <a:spcPct val="125000"/>
              </a:lnSpc>
              <a:spcBef>
                <a:spcPct val="20000"/>
              </a:spcBef>
              <a:buFontTx/>
              <a:buChar char="•"/>
            </a:pPr>
            <a:r>
              <a:rPr lang="en-US" sz="2600" b="1" dirty="0"/>
              <a:t>top(s) </a:t>
            </a:r>
            <a:r>
              <a:rPr lang="en-US" sz="2600" dirty="0"/>
              <a:t>– return the element at the top of the stack</a:t>
            </a:r>
          </a:p>
          <a:p>
            <a:pPr marL="344488" indent="-344488" algn="just">
              <a:lnSpc>
                <a:spcPct val="125000"/>
              </a:lnSpc>
              <a:spcBef>
                <a:spcPct val="20000"/>
              </a:spcBef>
              <a:buFontTx/>
              <a:buChar char="•"/>
            </a:pPr>
            <a:r>
              <a:rPr lang="en-US" sz="2600" b="1" dirty="0"/>
              <a:t>pop(s) </a:t>
            </a:r>
            <a:r>
              <a:rPr lang="en-US" sz="2600" dirty="0"/>
              <a:t>– return and delete the element at the top of the stack. The stack size reduces by 1</a:t>
            </a:r>
          </a:p>
          <a:p>
            <a:pPr marL="344488" indent="-344488" algn="just">
              <a:lnSpc>
                <a:spcPct val="125000"/>
              </a:lnSpc>
              <a:spcBef>
                <a:spcPct val="20000"/>
              </a:spcBef>
              <a:buFontTx/>
              <a:buChar char="•"/>
            </a:pPr>
            <a:r>
              <a:rPr lang="en-US" sz="2600" b="1" dirty="0"/>
              <a:t>push(x</a:t>
            </a:r>
            <a:r>
              <a:rPr lang="en-US" sz="2600" b="1" dirty="0" smtClean="0"/>
              <a:t>, s</a:t>
            </a:r>
            <a:r>
              <a:rPr lang="en-US" sz="2600" b="1" dirty="0"/>
              <a:t>) </a:t>
            </a:r>
            <a:r>
              <a:rPr lang="en-US" sz="2600" dirty="0"/>
              <a:t>– insert element x at the top of the stack. The size of the stack increases by one.</a:t>
            </a:r>
          </a:p>
          <a:p>
            <a:pPr marL="344488" indent="-344488" algn="just">
              <a:lnSpc>
                <a:spcPct val="125000"/>
              </a:lnSpc>
              <a:spcBef>
                <a:spcPct val="20000"/>
              </a:spcBef>
              <a:buFontTx/>
              <a:buChar char="•"/>
            </a:pPr>
            <a:r>
              <a:rPr lang="en-US" sz="2600" b="1" dirty="0"/>
              <a:t>empty(s) </a:t>
            </a:r>
            <a:r>
              <a:rPr lang="en-US" sz="2600" dirty="0"/>
              <a:t>– returns true if the stack has no elements.</a:t>
            </a:r>
          </a:p>
          <a:p>
            <a:pPr marL="344488" indent="-344488">
              <a:spcBef>
                <a:spcPct val="50000"/>
              </a:spcBef>
            </a:pPr>
            <a:endParaRPr lang="en-US" sz="26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solidFill>
                  <a:schemeClr val="tx1"/>
                </a:solidFill>
              </a:rPr>
              <a:t>N/B</a:t>
            </a:r>
            <a:endParaRPr lang="en-US" b="1" dirty="0">
              <a:solidFill>
                <a:schemeClr val="tx1"/>
              </a:solidFill>
            </a:endParaRPr>
          </a:p>
        </p:txBody>
      </p:sp>
      <p:sp>
        <p:nvSpPr>
          <p:cNvPr id="3" name="Content Placeholder 2"/>
          <p:cNvSpPr>
            <a:spLocks noGrp="1"/>
          </p:cNvSpPr>
          <p:nvPr>
            <p:ph sz="quarter" idx="1"/>
          </p:nvPr>
        </p:nvSpPr>
        <p:spPr>
          <a:xfrm>
            <a:off x="304800" y="762000"/>
            <a:ext cx="7620000" cy="5711952"/>
          </a:xfrm>
        </p:spPr>
        <p:txBody>
          <a:bodyPr/>
          <a:lstStyle/>
          <a:p>
            <a:pPr algn="just">
              <a:buNone/>
            </a:pPr>
            <a:r>
              <a:rPr lang="en-US" dirty="0" smtClean="0"/>
              <a:t>1. Before inserting an element (</a:t>
            </a:r>
            <a:r>
              <a:rPr lang="en-US" b="1" dirty="0" smtClean="0"/>
              <a:t>pushing) </a:t>
            </a:r>
            <a:r>
              <a:rPr lang="en-US" dirty="0" smtClean="0"/>
              <a:t>onto a stack one must always check whether the stack </a:t>
            </a:r>
            <a:r>
              <a:rPr lang="en-US" b="1" dirty="0" smtClean="0"/>
              <a:t>NOT FULL </a:t>
            </a:r>
            <a:r>
              <a:rPr lang="en-US" dirty="0" smtClean="0"/>
              <a:t>to avoid </a:t>
            </a:r>
            <a:r>
              <a:rPr lang="en-US" b="1" dirty="0" smtClean="0"/>
              <a:t>stack overflow</a:t>
            </a:r>
            <a:r>
              <a:rPr lang="en-US" dirty="0" smtClean="0"/>
              <a:t>.</a:t>
            </a:r>
          </a:p>
          <a:p>
            <a:pPr algn="just">
              <a:buNone/>
            </a:pPr>
            <a:r>
              <a:rPr lang="en-US" dirty="0" smtClean="0"/>
              <a:t>2. Similarly before deleting an element from(</a:t>
            </a:r>
            <a:r>
              <a:rPr lang="en-US" b="1" dirty="0" smtClean="0"/>
              <a:t>popping</a:t>
            </a:r>
            <a:r>
              <a:rPr lang="en-US" dirty="0" smtClean="0"/>
              <a:t> it off) the stack, we must always check whether the stack </a:t>
            </a:r>
            <a:r>
              <a:rPr lang="en-US" b="1" dirty="0" smtClean="0"/>
              <a:t>IS NOT EMPTY </a:t>
            </a:r>
            <a:r>
              <a:rPr lang="en-US" dirty="0" smtClean="0"/>
              <a:t>to avoid </a:t>
            </a:r>
            <a:r>
              <a:rPr lang="en-US" b="1" dirty="0" smtClean="0"/>
              <a:t>stack underflow</a:t>
            </a:r>
            <a:r>
              <a:rPr lang="en-US" dirty="0" smtClean="0"/>
              <a: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553200" y="6245225"/>
            <a:ext cx="2133600" cy="476250"/>
          </a:xfrm>
          <a:prstGeom prst="rect">
            <a:avLst/>
          </a:prstGeom>
          <a:noFill/>
        </p:spPr>
        <p:txBody>
          <a:bodyPr/>
          <a:lstStyle/>
          <a:p>
            <a:fld id="{F5DFEDBA-DC43-4193-AF99-BEB380E486C8}" type="slidenum">
              <a:rPr lang="en-US"/>
              <a:pPr/>
              <a:t>9</a:t>
            </a:fld>
            <a:endParaRPr lang="en-US"/>
          </a:p>
        </p:txBody>
      </p:sp>
      <p:sp>
        <p:nvSpPr>
          <p:cNvPr id="7171" name="Rectangle 2"/>
          <p:cNvSpPr>
            <a:spLocks noGrp="1" noChangeArrowheads="1"/>
          </p:cNvSpPr>
          <p:nvPr>
            <p:ph type="title"/>
          </p:nvPr>
        </p:nvSpPr>
        <p:spPr>
          <a:xfrm>
            <a:off x="457200" y="223838"/>
            <a:ext cx="8229600" cy="690562"/>
          </a:xfrm>
        </p:spPr>
        <p:txBody>
          <a:bodyPr/>
          <a:lstStyle/>
          <a:p>
            <a:pPr eaLnBrk="1" hangingPunct="1"/>
            <a:r>
              <a:rPr lang="en-US" sz="3200" b="1" dirty="0" smtClean="0">
                <a:solidFill>
                  <a:schemeClr val="tx1"/>
                </a:solidFill>
                <a:latin typeface="Georgia" pitchFamily="18" charset="0"/>
              </a:rPr>
              <a:t>Insertion in a stack (PUSH)</a:t>
            </a:r>
          </a:p>
        </p:txBody>
      </p:sp>
      <p:grpSp>
        <p:nvGrpSpPr>
          <p:cNvPr id="2" name="Group 3"/>
          <p:cNvGrpSpPr>
            <a:grpSpLocks/>
          </p:cNvGrpSpPr>
          <p:nvPr/>
        </p:nvGrpSpPr>
        <p:grpSpPr bwMode="auto">
          <a:xfrm>
            <a:off x="5105400" y="1371600"/>
            <a:ext cx="3886200" cy="4552950"/>
            <a:chOff x="3360" y="864"/>
            <a:chExt cx="2400" cy="2868"/>
          </a:xfrm>
        </p:grpSpPr>
        <p:sp>
          <p:nvSpPr>
            <p:cNvPr id="7174" name="Line 4"/>
            <p:cNvSpPr>
              <a:spLocks noChangeShapeType="1"/>
            </p:cNvSpPr>
            <p:nvPr/>
          </p:nvSpPr>
          <p:spPr bwMode="auto">
            <a:xfrm>
              <a:off x="3920" y="1189"/>
              <a:ext cx="0" cy="324"/>
            </a:xfrm>
            <a:prstGeom prst="line">
              <a:avLst/>
            </a:prstGeom>
            <a:noFill/>
            <a:ln w="28575">
              <a:solidFill>
                <a:srgbClr val="FF0000"/>
              </a:solidFill>
              <a:round/>
              <a:headEnd/>
              <a:tailEnd type="triangle" w="med" len="med"/>
            </a:ln>
          </p:spPr>
          <p:txBody>
            <a:bodyPr/>
            <a:lstStyle/>
            <a:p>
              <a:endParaRPr lang="en-US"/>
            </a:p>
          </p:txBody>
        </p:sp>
        <p:sp>
          <p:nvSpPr>
            <p:cNvPr id="7175" name="AutoShape 5"/>
            <p:cNvSpPr>
              <a:spLocks noChangeArrowheads="1"/>
            </p:cNvSpPr>
            <p:nvPr/>
          </p:nvSpPr>
          <p:spPr bwMode="auto">
            <a:xfrm>
              <a:off x="3536" y="864"/>
              <a:ext cx="768" cy="325"/>
            </a:xfrm>
            <a:prstGeom prst="roundRect">
              <a:avLst>
                <a:gd name="adj" fmla="val 16667"/>
              </a:avLst>
            </a:prstGeom>
            <a:solidFill>
              <a:schemeClr val="accent1">
                <a:alpha val="50195"/>
              </a:schemeClr>
            </a:solidFill>
            <a:ln w="28575">
              <a:solidFill>
                <a:srgbClr val="FF0000"/>
              </a:solidFill>
              <a:round/>
              <a:headEnd/>
              <a:tailEnd/>
            </a:ln>
          </p:spPr>
          <p:txBody>
            <a:bodyPr/>
            <a:lstStyle/>
            <a:p>
              <a:r>
                <a:rPr lang="en-US" sz="2000"/>
                <a:t>Begin</a:t>
              </a:r>
              <a:endParaRPr lang="en-US" sz="3200"/>
            </a:p>
          </p:txBody>
        </p:sp>
        <p:sp>
          <p:nvSpPr>
            <p:cNvPr id="7176" name="AutoShape 6"/>
            <p:cNvSpPr>
              <a:spLocks noChangeArrowheads="1"/>
            </p:cNvSpPr>
            <p:nvPr/>
          </p:nvSpPr>
          <p:spPr bwMode="auto">
            <a:xfrm>
              <a:off x="3440" y="1513"/>
              <a:ext cx="960" cy="542"/>
            </a:xfrm>
            <a:prstGeom prst="diamond">
              <a:avLst/>
            </a:prstGeom>
            <a:solidFill>
              <a:schemeClr val="accent1">
                <a:alpha val="50195"/>
              </a:schemeClr>
            </a:solidFill>
            <a:ln w="28575">
              <a:solidFill>
                <a:srgbClr val="FF0000"/>
              </a:solidFill>
              <a:miter lim="800000"/>
              <a:headEnd/>
              <a:tailEnd/>
            </a:ln>
          </p:spPr>
          <p:txBody>
            <a:bodyPr/>
            <a:lstStyle/>
            <a:p>
              <a:r>
                <a:rPr lang="en-US" sz="1400"/>
                <a:t>Top=m-1?</a:t>
              </a:r>
            </a:p>
          </p:txBody>
        </p:sp>
        <p:sp>
          <p:nvSpPr>
            <p:cNvPr id="7177" name="Rectangle 7"/>
            <p:cNvSpPr>
              <a:spLocks noChangeArrowheads="1"/>
            </p:cNvSpPr>
            <p:nvPr/>
          </p:nvSpPr>
          <p:spPr bwMode="auto">
            <a:xfrm>
              <a:off x="3360" y="2402"/>
              <a:ext cx="1096" cy="681"/>
            </a:xfrm>
            <a:prstGeom prst="rect">
              <a:avLst/>
            </a:prstGeom>
            <a:solidFill>
              <a:schemeClr val="accent1">
                <a:alpha val="50195"/>
              </a:schemeClr>
            </a:solidFill>
            <a:ln w="28575">
              <a:solidFill>
                <a:srgbClr val="FF0000"/>
              </a:solidFill>
              <a:miter lim="800000"/>
              <a:headEnd/>
              <a:tailEnd/>
            </a:ln>
          </p:spPr>
          <p:txBody>
            <a:bodyPr/>
            <a:lstStyle/>
            <a:p>
              <a:r>
                <a:rPr lang="en-US"/>
                <a:t>Top  </a:t>
              </a:r>
              <a:r>
                <a:rPr lang="en-US" sz="2000"/>
                <a:t>=</a:t>
              </a:r>
              <a:r>
                <a:rPr lang="en-US"/>
                <a:t>Top+1</a:t>
              </a:r>
            </a:p>
            <a:p>
              <a:r>
                <a:rPr lang="en-US"/>
                <a:t>V[Top]</a:t>
              </a:r>
              <a:r>
                <a:rPr lang="en-US" sz="2000"/>
                <a:t> = </a:t>
              </a:r>
              <a:r>
                <a:rPr lang="en-US"/>
                <a:t>X</a:t>
              </a:r>
              <a:endParaRPr lang="en-US" sz="2800"/>
            </a:p>
          </p:txBody>
        </p:sp>
        <p:sp>
          <p:nvSpPr>
            <p:cNvPr id="7178" name="Line 8"/>
            <p:cNvSpPr>
              <a:spLocks noChangeShapeType="1"/>
            </p:cNvSpPr>
            <p:nvPr/>
          </p:nvSpPr>
          <p:spPr bwMode="auto">
            <a:xfrm>
              <a:off x="3920" y="2055"/>
              <a:ext cx="0" cy="324"/>
            </a:xfrm>
            <a:prstGeom prst="line">
              <a:avLst/>
            </a:prstGeom>
            <a:noFill/>
            <a:ln w="28575">
              <a:solidFill>
                <a:srgbClr val="FF0000"/>
              </a:solidFill>
              <a:round/>
              <a:headEnd/>
              <a:tailEnd type="triangle" w="med" len="med"/>
            </a:ln>
          </p:spPr>
          <p:txBody>
            <a:bodyPr/>
            <a:lstStyle/>
            <a:p>
              <a:endParaRPr lang="en-US"/>
            </a:p>
          </p:txBody>
        </p:sp>
        <p:sp>
          <p:nvSpPr>
            <p:cNvPr id="7179" name="Line 9"/>
            <p:cNvSpPr>
              <a:spLocks noChangeShapeType="1"/>
            </p:cNvSpPr>
            <p:nvPr/>
          </p:nvSpPr>
          <p:spPr bwMode="auto">
            <a:xfrm>
              <a:off x="3920" y="3083"/>
              <a:ext cx="0" cy="324"/>
            </a:xfrm>
            <a:prstGeom prst="line">
              <a:avLst/>
            </a:prstGeom>
            <a:noFill/>
            <a:ln w="28575">
              <a:solidFill>
                <a:srgbClr val="FF0000"/>
              </a:solidFill>
              <a:round/>
              <a:headEnd/>
              <a:tailEnd type="triangle" w="med" len="med"/>
            </a:ln>
          </p:spPr>
          <p:txBody>
            <a:bodyPr/>
            <a:lstStyle/>
            <a:p>
              <a:endParaRPr lang="en-US"/>
            </a:p>
          </p:txBody>
        </p:sp>
        <p:sp>
          <p:nvSpPr>
            <p:cNvPr id="7180" name="AutoShape 10"/>
            <p:cNvSpPr>
              <a:spLocks noChangeArrowheads="1"/>
            </p:cNvSpPr>
            <p:nvPr/>
          </p:nvSpPr>
          <p:spPr bwMode="auto">
            <a:xfrm>
              <a:off x="3632" y="3407"/>
              <a:ext cx="576" cy="325"/>
            </a:xfrm>
            <a:prstGeom prst="flowChartAlternateProcess">
              <a:avLst/>
            </a:prstGeom>
            <a:solidFill>
              <a:schemeClr val="accent1">
                <a:alpha val="50195"/>
              </a:schemeClr>
            </a:solidFill>
            <a:ln w="28575">
              <a:solidFill>
                <a:srgbClr val="FF0000"/>
              </a:solidFill>
              <a:miter lim="800000"/>
              <a:headEnd/>
              <a:tailEnd/>
            </a:ln>
          </p:spPr>
          <p:txBody>
            <a:bodyPr/>
            <a:lstStyle/>
            <a:p>
              <a:r>
                <a:rPr lang="en-US" sz="2800"/>
                <a:t>End</a:t>
              </a:r>
              <a:endParaRPr lang="en-US" sz="4000"/>
            </a:p>
          </p:txBody>
        </p:sp>
        <p:sp>
          <p:nvSpPr>
            <p:cNvPr id="7181" name="Line 11"/>
            <p:cNvSpPr>
              <a:spLocks noChangeShapeType="1"/>
            </p:cNvSpPr>
            <p:nvPr/>
          </p:nvSpPr>
          <p:spPr bwMode="auto">
            <a:xfrm>
              <a:off x="4400" y="1775"/>
              <a:ext cx="480" cy="0"/>
            </a:xfrm>
            <a:prstGeom prst="line">
              <a:avLst/>
            </a:prstGeom>
            <a:noFill/>
            <a:ln w="28575">
              <a:solidFill>
                <a:srgbClr val="FF0000"/>
              </a:solidFill>
              <a:round/>
              <a:headEnd/>
              <a:tailEnd type="triangle" w="med" len="med"/>
            </a:ln>
          </p:spPr>
          <p:txBody>
            <a:bodyPr/>
            <a:lstStyle/>
            <a:p>
              <a:endParaRPr lang="en-US"/>
            </a:p>
          </p:txBody>
        </p:sp>
        <p:sp>
          <p:nvSpPr>
            <p:cNvPr id="7182" name="Text Box 12"/>
            <p:cNvSpPr txBox="1">
              <a:spLocks noChangeArrowheads="1"/>
            </p:cNvSpPr>
            <p:nvPr/>
          </p:nvSpPr>
          <p:spPr bwMode="auto">
            <a:xfrm>
              <a:off x="4896" y="1498"/>
              <a:ext cx="864" cy="461"/>
            </a:xfrm>
            <a:prstGeom prst="rect">
              <a:avLst/>
            </a:prstGeom>
            <a:solidFill>
              <a:schemeClr val="accent1">
                <a:alpha val="50195"/>
              </a:schemeClr>
            </a:solidFill>
            <a:ln w="28575">
              <a:solidFill>
                <a:srgbClr val="FF0000"/>
              </a:solidFill>
              <a:miter lim="800000"/>
              <a:headEnd/>
              <a:tailEnd/>
            </a:ln>
          </p:spPr>
          <p:txBody>
            <a:bodyPr/>
            <a:lstStyle/>
            <a:p>
              <a:pPr algn="ctr"/>
              <a:r>
                <a:rPr lang="en-US" sz="2000"/>
                <a:t>Overflow treatment</a:t>
              </a:r>
              <a:endParaRPr lang="en-US" sz="3200"/>
            </a:p>
          </p:txBody>
        </p:sp>
        <p:sp>
          <p:nvSpPr>
            <p:cNvPr id="7183" name="Line 13"/>
            <p:cNvSpPr>
              <a:spLocks noChangeShapeType="1"/>
            </p:cNvSpPr>
            <p:nvPr/>
          </p:nvSpPr>
          <p:spPr bwMode="auto">
            <a:xfrm>
              <a:off x="5280" y="1959"/>
              <a:ext cx="0" cy="1325"/>
            </a:xfrm>
            <a:prstGeom prst="line">
              <a:avLst/>
            </a:prstGeom>
            <a:noFill/>
            <a:ln w="28575">
              <a:solidFill>
                <a:srgbClr val="FF0000"/>
              </a:solidFill>
              <a:round/>
              <a:headEnd/>
              <a:tailEnd/>
            </a:ln>
          </p:spPr>
          <p:txBody>
            <a:bodyPr/>
            <a:lstStyle/>
            <a:p>
              <a:endParaRPr lang="en-US"/>
            </a:p>
          </p:txBody>
        </p:sp>
        <p:sp>
          <p:nvSpPr>
            <p:cNvPr id="7184" name="Line 14"/>
            <p:cNvSpPr>
              <a:spLocks noChangeShapeType="1"/>
            </p:cNvSpPr>
            <p:nvPr/>
          </p:nvSpPr>
          <p:spPr bwMode="auto">
            <a:xfrm flipH="1">
              <a:off x="3936" y="3284"/>
              <a:ext cx="1344" cy="0"/>
            </a:xfrm>
            <a:prstGeom prst="line">
              <a:avLst/>
            </a:prstGeom>
            <a:noFill/>
            <a:ln w="28575">
              <a:solidFill>
                <a:srgbClr val="FF0000"/>
              </a:solidFill>
              <a:round/>
              <a:headEnd/>
              <a:tailEnd type="triangle" w="med" len="med"/>
            </a:ln>
          </p:spPr>
          <p:txBody>
            <a:bodyPr/>
            <a:lstStyle/>
            <a:p>
              <a:endParaRPr lang="en-US"/>
            </a:p>
          </p:txBody>
        </p:sp>
        <p:sp>
          <p:nvSpPr>
            <p:cNvPr id="7185" name="Text Box 15"/>
            <p:cNvSpPr txBox="1">
              <a:spLocks noChangeArrowheads="1"/>
            </p:cNvSpPr>
            <p:nvPr/>
          </p:nvSpPr>
          <p:spPr bwMode="auto">
            <a:xfrm>
              <a:off x="4608" y="1488"/>
              <a:ext cx="216" cy="271"/>
            </a:xfrm>
            <a:prstGeom prst="rect">
              <a:avLst/>
            </a:prstGeom>
            <a:noFill/>
            <a:ln w="9525">
              <a:noFill/>
              <a:miter lim="800000"/>
              <a:headEnd/>
              <a:tailEnd/>
            </a:ln>
          </p:spPr>
          <p:txBody>
            <a:bodyPr/>
            <a:lstStyle/>
            <a:p>
              <a:pPr algn="ctr"/>
              <a:r>
                <a:rPr lang="en-US" b="1"/>
                <a:t>y</a:t>
              </a:r>
              <a:endParaRPr lang="en-US" sz="2800" b="1"/>
            </a:p>
          </p:txBody>
        </p:sp>
        <p:sp>
          <p:nvSpPr>
            <p:cNvPr id="7186" name="Text Box 16"/>
            <p:cNvSpPr txBox="1">
              <a:spLocks noChangeArrowheads="1"/>
            </p:cNvSpPr>
            <p:nvPr/>
          </p:nvSpPr>
          <p:spPr bwMode="auto">
            <a:xfrm>
              <a:off x="4224" y="2112"/>
              <a:ext cx="228" cy="260"/>
            </a:xfrm>
            <a:prstGeom prst="rect">
              <a:avLst/>
            </a:prstGeom>
            <a:noFill/>
            <a:ln w="9525">
              <a:noFill/>
              <a:miter lim="800000"/>
              <a:headEnd/>
              <a:tailEnd/>
            </a:ln>
          </p:spPr>
          <p:txBody>
            <a:bodyPr/>
            <a:lstStyle/>
            <a:p>
              <a:pPr algn="ctr"/>
              <a:r>
                <a:rPr lang="en-US" sz="2000"/>
                <a:t>n</a:t>
              </a:r>
              <a:endParaRPr lang="en-US" sz="3200"/>
            </a:p>
          </p:txBody>
        </p:sp>
      </p:grpSp>
      <p:sp>
        <p:nvSpPr>
          <p:cNvPr id="7173" name="Text Box 17"/>
          <p:cNvSpPr txBox="1">
            <a:spLocks noChangeArrowheads="1"/>
          </p:cNvSpPr>
          <p:nvPr/>
        </p:nvSpPr>
        <p:spPr bwMode="auto">
          <a:xfrm>
            <a:off x="152400" y="1143000"/>
            <a:ext cx="4724400" cy="4984750"/>
          </a:xfrm>
          <a:prstGeom prst="rect">
            <a:avLst/>
          </a:prstGeom>
          <a:noFill/>
          <a:ln w="9525">
            <a:noFill/>
            <a:miter lim="800000"/>
            <a:headEnd/>
            <a:tailEnd/>
          </a:ln>
        </p:spPr>
        <p:txBody>
          <a:bodyPr>
            <a:spAutoFit/>
          </a:bodyPr>
          <a:lstStyle/>
          <a:p>
            <a:pPr marL="292100" indent="-292100">
              <a:lnSpc>
                <a:spcPct val="130000"/>
              </a:lnSpc>
              <a:spcBef>
                <a:spcPct val="20000"/>
              </a:spcBef>
              <a:buFontTx/>
              <a:buChar char="•"/>
            </a:pPr>
            <a:r>
              <a:rPr lang="en-US" sz="2400" dirty="0"/>
              <a:t>For example inserting new element say X </a:t>
            </a:r>
          </a:p>
          <a:p>
            <a:pPr marL="292100" indent="-292100">
              <a:lnSpc>
                <a:spcPct val="130000"/>
              </a:lnSpc>
              <a:spcBef>
                <a:spcPct val="20000"/>
              </a:spcBef>
              <a:buFontTx/>
              <a:buChar char="•"/>
            </a:pPr>
            <a:r>
              <a:rPr lang="en-US" sz="2400" dirty="0"/>
              <a:t>A test is made of whether Stack is full: If full then abort the procedure or else move pointer Top to position Top+1 then insert element X, i.e. V[Top] = X</a:t>
            </a:r>
          </a:p>
          <a:p>
            <a:pPr marL="292100" indent="-292100">
              <a:lnSpc>
                <a:spcPct val="130000"/>
              </a:lnSpc>
              <a:spcBef>
                <a:spcPct val="20000"/>
              </a:spcBef>
              <a:buFontTx/>
              <a:buChar char="•"/>
            </a:pPr>
            <a:r>
              <a:rPr lang="en-US" sz="2400" dirty="0"/>
              <a:t>X becomes the new top element: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1007</TotalTime>
  <Words>999</Words>
  <Application>Microsoft Office PowerPoint</Application>
  <PresentationFormat>On-screen Show (4:3)</PresentationFormat>
  <Paragraphs>141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STACKS  </vt:lpstr>
      <vt:lpstr>STACKS </vt:lpstr>
      <vt:lpstr>Stacks</vt:lpstr>
      <vt:lpstr>A Stack of Books-example</vt:lpstr>
      <vt:lpstr>example</vt:lpstr>
      <vt:lpstr>Stacks</vt:lpstr>
      <vt:lpstr>Stack operations</vt:lpstr>
      <vt:lpstr>N/B</vt:lpstr>
      <vt:lpstr>Insertion in a stack (PUSH)</vt:lpstr>
      <vt:lpstr>Stack: Deleting an element (Top element)-POP</vt:lpstr>
      <vt:lpstr>Stack application </vt:lpstr>
      <vt:lpstr>Stack application </vt:lpstr>
      <vt:lpstr>summary</vt:lpstr>
      <vt:lpstr>Example 1</vt:lpstr>
      <vt:lpstr>EXAMPLE  2</vt:lpstr>
      <vt:lpstr>Stack application </vt:lpstr>
      <vt:lpstr>exercise</vt:lpstr>
    </vt:vector>
  </TitlesOfParts>
  <Company>seuco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dc:title>
  <dc:creator>opy</dc:creator>
  <cp:lastModifiedBy>opy</cp:lastModifiedBy>
  <cp:revision>170</cp:revision>
  <dcterms:created xsi:type="dcterms:W3CDTF">2013-01-21T00:19:21Z</dcterms:created>
  <dcterms:modified xsi:type="dcterms:W3CDTF">2013-08-08T09:04:27Z</dcterms:modified>
</cp:coreProperties>
</file>