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</p:sldIdLst>
  <p:sldSz cy="10287000" cx="18288000"/>
  <p:notesSz cx="6858000" cy="9144000"/>
  <p:embeddedFontLst>
    <p:embeddedFont>
      <p:font typeface="Proxima Nova"/>
      <p:regular r:id="rId6"/>
      <p:bold r:id="rId7"/>
      <p:italic r:id="rId8"/>
      <p:boldItalic r:id="rId9"/>
    </p:embeddedFont>
    <p:embeddedFont>
      <p:font typeface="Proxima Nova Extrabold"/>
      <p:bold r:id="rId10"/>
    </p:embeddedFont>
    <p:embeddedFont>
      <p:font typeface="Proxima Nova Semibold"/>
      <p:regular r:id="rId11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Semibold-regular.fntdata"/><Relationship Id="rId10" Type="http://schemas.openxmlformats.org/officeDocument/2006/relationships/font" Target="fonts/ProximaNovaExtrabold-bold.fntdata"/><Relationship Id="rId13" Type="http://schemas.openxmlformats.org/officeDocument/2006/relationships/font" Target="fonts/ProximaNovaSemibold-boldItalic.fntdata"/><Relationship Id="rId12" Type="http://schemas.openxmlformats.org/officeDocument/2006/relationships/font" Target="fonts/ProximaNova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ecd39b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ecd39b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Basic - Light">
  <p:cSld name="CUSTOM_2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043135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1371600" y="1490475"/>
            <a:ext cx="7924800" cy="395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5696704"/>
            <a:ext cx="7924800" cy="15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pic>
        <p:nvPicPr>
          <p:cNvPr id="14" name="Google Shape;14;p2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625" y="7779222"/>
            <a:ext cx="3108962" cy="91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-1731" l="0" r="0" t="12013"/>
          <a:stretch/>
        </p:blipFill>
        <p:spPr>
          <a:xfrm>
            <a:off x="0" y="50"/>
            <a:ext cx="18288000" cy="39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Only">
  <p:cSld name="CUSTOM_5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Main Point">
  <p:cSld name="CUSTOM_5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1371600" y="1042450"/>
            <a:ext cx="16154400" cy="857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7" name="Google Shape;77;p12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56285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rgbClr val="556285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 with Footer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2" name="Google Shape;82;p14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Zoom - Light">
  <p:cSld name="CUSTOM_8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91181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0" y="0"/>
            <a:ext cx="57552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25" y="2224300"/>
            <a:ext cx="2485899" cy="72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hread shaped into a heart." id="87" name="Google Shape;87;p15" title="He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625" y="892668"/>
            <a:ext cx="6096348" cy="3318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ro, Einstein, Appy and Cody are all taking a Zoom call from different locations." id="88" name="Google Shape;88;p15" title="Salesforce Characters Zoom Call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350" y="0"/>
            <a:ext cx="1233487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786384" y="3639312"/>
            <a:ext cx="6553200" cy="546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Bird - Light">
  <p:cSld name="CUSTOM_8_1">
    <p:bg>
      <p:bgPr>
        <a:solidFill>
          <a:schemeClr val="accent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601200" y="1536200"/>
            <a:ext cx="7924800" cy="572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0"/>
              <a:buNone/>
              <a:defRPr sz="1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7700" y="1876950"/>
            <a:ext cx="14880299" cy="63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47339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Salesforce Design Log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825" y="7508600"/>
            <a:ext cx="2485899" cy="7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Project - Light">
  <p:cSld name="CUSTOM_3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043135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371600" y="2560320"/>
            <a:ext cx="7924800" cy="39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6739128"/>
            <a:ext cx="7924800" cy="19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2344400" y="2560325"/>
            <a:ext cx="5181600" cy="61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Char char="●"/>
              <a:defRPr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●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●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Char char="○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Font typeface="Proxima Nova"/>
              <a:buChar char="■"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1">
  <p:cSld name="CUSTOM_4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4476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plants surround a mountain range in the distance." id="23" name="Google Shape;23;p4" title="Mountain Sce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013" y="6810413"/>
            <a:ext cx="77247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2">
  <p:cSld name="CUSTOM_4_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s surround a hilly road going off into the distance." id="29" name="Google Shape;29;p5" title="Woodland Roa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548" y="0"/>
            <a:ext cx="118491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3">
  <p:cSld name="CUSTOM_4_1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ird lazes by a lake while the sun sets behind forest hills." id="35" name="Google Shape;35;p6" title="Lake Sunset Sce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2311" y="6094731"/>
            <a:ext cx="112680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4763" y="50"/>
            <a:ext cx="29432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orange flowered plant is hidden behind tropical leaves." id="37" name="Google Shape;37;p6" title="Tropical Pla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0338" y="5407853"/>
            <a:ext cx="2828925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1371600" y="908400"/>
            <a:ext cx="1066800" cy="1066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371600" y="5175500"/>
            <a:ext cx="9296400" cy="26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1"/>
              </a:buClr>
              <a:buSzPts val="3000"/>
              <a:buFont typeface="Proxima Nova"/>
              <a:buChar char="■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1371600" y="4114800"/>
            <a:ext cx="92964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p6"/>
          <p:cNvSpPr txBox="1"/>
          <p:nvPr>
            <p:ph idx="2" type="subTitle"/>
          </p:nvPr>
        </p:nvSpPr>
        <p:spPr>
          <a:xfrm>
            <a:off x="1371600" y="914400"/>
            <a:ext cx="1066800" cy="10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Extrabold"/>
              <a:buNone/>
              <a:defRPr sz="36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1 Column Body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371600" y="2163650"/>
            <a:ext cx="161544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7" name="Google Shape;47;p7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2 Column Body">
  <p:cSld name="CUSTOM_5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9601200" y="2163650"/>
            <a:ext cx="79248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1371600" y="2163650"/>
            <a:ext cx="79248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191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191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191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191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191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191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191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3000"/>
              <a:buFont typeface="Proxima Nova"/>
              <a:buChar char="■"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8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3 Column Body">
  <p:cSld name="CUSTOM_5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23444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8580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1371600" y="2163650"/>
            <a:ext cx="51816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4 Column Body">
  <p:cSld name="CUSTOM_5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37160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96012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54864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1371600" y="2163650"/>
            <a:ext cx="3810000" cy="74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81000" lvl="3" marL="18288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81000" lvl="4" marL="22860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81000" lvl="5" marL="27432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1000" lvl="6" marL="32004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81000" lvl="7" marL="3657600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81000" lvl="8" marL="4114800" rtl="0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400"/>
              <a:buFont typeface="Proxima Nova"/>
              <a:buChar char="■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1371600" y="566925"/>
            <a:ext cx="161544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556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556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556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556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556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556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●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556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 Semibold"/>
              <a:buChar char="○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556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000"/>
              <a:buFont typeface="Proxima Nova Semibold"/>
              <a:buChar char="■"/>
              <a:defRPr sz="2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1" name="Google Shape;71;p10"/>
          <p:cNvSpPr txBox="1"/>
          <p:nvPr/>
        </p:nvSpPr>
        <p:spPr>
          <a:xfrm rot="-5400481">
            <a:off x="-1666918" y="7215045"/>
            <a:ext cx="4288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2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1042450"/>
            <a:ext cx="161544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 Extrabold"/>
              <a:buNone/>
              <a:defRPr sz="4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163650"/>
            <a:ext cx="16154400" cy="7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3346" y="9615955"/>
            <a:ext cx="687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 rot="-5400000">
            <a:off x="-1513352" y="7274998"/>
            <a:ext cx="3981000" cy="32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buNone/>
              <a:defRPr sz="2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Salesforce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64">
          <p15:clr>
            <a:srgbClr val="EA4335"/>
          </p15:clr>
        </p15:guide>
        <p15:guide id="2" pos="1536">
          <p15:clr>
            <a:srgbClr val="EA4335"/>
          </p15:clr>
        </p15:guide>
        <p15:guide id="3" pos="1728">
          <p15:clr>
            <a:srgbClr val="EA4335"/>
          </p15:clr>
        </p15:guide>
        <p15:guide id="4" pos="2400">
          <p15:clr>
            <a:srgbClr val="EA4335"/>
          </p15:clr>
        </p15:guide>
        <p15:guide id="5" pos="2592">
          <p15:clr>
            <a:srgbClr val="EA4335"/>
          </p15:clr>
        </p15:guide>
        <p15:guide id="6" pos="3264">
          <p15:clr>
            <a:srgbClr val="EA4335"/>
          </p15:clr>
        </p15:guide>
        <p15:guide id="7" pos="3456">
          <p15:clr>
            <a:srgbClr val="EA4335"/>
          </p15:clr>
        </p15:guide>
        <p15:guide id="8" pos="4128">
          <p15:clr>
            <a:srgbClr val="EA4335"/>
          </p15:clr>
        </p15:guide>
        <p15:guide id="9" pos="4320">
          <p15:clr>
            <a:srgbClr val="EA4335"/>
          </p15:clr>
        </p15:guide>
        <p15:guide id="10" pos="4992">
          <p15:clr>
            <a:srgbClr val="EA4335"/>
          </p15:clr>
        </p15:guide>
        <p15:guide id="11" pos="5184">
          <p15:clr>
            <a:srgbClr val="EA4335"/>
          </p15:clr>
        </p15:guide>
        <p15:guide id="12" pos="5856">
          <p15:clr>
            <a:srgbClr val="EA4335"/>
          </p15:clr>
        </p15:guide>
        <p15:guide id="13" pos="6048">
          <p15:clr>
            <a:srgbClr val="EA4335"/>
          </p15:clr>
        </p15:guide>
        <p15:guide id="14" pos="6720">
          <p15:clr>
            <a:srgbClr val="EA4335"/>
          </p15:clr>
        </p15:guide>
        <p15:guide id="15" pos="6912">
          <p15:clr>
            <a:srgbClr val="EA4335"/>
          </p15:clr>
        </p15:guide>
        <p15:guide id="16" pos="7584">
          <p15:clr>
            <a:srgbClr val="EA4335"/>
          </p15:clr>
        </p15:guide>
        <p15:guide id="17" pos="7776">
          <p15:clr>
            <a:srgbClr val="EA4335"/>
          </p15:clr>
        </p15:guide>
        <p15:guide id="18" pos="8448">
          <p15:clr>
            <a:srgbClr val="EA4335"/>
          </p15:clr>
        </p15:guide>
        <p15:guide id="19" pos="8640">
          <p15:clr>
            <a:srgbClr val="EA4335"/>
          </p15:clr>
        </p15:guide>
        <p15:guide id="20" pos="9312">
          <p15:clr>
            <a:srgbClr val="EA4335"/>
          </p15:clr>
        </p15:guide>
        <p15:guide id="21" pos="9504">
          <p15:clr>
            <a:srgbClr val="EA4335"/>
          </p15:clr>
        </p15:guide>
        <p15:guide id="22" pos="10176">
          <p15:clr>
            <a:srgbClr val="EA4335"/>
          </p15:clr>
        </p15:guide>
        <p15:guide id="23" pos="10368">
          <p15:clr>
            <a:srgbClr val="EA4335"/>
          </p15:clr>
        </p15:guide>
        <p15:guide id="24" pos="11040">
          <p15:clr>
            <a:srgbClr val="EA4335"/>
          </p15:clr>
        </p15:guide>
        <p15:guide id="25" orient="horz" pos="657">
          <p15:clr>
            <a:srgbClr val="EA4335"/>
          </p15:clr>
        </p15:guide>
        <p15:guide id="26" orient="horz" pos="605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6376525" y="913050"/>
            <a:ext cx="2751300" cy="100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0" y="-4"/>
            <a:ext cx="18288000" cy="2223479"/>
            <a:chOff x="0" y="-4"/>
            <a:chExt cx="18288000" cy="2223479"/>
          </a:xfrm>
        </p:grpSpPr>
        <p:sp>
          <p:nvSpPr>
            <p:cNvPr id="101" name="Google Shape;101;p17"/>
            <p:cNvSpPr/>
            <p:nvPr/>
          </p:nvSpPr>
          <p:spPr>
            <a:xfrm>
              <a:off x="6376525" y="913050"/>
              <a:ext cx="2751300" cy="100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4"/>
              <a:ext cx="18288000" cy="22234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 txBox="1"/>
            <p:nvPr/>
          </p:nvSpPr>
          <p:spPr>
            <a:xfrm>
              <a:off x="421254" y="1501625"/>
              <a:ext cx="60882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This Level 3 diagram shows a user </a:t>
              </a:r>
              <a:r>
                <a:rPr lang="en" sz="12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provisioning</a:t>
              </a:r>
              <a:r>
                <a:rPr lang="en" sz="12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 and deprovisioning flow. Only products or technology directly involved in the process appear, along with greater detail about the order of the steps and behavior of the flow.</a:t>
              </a:r>
              <a:endParaRPr sz="12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54075" y="313150"/>
              <a:ext cx="1279500" cy="369300"/>
            </a:xfrm>
            <a:prstGeom prst="rect">
              <a:avLst/>
            </a:prstGeom>
            <a:solidFill>
              <a:srgbClr val="FD7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Your Logo Here</a:t>
              </a:r>
              <a:endParaRPr sz="1200"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421240" y="968234"/>
              <a:ext cx="616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User Provisioning &amp; Deprovisioning Flow</a:t>
              </a:r>
              <a:endParaRPr sz="24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879746" y="6326725"/>
            <a:ext cx="3152570" cy="959784"/>
            <a:chOff x="910192" y="2601258"/>
            <a:chExt cx="4081525" cy="1242600"/>
          </a:xfrm>
        </p:grpSpPr>
        <p:sp>
          <p:nvSpPr>
            <p:cNvPr id="107" name="Google Shape;107;p17"/>
            <p:cNvSpPr/>
            <p:nvPr/>
          </p:nvSpPr>
          <p:spPr>
            <a:xfrm>
              <a:off x="910192" y="2601258"/>
              <a:ext cx="4081500" cy="1242600"/>
            </a:xfrm>
            <a:prstGeom prst="roundRect">
              <a:avLst>
                <a:gd fmla="val 6011" name="adj"/>
              </a:avLst>
            </a:prstGeom>
            <a:solidFill>
              <a:srgbClr val="747474"/>
            </a:solidFill>
            <a:ln>
              <a:noFill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1251617" y="2948989"/>
              <a:ext cx="37401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Identity &amp; Access (IAM)</a:t>
              </a:r>
              <a:endParaRPr b="1" sz="18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flipH="1" rot="10800000">
              <a:off x="1256682" y="3417532"/>
              <a:ext cx="3647400" cy="2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7068813" y="5584477"/>
            <a:ext cx="4363849" cy="2291861"/>
            <a:chOff x="7114475" y="2954140"/>
            <a:chExt cx="4363849" cy="2291861"/>
          </a:xfrm>
        </p:grpSpPr>
        <p:grpSp>
          <p:nvGrpSpPr>
            <p:cNvPr id="111" name="Google Shape;111;p17"/>
            <p:cNvGrpSpPr/>
            <p:nvPr/>
          </p:nvGrpSpPr>
          <p:grpSpPr>
            <a:xfrm>
              <a:off x="7114475" y="2954140"/>
              <a:ext cx="4363849" cy="2291861"/>
              <a:chOff x="652175" y="2223340"/>
              <a:chExt cx="4363849" cy="2291861"/>
            </a:xfrm>
          </p:grpSpPr>
          <p:grpSp>
            <p:nvGrpSpPr>
              <p:cNvPr id="112" name="Google Shape;112;p17"/>
              <p:cNvGrpSpPr/>
              <p:nvPr/>
            </p:nvGrpSpPr>
            <p:grpSpPr>
              <a:xfrm>
                <a:off x="652175" y="2223340"/>
                <a:ext cx="4363724" cy="2291861"/>
                <a:chOff x="5063213" y="2440190"/>
                <a:chExt cx="4363724" cy="2291861"/>
              </a:xfrm>
            </p:grpSpPr>
            <p:grpSp>
              <p:nvGrpSpPr>
                <p:cNvPr id="113" name="Google Shape;113;p17"/>
                <p:cNvGrpSpPr/>
                <p:nvPr/>
              </p:nvGrpSpPr>
              <p:grpSpPr>
                <a:xfrm>
                  <a:off x="5063213" y="2440190"/>
                  <a:ext cx="4363724" cy="2291861"/>
                  <a:chOff x="2281786" y="4823201"/>
                  <a:chExt cx="5529300" cy="2803500"/>
                </a:xfrm>
              </p:grpSpPr>
              <p:sp>
                <p:nvSpPr>
                  <p:cNvPr id="114" name="Google Shape;114;p17"/>
                  <p:cNvSpPr/>
                  <p:nvPr/>
                </p:nvSpPr>
                <p:spPr>
                  <a:xfrm>
                    <a:off x="2281786" y="4823201"/>
                    <a:ext cx="5529300" cy="2803500"/>
                  </a:xfrm>
                  <a:prstGeom prst="roundRect">
                    <a:avLst>
                      <a:gd fmla="val 6011" name="adj"/>
                    </a:avLst>
                  </a:prstGeom>
                  <a:solidFill>
                    <a:srgbClr val="F3F3F3"/>
                  </a:solidFill>
                  <a:ln>
                    <a:noFill/>
                  </a:ln>
                  <a:effectLst>
                    <a:outerShdw blurRad="42863" rotWithShape="0" algn="bl">
                      <a:srgbClr val="000000">
                        <a:alpha val="9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p17"/>
                  <p:cNvSpPr/>
                  <p:nvPr/>
                </p:nvSpPr>
                <p:spPr>
                  <a:xfrm>
                    <a:off x="2603050" y="4971175"/>
                    <a:ext cx="687600" cy="6876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" name="Google Shape;116;p17"/>
                  <p:cNvSpPr txBox="1"/>
                  <p:nvPr/>
                </p:nvSpPr>
                <p:spPr>
                  <a:xfrm>
                    <a:off x="3452100" y="5138209"/>
                    <a:ext cx="1689300" cy="33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800"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Mulesoft</a:t>
                    </a:r>
                    <a:endParaRPr b="1" sz="1800"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  <p:pic>
              <p:nvPicPr>
                <p:cNvPr id="117" name="Google Shape;117;p1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405188" y="2653575"/>
                  <a:ext cx="365760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8" name="Google Shape;118;p17"/>
              <p:cNvSpPr/>
              <p:nvPr/>
            </p:nvSpPr>
            <p:spPr>
              <a:xfrm>
                <a:off x="1572324" y="2815538"/>
                <a:ext cx="3443700" cy="21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17"/>
            <p:cNvGrpSpPr/>
            <p:nvPr/>
          </p:nvGrpSpPr>
          <p:grpSpPr>
            <a:xfrm>
              <a:off x="8024975" y="3806826"/>
              <a:ext cx="3152459" cy="1127459"/>
              <a:chOff x="5859600" y="3364588"/>
              <a:chExt cx="3152459" cy="1127459"/>
            </a:xfrm>
          </p:grpSpPr>
          <p:grpSp>
            <p:nvGrpSpPr>
              <p:cNvPr id="120" name="Google Shape;120;p17"/>
              <p:cNvGrpSpPr/>
              <p:nvPr/>
            </p:nvGrpSpPr>
            <p:grpSpPr>
              <a:xfrm>
                <a:off x="5859600" y="3364588"/>
                <a:ext cx="3152459" cy="1127459"/>
                <a:chOff x="4649063" y="2223505"/>
                <a:chExt cx="3152459" cy="1088386"/>
              </a:xfrm>
            </p:grpSpPr>
            <p:grpSp>
              <p:nvGrpSpPr>
                <p:cNvPr id="121" name="Google Shape;121;p17"/>
                <p:cNvGrpSpPr/>
                <p:nvPr/>
              </p:nvGrpSpPr>
              <p:grpSpPr>
                <a:xfrm>
                  <a:off x="4649063" y="2223505"/>
                  <a:ext cx="3152459" cy="1088386"/>
                  <a:chOff x="2281865" y="4823208"/>
                  <a:chExt cx="3994500" cy="1379100"/>
                </a:xfrm>
              </p:grpSpPr>
              <p:sp>
                <p:nvSpPr>
                  <p:cNvPr id="122" name="Google Shape;122;p17"/>
                  <p:cNvSpPr/>
                  <p:nvPr/>
                </p:nvSpPr>
                <p:spPr>
                  <a:xfrm>
                    <a:off x="2281865" y="4823208"/>
                    <a:ext cx="3994500" cy="1379100"/>
                  </a:xfrm>
                  <a:prstGeom prst="roundRect">
                    <a:avLst>
                      <a:gd fmla="val 6011" name="adj"/>
                    </a:avLst>
                  </a:prstGeom>
                  <a:solidFill>
                    <a:srgbClr val="F3F3F3"/>
                  </a:solidFill>
                  <a:ln>
                    <a:noFill/>
                  </a:ln>
                  <a:effectLst>
                    <a:outerShdw blurRad="42863" rotWithShape="0" algn="bl">
                      <a:srgbClr val="000000">
                        <a:alpha val="90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17"/>
                  <p:cNvSpPr txBox="1"/>
                  <p:nvPr/>
                </p:nvSpPr>
                <p:spPr>
                  <a:xfrm>
                    <a:off x="2519511" y="5117752"/>
                    <a:ext cx="2617200" cy="33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800">
                        <a:latin typeface="Salesforce Sans"/>
                        <a:ea typeface="Salesforce Sans"/>
                        <a:cs typeface="Salesforce Sans"/>
                        <a:sym typeface="Salesforce Sans"/>
                      </a:rPr>
                      <a:t>System APIs</a:t>
                    </a:r>
                    <a:endParaRPr b="1" sz="1800">
                      <a:latin typeface="Salesforce Sans"/>
                      <a:ea typeface="Salesforce Sans"/>
                      <a:cs typeface="Salesforce Sans"/>
                      <a:sym typeface="Salesforce Sans"/>
                    </a:endParaRPr>
                  </a:p>
                </p:txBody>
              </p:sp>
            </p:grpSp>
            <p:sp>
              <p:nvSpPr>
                <p:cNvPr id="124" name="Google Shape;124;p17"/>
                <p:cNvSpPr/>
                <p:nvPr/>
              </p:nvSpPr>
              <p:spPr>
                <a:xfrm>
                  <a:off x="4836615" y="2788774"/>
                  <a:ext cx="2964900" cy="210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5" name="Google Shape;125;p17"/>
              <p:cNvSpPr txBox="1"/>
              <p:nvPr/>
            </p:nvSpPr>
            <p:spPr>
              <a:xfrm>
                <a:off x="6088575" y="4021875"/>
                <a:ext cx="2475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User API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126" name="Google Shape;126;p17"/>
          <p:cNvGrpSpPr/>
          <p:nvPr/>
        </p:nvGrpSpPr>
        <p:grpSpPr>
          <a:xfrm>
            <a:off x="14277512" y="6228725"/>
            <a:ext cx="3152459" cy="1003389"/>
            <a:chOff x="2333887" y="9114250"/>
            <a:chExt cx="3152459" cy="1003389"/>
          </a:xfrm>
        </p:grpSpPr>
        <p:grpSp>
          <p:nvGrpSpPr>
            <p:cNvPr id="127" name="Google Shape;127;p17"/>
            <p:cNvGrpSpPr/>
            <p:nvPr/>
          </p:nvGrpSpPr>
          <p:grpSpPr>
            <a:xfrm>
              <a:off x="2333887" y="9114250"/>
              <a:ext cx="3152459" cy="1003389"/>
              <a:chOff x="910192" y="2601239"/>
              <a:chExt cx="3994500" cy="1271400"/>
            </a:xfrm>
          </p:grpSpPr>
          <p:sp>
            <p:nvSpPr>
              <p:cNvPr id="128" name="Google Shape;128;p17"/>
              <p:cNvSpPr/>
              <p:nvPr/>
            </p:nvSpPr>
            <p:spPr>
              <a:xfrm>
                <a:off x="910192" y="2601239"/>
                <a:ext cx="3994500" cy="1271400"/>
              </a:xfrm>
              <a:prstGeom prst="roundRect">
                <a:avLst>
                  <a:gd fmla="val 6011" name="adj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7"/>
              <p:cNvSpPr txBox="1"/>
              <p:nvPr/>
            </p:nvSpPr>
            <p:spPr>
              <a:xfrm>
                <a:off x="2080487" y="2994929"/>
                <a:ext cx="2771400" cy="35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Salesforce Sans"/>
                    <a:ea typeface="Salesforce Sans"/>
                    <a:cs typeface="Salesforce Sans"/>
                    <a:sym typeface="Salesforce Sans"/>
                  </a:rPr>
                  <a:t>Salesforce</a:t>
                </a:r>
                <a:endParaRPr b="1" sz="1800"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2080487" y="3390139"/>
                <a:ext cx="2824200" cy="27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1231450" y="2794825"/>
                <a:ext cx="687600" cy="687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32" name="Google Shape;13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2638" y="9351888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3" name="Google Shape;133;p17"/>
          <p:cNvCxnSpPr>
            <a:stCxn id="134" idx="2"/>
            <a:endCxn id="107" idx="0"/>
          </p:cNvCxnSpPr>
          <p:nvPr/>
        </p:nvCxnSpPr>
        <p:spPr>
          <a:xfrm flipH="1">
            <a:off x="2456022" y="4678825"/>
            <a:ext cx="4500" cy="1647900"/>
          </a:xfrm>
          <a:prstGeom prst="straightConnector1">
            <a:avLst/>
          </a:prstGeom>
          <a:noFill/>
          <a:ln cap="flat" cmpd="sng" w="38100">
            <a:solidFill>
              <a:srgbClr val="05628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1425950" y="5101675"/>
            <a:ext cx="2060100" cy="568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1. Manual input of User status</a:t>
            </a:r>
            <a:endParaRPr/>
          </a:p>
        </p:txBody>
      </p:sp>
      <p:cxnSp>
        <p:nvCxnSpPr>
          <p:cNvPr id="136" name="Google Shape;136;p17"/>
          <p:cNvCxnSpPr>
            <a:stCxn id="108" idx="3"/>
            <a:endCxn id="114" idx="1"/>
          </p:cNvCxnSpPr>
          <p:nvPr/>
        </p:nvCxnSpPr>
        <p:spPr>
          <a:xfrm flipH="1" rot="10800000">
            <a:off x="4032316" y="6730281"/>
            <a:ext cx="3036600" cy="3600"/>
          </a:xfrm>
          <a:prstGeom prst="straightConnector1">
            <a:avLst/>
          </a:prstGeom>
          <a:noFill/>
          <a:ln cap="flat" cmpd="sng" w="38100">
            <a:solidFill>
              <a:srgbClr val="05628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/>
          <p:nvPr/>
        </p:nvSpPr>
        <p:spPr>
          <a:xfrm>
            <a:off x="4368125" y="6525080"/>
            <a:ext cx="2060100" cy="568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2. POST user status to System API</a:t>
            </a:r>
            <a:endParaRPr/>
          </a:p>
        </p:txBody>
      </p:sp>
      <p:cxnSp>
        <p:nvCxnSpPr>
          <p:cNvPr id="138" name="Google Shape;138;p17"/>
          <p:cNvCxnSpPr>
            <a:stCxn id="114" idx="3"/>
            <a:endCxn id="128" idx="1"/>
          </p:cNvCxnSpPr>
          <p:nvPr/>
        </p:nvCxnSpPr>
        <p:spPr>
          <a:xfrm>
            <a:off x="11432536" y="6730408"/>
            <a:ext cx="2844900" cy="0"/>
          </a:xfrm>
          <a:prstGeom prst="straightConnector1">
            <a:avLst/>
          </a:prstGeom>
          <a:noFill/>
          <a:ln cap="flat" cmpd="sng" w="38100">
            <a:solidFill>
              <a:srgbClr val="05628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7"/>
          <p:cNvSpPr/>
          <p:nvPr/>
        </p:nvSpPr>
        <p:spPr>
          <a:xfrm>
            <a:off x="11856500" y="6525081"/>
            <a:ext cx="1737000" cy="568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056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3. </a:t>
            </a:r>
            <a:r>
              <a:rPr b="1" lang="en" sz="1200">
                <a:solidFill>
                  <a:srgbClr val="05628A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POST user status to User API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425950" y="3086275"/>
            <a:ext cx="2174400" cy="1592700"/>
          </a:xfrm>
          <a:prstGeom prst="parallelogram">
            <a:avLst>
              <a:gd fmla="val 25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input initiates the user status update as employees join or leave the company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force Design Presentations - Light">
  <a:themeElements>
    <a:clrScheme name="Simple Light">
      <a:dk1>
        <a:srgbClr val="032D60"/>
      </a:dk1>
      <a:lt1>
        <a:srgbClr val="FFFFFF"/>
      </a:lt1>
      <a:dk2>
        <a:srgbClr val="556285"/>
      </a:dk2>
      <a:lt2>
        <a:srgbClr val="EAF5FE"/>
      </a:lt2>
      <a:accent1>
        <a:srgbClr val="CFE9FE"/>
      </a:accent1>
      <a:accent2>
        <a:srgbClr val="90D0FE"/>
      </a:accent2>
      <a:accent3>
        <a:srgbClr val="0D9DDA"/>
      </a:accent3>
      <a:accent4>
        <a:srgbClr val="0176D3"/>
      </a:accent4>
      <a:accent5>
        <a:srgbClr val="0B5CAB"/>
      </a:accent5>
      <a:accent6>
        <a:srgbClr val="032D60"/>
      </a:accent6>
      <a:hlink>
        <a:srgbClr val="032D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