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1676" r:id="rId6"/>
    <p:sldId id="1683" r:id="rId7"/>
    <p:sldId id="1682" r:id="rId8"/>
    <p:sldId id="1680" r:id="rId9"/>
    <p:sldId id="1678" r:id="rId10"/>
    <p:sldId id="1664" r:id="rId1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p Banerjee" initials="AB" lastIdx="1" clrIdx="0">
    <p:extLst>
      <p:ext uri="{19B8F6BF-5375-455C-9EA6-DF929625EA0E}">
        <p15:presenceInfo xmlns:p15="http://schemas.microsoft.com/office/powerpoint/2012/main" userId="S-1-5-21-927094949-545289447-965413785-39606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D93"/>
    <a:srgbClr val="96B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6A90466-BE46-CB49-9A43-741F29BAC5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A17717D-9D28-E743-8888-0F982E50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7717D-9D28-E743-8888-0F982E506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443171-E614-2742-844F-856EF0F4EA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E9A2C-A541-C946-8FAF-914CEC5D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1682532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Toyota Type" panose="020B0602020202020204" pitchFamily="34" charset="0"/>
                <a:cs typeface="Toyota Type" panose="020B06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32FD2-F10C-D440-ADB2-E3108E25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3" y="4280284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Toyota Type" panose="020B0602020202020204" pitchFamily="34" charset="0"/>
                <a:cs typeface="Toyota Type" panose="020B06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5B7D-AC4C-3249-9285-AEA569F1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2875"/>
            <a:ext cx="2743200" cy="365125"/>
          </a:xfrm>
        </p:spPr>
        <p:txBody>
          <a:bodyPr/>
          <a:lstStyle/>
          <a:p>
            <a:fld id="{20937087-C35C-A943-A04F-243BDAAE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24169C-B5CA-3445-BE61-861CF41CB5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375C91-6BF6-E048-8CF4-466D9EF3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0"/>
            <a:ext cx="9661635" cy="872359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Toyota Type" panose="020B0602020202020204" pitchFamily="34" charset="0"/>
                <a:cs typeface="Toyota Type" panose="020B06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C566-358C-0844-88AA-C51328A6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1" y="1253331"/>
            <a:ext cx="10515600" cy="4351338"/>
          </a:xfrm>
        </p:spPr>
        <p:txBody>
          <a:bodyPr/>
          <a:lstStyle>
            <a:lvl1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1pPr>
            <a:lvl2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2pPr>
            <a:lvl3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3pPr>
            <a:lvl4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4pPr>
            <a:lvl5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93EC-B7BC-ED4D-B7E9-4DE899A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131" y="6490467"/>
            <a:ext cx="2743200" cy="365125"/>
          </a:xfrm>
        </p:spPr>
        <p:txBody>
          <a:bodyPr/>
          <a:lstStyle/>
          <a:p>
            <a:fld id="{20937087-C35C-A943-A04F-243BDAAE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0DC74-EB46-F341-9596-04D6195359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375C91-6BF6-E048-8CF4-466D9EF3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0"/>
            <a:ext cx="9661635" cy="872359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Toyota Type" panose="020B0602020202020204" pitchFamily="34" charset="0"/>
                <a:cs typeface="Toyota Type" panose="020B06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C566-358C-0844-88AA-C51328A6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1" y="1253331"/>
            <a:ext cx="10515600" cy="4351338"/>
          </a:xfrm>
        </p:spPr>
        <p:txBody>
          <a:bodyPr/>
          <a:lstStyle>
            <a:lvl1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1pPr>
            <a:lvl2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2pPr>
            <a:lvl3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3pPr>
            <a:lvl4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4pPr>
            <a:lvl5pPr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93EC-B7BC-ED4D-B7E9-4DE899A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131" y="6117089"/>
            <a:ext cx="2743200" cy="365125"/>
          </a:xfrm>
        </p:spPr>
        <p:txBody>
          <a:bodyPr/>
          <a:lstStyle/>
          <a:p>
            <a:fld id="{20937087-C35C-A943-A04F-243BDAAE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3A8380-1C90-094E-B682-FFEA6021E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375C91-6BF6-E048-8CF4-466D9EF3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1764484"/>
            <a:ext cx="11669110" cy="567348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Toyota Type" panose="020B0602020202020204" pitchFamily="34" charset="0"/>
                <a:cs typeface="Toyota Type" panose="020B06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C566-358C-0844-88AA-C51328A6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1" y="2590868"/>
            <a:ext cx="11669110" cy="2829938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oyota Type" panose="020B0602020202020204" pitchFamily="34" charset="0"/>
                <a:cs typeface="Toyota Type" panose="020B0602020202020204" pitchFamily="34" charset="0"/>
              </a:defRPr>
            </a:lvl1pPr>
            <a:lvl2pPr marL="457200" indent="0" algn="ctr">
              <a:buNone/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2pPr>
            <a:lvl3pPr marL="914400" indent="0" algn="ctr">
              <a:buNone/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3pPr>
            <a:lvl4pPr marL="1371600" indent="0" algn="ctr">
              <a:buNone/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4pPr>
            <a:lvl5pPr marL="1828800" indent="0" algn="ctr">
              <a:buNone/>
              <a:defRPr b="0" i="0">
                <a:latin typeface="Toyota Type" panose="020B0602020202020204" pitchFamily="34" charset="0"/>
                <a:cs typeface="Toyota Type" panose="020B06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93EC-B7BC-ED4D-B7E9-4DE899A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131" y="6490467"/>
            <a:ext cx="2743200" cy="365125"/>
          </a:xfrm>
        </p:spPr>
        <p:txBody>
          <a:bodyPr/>
          <a:lstStyle/>
          <a:p>
            <a:fld id="{20937087-C35C-A943-A04F-243BDAAE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042B7-567F-384D-8F46-7251BDAE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F8E5-8B6E-814D-B0AB-34DAD147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994B-80CE-104D-AD09-F61645365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597B-3D4B-5D4F-9ACF-607284132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4A9EF-F3DF-CC45-91E1-BDAABB09A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7087-C35C-A943-A04F-243BDAAE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008E-BEE0-C447-8FA3-DC41D1796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744716"/>
            <a:ext cx="12044219" cy="1715815"/>
          </a:xfrm>
        </p:spPr>
        <p:txBody>
          <a:bodyPr>
            <a:normAutofit/>
          </a:bodyPr>
          <a:lstStyle/>
          <a:p>
            <a:r>
              <a:rPr lang="en-US" sz="3200" dirty="0"/>
              <a:t>Rule Engine – Customer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43935-3426-F740-AE52-F5E99A5B8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60174"/>
            <a:ext cx="9952264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Multi-Brand, Multi-Tenant, Cloud Based Mobility-Finance Platform</a:t>
            </a:r>
          </a:p>
          <a:p>
            <a:r>
              <a:rPr lang="en-US" dirty="0"/>
              <a:t>Service Ops View</a:t>
            </a:r>
          </a:p>
          <a:p>
            <a:endParaRPr lang="en-US" dirty="0"/>
          </a:p>
          <a:p>
            <a:r>
              <a:rPr lang="en-US" dirty="0"/>
              <a:t>Feb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3332F-106F-9E4C-BAF2-CE3BE10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7087-C35C-A943-A04F-243BDAAE596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4D2B1-63B1-48AC-8665-533B0D2F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1" y="6308726"/>
            <a:ext cx="256846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9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6DBD-0F8E-4ABC-BEFC-2355142A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20DB-10E8-422E-AB9A-3CD1AF1B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1" y="1253330"/>
            <a:ext cx="10874594" cy="5318919"/>
          </a:xfrm>
        </p:spPr>
        <p:txBody>
          <a:bodyPr>
            <a:normAutofit/>
          </a:bodyPr>
          <a:lstStyle/>
          <a:p>
            <a:r>
              <a:rPr lang="en-US" dirty="0"/>
              <a:t>Build a business friendly configurable rule engine that can be used in Digital Customer Interaction domain.</a:t>
            </a:r>
          </a:p>
          <a:p>
            <a:r>
              <a:rPr lang="en-US" dirty="0"/>
              <a:t>The business rules should be available as re-usable API.</a:t>
            </a:r>
          </a:p>
          <a:p>
            <a:r>
              <a:rPr lang="en-US" dirty="0"/>
              <a:t>Changing business rule configuration </a:t>
            </a:r>
            <a:r>
              <a:rPr lang="en-US"/>
              <a:t>should be </a:t>
            </a:r>
            <a:r>
              <a:rPr lang="en-US" dirty="0"/>
              <a:t>simple and regression proof</a:t>
            </a:r>
          </a:p>
          <a:p>
            <a:r>
              <a:rPr lang="en-US" dirty="0"/>
              <a:t>The rule engine should be scalable and highly available</a:t>
            </a:r>
          </a:p>
          <a:p>
            <a:r>
              <a:rPr lang="en-US" dirty="0"/>
              <a:t>All rule execution details should be auditable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531C-D1B7-421A-8FF2-65A70570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7087-C35C-A943-A04F-243BDAAE5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entagon 37">
            <a:extLst>
              <a:ext uri="{FF2B5EF4-FFF2-40B4-BE49-F238E27FC236}">
                <a16:creationId xmlns:a16="http://schemas.microsoft.com/office/drawing/2014/main" id="{3C175301-4839-44C6-A2DB-A1A0271F5E13}"/>
              </a:ext>
            </a:extLst>
          </p:cNvPr>
          <p:cNvSpPr/>
          <p:nvPr/>
        </p:nvSpPr>
        <p:spPr>
          <a:xfrm>
            <a:off x="7924516" y="4499596"/>
            <a:ext cx="3676081" cy="212639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Rule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BA7C4-0F00-47FC-8E49-9267DC5C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Service Conceptual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42F2B-55CF-4E29-B416-FB2CAFFF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7087-C35C-A943-A04F-243BDAAE596C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9B4170-06D1-4511-A203-012D0603D6FB}"/>
              </a:ext>
            </a:extLst>
          </p:cNvPr>
          <p:cNvSpPr/>
          <p:nvPr/>
        </p:nvSpPr>
        <p:spPr>
          <a:xfrm>
            <a:off x="1747851" y="1224819"/>
            <a:ext cx="3330429" cy="317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 Domains</a:t>
            </a:r>
          </a:p>
          <a:p>
            <a:pPr algn="ctr"/>
            <a:r>
              <a:rPr lang="en-US" dirty="0"/>
              <a:t>(Service Operation)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6E0B1B-843A-4BB4-BCEA-6E154C372187}"/>
              </a:ext>
            </a:extLst>
          </p:cNvPr>
          <p:cNvSpPr/>
          <p:nvPr/>
        </p:nvSpPr>
        <p:spPr>
          <a:xfrm>
            <a:off x="7016063" y="1224819"/>
            <a:ext cx="3330429" cy="317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 Domains</a:t>
            </a:r>
          </a:p>
          <a:p>
            <a:pPr algn="ctr"/>
            <a:r>
              <a:rPr lang="en-US" dirty="0"/>
              <a:t>(Digital Interaction)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FF47E1-1047-4C11-8C6F-D87D42797556}"/>
              </a:ext>
            </a:extLst>
          </p:cNvPr>
          <p:cNvSpPr/>
          <p:nvPr/>
        </p:nvSpPr>
        <p:spPr>
          <a:xfrm>
            <a:off x="4430785" y="3636626"/>
            <a:ext cx="3330429" cy="317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 Domains</a:t>
            </a:r>
          </a:p>
          <a:p>
            <a:pPr algn="ctr"/>
            <a:r>
              <a:rPr lang="en-US" dirty="0"/>
              <a:t>(Dealers)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1B2424-AE44-4E4C-96E9-AD6C498E7246}"/>
              </a:ext>
            </a:extLst>
          </p:cNvPr>
          <p:cNvSpPr/>
          <p:nvPr/>
        </p:nvSpPr>
        <p:spPr>
          <a:xfrm>
            <a:off x="4521666" y="1539892"/>
            <a:ext cx="3036815" cy="2853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Supporting Domain</a:t>
            </a:r>
          </a:p>
          <a:p>
            <a:pPr algn="ctr"/>
            <a:r>
              <a:rPr lang="en-US" dirty="0"/>
              <a:t>(Rules)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31ED871A-CBA4-4706-A50F-9DA61613B70D}"/>
              </a:ext>
            </a:extLst>
          </p:cNvPr>
          <p:cNvSpPr/>
          <p:nvPr/>
        </p:nvSpPr>
        <p:spPr>
          <a:xfrm>
            <a:off x="2989902" y="3312552"/>
            <a:ext cx="1092155" cy="64814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Rule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931F4E-0EB4-4038-B4E6-33E6982C93C6}"/>
              </a:ext>
            </a:extLst>
          </p:cNvPr>
          <p:cNvGrpSpPr/>
          <p:nvPr/>
        </p:nvGrpSpPr>
        <p:grpSpPr>
          <a:xfrm>
            <a:off x="2742616" y="1475374"/>
            <a:ext cx="1494410" cy="702918"/>
            <a:chOff x="2742616" y="1475374"/>
            <a:chExt cx="1494410" cy="702918"/>
          </a:xfrm>
        </p:grpSpPr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78E3FD44-0F77-46DD-97DC-49354E2031A8}"/>
                </a:ext>
              </a:extLst>
            </p:cNvPr>
            <p:cNvSpPr/>
            <p:nvPr/>
          </p:nvSpPr>
          <p:spPr>
            <a:xfrm>
              <a:off x="2742616" y="1530145"/>
              <a:ext cx="796954" cy="648147"/>
            </a:xfrm>
            <a:prstGeom prst="pent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42F0687A-487A-46F6-AB94-2C807ACFE3D0}"/>
                </a:ext>
              </a:extLst>
            </p:cNvPr>
            <p:cNvSpPr/>
            <p:nvPr/>
          </p:nvSpPr>
          <p:spPr>
            <a:xfrm>
              <a:off x="3027256" y="1491597"/>
              <a:ext cx="796954" cy="648147"/>
            </a:xfrm>
            <a:prstGeom prst="pent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073D2626-35CB-4CA0-911B-2AEE94B394DA}"/>
                </a:ext>
              </a:extLst>
            </p:cNvPr>
            <p:cNvSpPr/>
            <p:nvPr/>
          </p:nvSpPr>
          <p:spPr>
            <a:xfrm>
              <a:off x="3273042" y="1475374"/>
              <a:ext cx="963984" cy="648147"/>
            </a:xfrm>
            <a:prstGeom prst="pent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Micro Services</a:t>
              </a:r>
            </a:p>
          </p:txBody>
        </p:sp>
      </p:grpSp>
      <p:sp>
        <p:nvSpPr>
          <p:cNvPr id="13" name="Pentagon 12">
            <a:extLst>
              <a:ext uri="{FF2B5EF4-FFF2-40B4-BE49-F238E27FC236}">
                <a16:creationId xmlns:a16="http://schemas.microsoft.com/office/drawing/2014/main" id="{A3F9BF2D-061F-41BA-870C-3296542133ED}"/>
              </a:ext>
            </a:extLst>
          </p:cNvPr>
          <p:cNvSpPr/>
          <p:nvPr/>
        </p:nvSpPr>
        <p:spPr>
          <a:xfrm>
            <a:off x="5557945" y="3475137"/>
            <a:ext cx="1092155" cy="64814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Rule Service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2410377D-53CC-4B77-8D5F-7E1817580B9C}"/>
              </a:ext>
            </a:extLst>
          </p:cNvPr>
          <p:cNvSpPr/>
          <p:nvPr/>
        </p:nvSpPr>
        <p:spPr>
          <a:xfrm>
            <a:off x="5511316" y="1755251"/>
            <a:ext cx="1092155" cy="64814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Rule Service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52BECC-58F9-40A7-A671-7A5D7AE31A96}"/>
              </a:ext>
            </a:extLst>
          </p:cNvPr>
          <p:cNvGrpSpPr/>
          <p:nvPr/>
        </p:nvGrpSpPr>
        <p:grpSpPr>
          <a:xfrm>
            <a:off x="7924516" y="1372611"/>
            <a:ext cx="1494410" cy="2429181"/>
            <a:chOff x="7897808" y="1569266"/>
            <a:chExt cx="1494410" cy="242918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9FEBCE-BF4F-402B-BE43-C3D5DB2CBEE4}"/>
                </a:ext>
              </a:extLst>
            </p:cNvPr>
            <p:cNvGrpSpPr/>
            <p:nvPr/>
          </p:nvGrpSpPr>
          <p:grpSpPr>
            <a:xfrm>
              <a:off x="7897808" y="1569266"/>
              <a:ext cx="1494410" cy="702918"/>
              <a:chOff x="2742616" y="1475374"/>
              <a:chExt cx="1494410" cy="702918"/>
            </a:xfrm>
          </p:grpSpPr>
          <p:sp>
            <p:nvSpPr>
              <p:cNvPr id="17" name="Pentagon 16">
                <a:extLst>
                  <a:ext uri="{FF2B5EF4-FFF2-40B4-BE49-F238E27FC236}">
                    <a16:creationId xmlns:a16="http://schemas.microsoft.com/office/drawing/2014/main" id="{BE26FBD1-7A5B-458E-8B2A-8F7A2CCCB2F4}"/>
                  </a:ext>
                </a:extLst>
              </p:cNvPr>
              <p:cNvSpPr/>
              <p:nvPr/>
            </p:nvSpPr>
            <p:spPr>
              <a:xfrm>
                <a:off x="2742616" y="1530145"/>
                <a:ext cx="796954" cy="648147"/>
              </a:xfrm>
              <a:prstGeom prst="pentag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FFA83996-A70E-47D5-A6B0-BF5FD03CDB50}"/>
                  </a:ext>
                </a:extLst>
              </p:cNvPr>
              <p:cNvSpPr/>
              <p:nvPr/>
            </p:nvSpPr>
            <p:spPr>
              <a:xfrm>
                <a:off x="3027256" y="1491597"/>
                <a:ext cx="796954" cy="648147"/>
              </a:xfrm>
              <a:prstGeom prst="pentag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entagon 18">
                <a:extLst>
                  <a:ext uri="{FF2B5EF4-FFF2-40B4-BE49-F238E27FC236}">
                    <a16:creationId xmlns:a16="http://schemas.microsoft.com/office/drawing/2014/main" id="{A15C5E76-DB68-4226-8ABB-17F8D15DA096}"/>
                  </a:ext>
                </a:extLst>
              </p:cNvPr>
              <p:cNvSpPr/>
              <p:nvPr/>
            </p:nvSpPr>
            <p:spPr>
              <a:xfrm>
                <a:off x="3273042" y="1475374"/>
                <a:ext cx="963984" cy="648147"/>
              </a:xfrm>
              <a:prstGeom prst="pentag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Micro Services</a:t>
                </a:r>
              </a:p>
            </p:txBody>
          </p:sp>
        </p:grp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F996A0E7-960C-4411-9A35-8D64EEFB5D1D}"/>
                </a:ext>
              </a:extLst>
            </p:cNvPr>
            <p:cNvSpPr/>
            <p:nvPr/>
          </p:nvSpPr>
          <p:spPr>
            <a:xfrm>
              <a:off x="8099262" y="3350300"/>
              <a:ext cx="1092155" cy="648147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Rule Service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8F5C40-A637-408C-A98D-A463A6128E96}"/>
              </a:ext>
            </a:extLst>
          </p:cNvPr>
          <p:cNvGrpSpPr/>
          <p:nvPr/>
        </p:nvGrpSpPr>
        <p:grpSpPr>
          <a:xfrm>
            <a:off x="5356817" y="5767089"/>
            <a:ext cx="1494410" cy="702918"/>
            <a:chOff x="2742616" y="1475374"/>
            <a:chExt cx="1494410" cy="702918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C2E6C226-A503-4AC9-B1C3-24429303677B}"/>
                </a:ext>
              </a:extLst>
            </p:cNvPr>
            <p:cNvSpPr/>
            <p:nvPr/>
          </p:nvSpPr>
          <p:spPr>
            <a:xfrm>
              <a:off x="2742616" y="1530145"/>
              <a:ext cx="796954" cy="648147"/>
            </a:xfrm>
            <a:prstGeom prst="pent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A06DB384-21E6-46AE-98F9-72A64EC23075}"/>
                </a:ext>
              </a:extLst>
            </p:cNvPr>
            <p:cNvSpPr/>
            <p:nvPr/>
          </p:nvSpPr>
          <p:spPr>
            <a:xfrm>
              <a:off x="3027256" y="1491597"/>
              <a:ext cx="796954" cy="648147"/>
            </a:xfrm>
            <a:prstGeom prst="pent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48833D56-E588-464C-AA00-E1229E40902A}"/>
                </a:ext>
              </a:extLst>
            </p:cNvPr>
            <p:cNvSpPr/>
            <p:nvPr/>
          </p:nvSpPr>
          <p:spPr>
            <a:xfrm>
              <a:off x="3273042" y="1475374"/>
              <a:ext cx="963984" cy="648147"/>
            </a:xfrm>
            <a:prstGeom prst="pent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Micro Services</a:t>
              </a:r>
            </a:p>
          </p:txBody>
        </p:sp>
      </p:grpSp>
      <p:sp>
        <p:nvSpPr>
          <p:cNvPr id="30" name="Pentagon 29">
            <a:extLst>
              <a:ext uri="{FF2B5EF4-FFF2-40B4-BE49-F238E27FC236}">
                <a16:creationId xmlns:a16="http://schemas.microsoft.com/office/drawing/2014/main" id="{5F152826-6C6E-490A-9D79-E3148B22496C}"/>
              </a:ext>
            </a:extLst>
          </p:cNvPr>
          <p:cNvSpPr/>
          <p:nvPr/>
        </p:nvSpPr>
        <p:spPr>
          <a:xfrm>
            <a:off x="4633569" y="4296075"/>
            <a:ext cx="1092155" cy="64814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Rule Service</a:t>
            </a: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B94CE78A-F574-4455-B424-F57C05A2C47B}"/>
              </a:ext>
            </a:extLst>
          </p:cNvPr>
          <p:cNvSpPr/>
          <p:nvPr/>
        </p:nvSpPr>
        <p:spPr>
          <a:xfrm>
            <a:off x="6540717" y="4296075"/>
            <a:ext cx="1092155" cy="64814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Rule Service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30967-C350-49BF-B63F-0D5F80CFD742}"/>
              </a:ext>
            </a:extLst>
          </p:cNvPr>
          <p:cNvSpPr txBox="1"/>
          <p:nvPr/>
        </p:nvSpPr>
        <p:spPr>
          <a:xfrm>
            <a:off x="486561" y="4823670"/>
            <a:ext cx="3862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EA’s direction is to have decentralized Rule Micro Services based on Domain’s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can be Supporting Domains of rules that can be accessed by multiple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Rule Services are stateless.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Rule Services will execute the pre-configured rules on request data and respond with the decision. 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3A154CA-C2D9-461A-AE4F-DE6A29CE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942" y="5059006"/>
            <a:ext cx="2592920" cy="12316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26B3C16-83CF-4940-9189-5B3E8C42899D}"/>
              </a:ext>
            </a:extLst>
          </p:cNvPr>
          <p:cNvSpPr txBox="1"/>
          <p:nvPr/>
        </p:nvSpPr>
        <p:spPr>
          <a:xfrm>
            <a:off x="8883148" y="6325977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Anatomy of a Rule Service</a:t>
            </a:r>
          </a:p>
        </p:txBody>
      </p:sp>
    </p:spTree>
    <p:extLst>
      <p:ext uri="{BB962C8B-B14F-4D97-AF65-F5344CB8AC3E}">
        <p14:creationId xmlns:p14="http://schemas.microsoft.com/office/powerpoint/2010/main" val="23752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A197-47E8-4B74-B7F7-5A8E508C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Services Eco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9526A-F68A-4BDE-A633-EFA79D01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7087-C35C-A943-A04F-243BDAAE596C}" type="slidenum">
              <a:rPr lang="en-US" smtClean="0"/>
              <a:t>4</a:t>
            </a:fld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DACC8B2-B575-45D1-9DED-A63E68B2D59F}"/>
              </a:ext>
            </a:extLst>
          </p:cNvPr>
          <p:cNvSpPr>
            <a:spLocks noGrp="1"/>
          </p:cNvSpPr>
          <p:nvPr/>
        </p:nvSpPr>
        <p:spPr>
          <a:xfrm>
            <a:off x="9422984" y="6617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13169-FEC2-472A-BB70-99D39933F68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oyota Type Book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DDD2E4-131B-403B-8BA4-B13EB488CC51}"/>
              </a:ext>
            </a:extLst>
          </p:cNvPr>
          <p:cNvGrpSpPr/>
          <p:nvPr/>
        </p:nvGrpSpPr>
        <p:grpSpPr>
          <a:xfrm>
            <a:off x="10940264" y="-124825"/>
            <a:ext cx="1219200" cy="1477596"/>
            <a:chOff x="8226185" y="-197343"/>
            <a:chExt cx="914400" cy="1108197"/>
          </a:xfrm>
        </p:grpSpPr>
        <p:sp>
          <p:nvSpPr>
            <p:cNvPr id="66" name="Speech Bubble: Oval 2">
              <a:extLst>
                <a:ext uri="{FF2B5EF4-FFF2-40B4-BE49-F238E27FC236}">
                  <a16:creationId xmlns:a16="http://schemas.microsoft.com/office/drawing/2014/main" id="{269EA648-D327-4B9F-A5E9-DAC11B42BA64}"/>
                </a:ext>
              </a:extLst>
            </p:cNvPr>
            <p:cNvSpPr/>
            <p:nvPr/>
          </p:nvSpPr>
          <p:spPr>
            <a:xfrm rot="5400000">
              <a:off x="8226185" y="-3546"/>
              <a:ext cx="914400" cy="914400"/>
            </a:xfrm>
            <a:prstGeom prst="diagStripe">
              <a:avLst/>
            </a:prstGeom>
            <a:solidFill>
              <a:srgbClr val="FFFF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9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" panose="020B0602020202020204" pitchFamily="34" charset="0"/>
                <a:ea typeface="+mn-ea"/>
                <a:cs typeface="Toyota Type" panose="020B0602020202020204" pitchFamily="34" charset="0"/>
              </a:endParaRPr>
            </a:p>
          </p:txBody>
        </p:sp>
        <p:sp>
          <p:nvSpPr>
            <p:cNvPr id="67" name="Text Box 23">
              <a:extLst>
                <a:ext uri="{FF2B5EF4-FFF2-40B4-BE49-F238E27FC236}">
                  <a16:creationId xmlns:a16="http://schemas.microsoft.com/office/drawing/2014/main" id="{187CEF2E-A54D-4B6F-8793-0ED6FAE7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00000">
              <a:off x="8258923" y="156630"/>
              <a:ext cx="1097280" cy="389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63" tIns="60931" rIns="121863" bIns="6093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5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oyota Type" panose="020B0602020202020204" pitchFamily="34" charset="0"/>
                  <a:ea typeface="ＭＳ Ｐゴシック"/>
                  <a:cs typeface="Toyota Type" panose="020B0602020202020204" pitchFamily="34" charset="0"/>
                </a:rPr>
                <a:t>Illustrative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2A78CBA-EF6B-46A1-BE4C-9C5826802F1E}"/>
              </a:ext>
            </a:extLst>
          </p:cNvPr>
          <p:cNvSpPr/>
          <p:nvPr/>
        </p:nvSpPr>
        <p:spPr>
          <a:xfrm flipH="1">
            <a:off x="7681739" y="1319709"/>
            <a:ext cx="1953634" cy="211966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" panose="020B0602020202020204" pitchFamily="34" charset="0"/>
                <a:ea typeface="+mn-ea"/>
                <a:cs typeface="Toyota Type" panose="020B0602020202020204" pitchFamily="34" charset="0"/>
                <a:sym typeface="Candara"/>
              </a:rPr>
              <a:t>Team Member (Customer Facing)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oyota Type" panose="020B0602020202020204" pitchFamily="34" charset="0"/>
              <a:ea typeface="+mn-ea"/>
              <a:cs typeface="Toyota Type" panose="020B0602020202020204" pitchFamily="34" charset="0"/>
            </a:endParaRPr>
          </a:p>
        </p:txBody>
      </p:sp>
      <p:pic>
        <p:nvPicPr>
          <p:cNvPr id="9" name="Graphic 36" descr="Office worker">
            <a:extLst>
              <a:ext uri="{FF2B5EF4-FFF2-40B4-BE49-F238E27FC236}">
                <a16:creationId xmlns:a16="http://schemas.microsoft.com/office/drawing/2014/main" id="{2BCA3610-C4A0-4F07-98D3-AF034DAA5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265" y="886566"/>
            <a:ext cx="498952" cy="426228"/>
          </a:xfrm>
          <a:prstGeom prst="rect">
            <a:avLst/>
          </a:prstGeom>
        </p:spPr>
      </p:pic>
      <p:pic>
        <p:nvPicPr>
          <p:cNvPr id="10" name="Graphic 37" descr="Call center">
            <a:extLst>
              <a:ext uri="{FF2B5EF4-FFF2-40B4-BE49-F238E27FC236}">
                <a16:creationId xmlns:a16="http://schemas.microsoft.com/office/drawing/2014/main" id="{1EA976ED-B435-4231-B619-60DEE7536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5810" y="896270"/>
            <a:ext cx="498952" cy="426228"/>
          </a:xfrm>
          <a:prstGeom prst="rect">
            <a:avLst/>
          </a:prstGeom>
        </p:spPr>
      </p:pic>
      <p:sp>
        <p:nvSpPr>
          <p:cNvPr id="11" name="TextBox 39">
            <a:extLst>
              <a:ext uri="{FF2B5EF4-FFF2-40B4-BE49-F238E27FC236}">
                <a16:creationId xmlns:a16="http://schemas.microsoft.com/office/drawing/2014/main" id="{C8925C60-C506-4327-B273-7E634F2E0DBA}"/>
              </a:ext>
            </a:extLst>
          </p:cNvPr>
          <p:cNvSpPr txBox="1"/>
          <p:nvPr/>
        </p:nvSpPr>
        <p:spPr>
          <a:xfrm>
            <a:off x="4641507" y="1529272"/>
            <a:ext cx="587937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New Salesforce instances (Agent, Insurance, DSC and DFT, Dealer)</a:t>
            </a: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5265B1DF-CB54-4E12-A4E8-DC2D574716DA}"/>
              </a:ext>
            </a:extLst>
          </p:cNvPr>
          <p:cNvSpPr txBox="1"/>
          <p:nvPr/>
        </p:nvSpPr>
        <p:spPr>
          <a:xfrm>
            <a:off x="1561497" y="2982774"/>
            <a:ext cx="828986" cy="519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Shaw</a:t>
            </a:r>
          </a:p>
        </p:txBody>
      </p:sp>
      <p:sp>
        <p:nvSpPr>
          <p:cNvPr id="13" name="TextBox 57">
            <a:extLst>
              <a:ext uri="{FF2B5EF4-FFF2-40B4-BE49-F238E27FC236}">
                <a16:creationId xmlns:a16="http://schemas.microsoft.com/office/drawing/2014/main" id="{EEEF578F-9195-473E-9EE6-0234C3AE5FFB}"/>
              </a:ext>
            </a:extLst>
          </p:cNvPr>
          <p:cNvSpPr txBox="1"/>
          <p:nvPr/>
        </p:nvSpPr>
        <p:spPr>
          <a:xfrm>
            <a:off x="2475898" y="2982774"/>
            <a:ext cx="828986" cy="519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LeMans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oyota Type Book"/>
              <a:ea typeface="+mn-ea"/>
              <a:cs typeface="+mn-cs"/>
            </a:endParaRPr>
          </a:p>
        </p:txBody>
      </p:sp>
      <p:sp>
        <p:nvSpPr>
          <p:cNvPr id="14" name="TextBox 59">
            <a:extLst>
              <a:ext uri="{FF2B5EF4-FFF2-40B4-BE49-F238E27FC236}">
                <a16:creationId xmlns:a16="http://schemas.microsoft.com/office/drawing/2014/main" id="{74C54D6B-91CB-44F5-9D2B-3F0B0CFF830C}"/>
              </a:ext>
            </a:extLst>
          </p:cNvPr>
          <p:cNvSpPr txBox="1"/>
          <p:nvPr/>
        </p:nvSpPr>
        <p:spPr>
          <a:xfrm>
            <a:off x="3390299" y="2982774"/>
            <a:ext cx="828986" cy="519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ITS</a:t>
            </a:r>
          </a:p>
        </p:txBody>
      </p:sp>
      <p:sp>
        <p:nvSpPr>
          <p:cNvPr id="15" name="TextBox 60">
            <a:extLst>
              <a:ext uri="{FF2B5EF4-FFF2-40B4-BE49-F238E27FC236}">
                <a16:creationId xmlns:a16="http://schemas.microsoft.com/office/drawing/2014/main" id="{72AA7BF3-33B0-43CB-BD3A-35A0C356DA00}"/>
              </a:ext>
            </a:extLst>
          </p:cNvPr>
          <p:cNvSpPr txBox="1"/>
          <p:nvPr/>
        </p:nvSpPr>
        <p:spPr>
          <a:xfrm>
            <a:off x="4284813" y="2982774"/>
            <a:ext cx="898561" cy="519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Collection Host</a:t>
            </a:r>
          </a:p>
        </p:txBody>
      </p:sp>
      <p:sp>
        <p:nvSpPr>
          <p:cNvPr id="16" name="TextBox 61">
            <a:extLst>
              <a:ext uri="{FF2B5EF4-FFF2-40B4-BE49-F238E27FC236}">
                <a16:creationId xmlns:a16="http://schemas.microsoft.com/office/drawing/2014/main" id="{E69D8EF4-1029-4195-9624-53F78B40C619}"/>
              </a:ext>
            </a:extLst>
          </p:cNvPr>
          <p:cNvSpPr txBox="1"/>
          <p:nvPr/>
        </p:nvSpPr>
        <p:spPr>
          <a:xfrm>
            <a:off x="5244978" y="2982774"/>
            <a:ext cx="898561" cy="519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Insurance Host</a:t>
            </a:r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id="{FC8917C8-EBA2-4F4D-9927-568BB8E8977B}"/>
              </a:ext>
            </a:extLst>
          </p:cNvPr>
          <p:cNvSpPr txBox="1"/>
          <p:nvPr/>
        </p:nvSpPr>
        <p:spPr>
          <a:xfrm>
            <a:off x="6215071" y="2982774"/>
            <a:ext cx="898561" cy="519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CIMS</a:t>
            </a: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8024A182-8DA3-43F7-84EB-9DD5280E95EC}"/>
              </a:ext>
            </a:extLst>
          </p:cNvPr>
          <p:cNvSpPr txBox="1"/>
          <p:nvPr/>
        </p:nvSpPr>
        <p:spPr>
          <a:xfrm>
            <a:off x="7238799" y="2982774"/>
            <a:ext cx="1135997" cy="519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defi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oyota Type Boo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(MFS,TFS,LFS)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96FC55-D142-4A74-9D75-62ED92AC35F5}"/>
              </a:ext>
            </a:extLst>
          </p:cNvPr>
          <p:cNvSpPr/>
          <p:nvPr/>
        </p:nvSpPr>
        <p:spPr>
          <a:xfrm>
            <a:off x="1561497" y="3686809"/>
            <a:ext cx="8959387" cy="280948"/>
          </a:xfrm>
          <a:prstGeom prst="roundRect">
            <a:avLst>
              <a:gd name="adj" fmla="val 2709"/>
            </a:avLst>
          </a:prstGeom>
          <a:solidFill>
            <a:srgbClr val="96BE14"/>
          </a:solidFill>
          <a:ln w="6350">
            <a:solidFill>
              <a:schemeClr val="bg1">
                <a:lumMod val="7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91440" rIns="91440" bIns="9144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" panose="020B0602020202020204" pitchFamily="34" charset="0"/>
                <a:ea typeface="+mn-ea"/>
                <a:cs typeface="Toyota Type" panose="020B0602020202020204" pitchFamily="34" charset="0"/>
              </a:rPr>
              <a:t>Data lake</a:t>
            </a:r>
          </a:p>
        </p:txBody>
      </p:sp>
      <p:sp>
        <p:nvSpPr>
          <p:cNvPr id="20" name="Shape 705">
            <a:extLst>
              <a:ext uri="{FF2B5EF4-FFF2-40B4-BE49-F238E27FC236}">
                <a16:creationId xmlns:a16="http://schemas.microsoft.com/office/drawing/2014/main" id="{1E9443E2-9F7F-4E80-85F9-FCEDEBAB25C8}"/>
              </a:ext>
            </a:extLst>
          </p:cNvPr>
          <p:cNvSpPr/>
          <p:nvPr/>
        </p:nvSpPr>
        <p:spPr>
          <a:xfrm rot="16200000">
            <a:off x="5684280" y="-2134777"/>
            <a:ext cx="713820" cy="8959385"/>
          </a:xfrm>
          <a:prstGeom prst="roundRect">
            <a:avLst>
              <a:gd name="adj" fmla="val 6810"/>
            </a:avLst>
          </a:prstGeom>
          <a:solidFill>
            <a:srgbClr val="3399FF"/>
          </a:solidFill>
          <a:ln w="6350">
            <a:solidFill>
              <a:schemeClr val="bg1">
                <a:lumMod val="7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vert="vert" lIns="91440" tIns="91440" rIns="91440" bIns="9144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272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" panose="020B0602020202020204" pitchFamily="34" charset="0"/>
                <a:ea typeface="+mn-ea"/>
                <a:cs typeface="Toyota Type" panose="020B0602020202020204" pitchFamily="34" charset="0"/>
                <a:sym typeface="Helvetica Light"/>
              </a:rPr>
              <a:t>Access and API Services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627DC6C3-1A0E-4605-BD84-A2FA7FCC8659}"/>
              </a:ext>
            </a:extLst>
          </p:cNvPr>
          <p:cNvSpPr/>
          <p:nvPr/>
        </p:nvSpPr>
        <p:spPr>
          <a:xfrm>
            <a:off x="1561489" y="2289097"/>
            <a:ext cx="1123121" cy="35780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Micro service</a:t>
            </a:r>
          </a:p>
        </p:txBody>
      </p:sp>
      <p:sp>
        <p:nvSpPr>
          <p:cNvPr id="22" name="Flowchart: Preparation 21">
            <a:extLst>
              <a:ext uri="{FF2B5EF4-FFF2-40B4-BE49-F238E27FC236}">
                <a16:creationId xmlns:a16="http://schemas.microsoft.com/office/drawing/2014/main" id="{36A37354-97CA-4113-BE11-FBBB5705120F}"/>
              </a:ext>
            </a:extLst>
          </p:cNvPr>
          <p:cNvSpPr/>
          <p:nvPr/>
        </p:nvSpPr>
        <p:spPr>
          <a:xfrm>
            <a:off x="2684610" y="2289097"/>
            <a:ext cx="1123121" cy="35780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Micro service</a:t>
            </a:r>
          </a:p>
        </p:txBody>
      </p:sp>
      <p:sp>
        <p:nvSpPr>
          <p:cNvPr id="23" name="Flowchart: Preparation 22">
            <a:extLst>
              <a:ext uri="{FF2B5EF4-FFF2-40B4-BE49-F238E27FC236}">
                <a16:creationId xmlns:a16="http://schemas.microsoft.com/office/drawing/2014/main" id="{BE7286FC-8EFD-4FEF-BE06-B772D6E99616}"/>
              </a:ext>
            </a:extLst>
          </p:cNvPr>
          <p:cNvSpPr/>
          <p:nvPr/>
        </p:nvSpPr>
        <p:spPr>
          <a:xfrm>
            <a:off x="3812548" y="2289097"/>
            <a:ext cx="1123121" cy="35780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Rule service</a:t>
            </a:r>
          </a:p>
        </p:txBody>
      </p:sp>
      <p:sp>
        <p:nvSpPr>
          <p:cNvPr id="24" name="Flowchart: Preparation 23">
            <a:extLst>
              <a:ext uri="{FF2B5EF4-FFF2-40B4-BE49-F238E27FC236}">
                <a16:creationId xmlns:a16="http://schemas.microsoft.com/office/drawing/2014/main" id="{5705EF25-4AB9-4EA7-A92E-85B10B9718E5}"/>
              </a:ext>
            </a:extLst>
          </p:cNvPr>
          <p:cNvSpPr/>
          <p:nvPr/>
        </p:nvSpPr>
        <p:spPr>
          <a:xfrm>
            <a:off x="4920382" y="2283918"/>
            <a:ext cx="1123121" cy="357808"/>
          </a:xfrm>
          <a:prstGeom prst="flowChartPreparation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Toyota Type Book"/>
              </a:rPr>
              <a:t>Rule 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oyota Type Book"/>
              <a:ea typeface="+mn-ea"/>
              <a:cs typeface="+mn-cs"/>
            </a:endParaRPr>
          </a:p>
        </p:txBody>
      </p:sp>
      <p:sp>
        <p:nvSpPr>
          <p:cNvPr id="25" name="Flowchart: Preparation 24">
            <a:extLst>
              <a:ext uri="{FF2B5EF4-FFF2-40B4-BE49-F238E27FC236}">
                <a16:creationId xmlns:a16="http://schemas.microsoft.com/office/drawing/2014/main" id="{AA91ACC7-6125-4D44-A149-7C0B82B8CFFB}"/>
              </a:ext>
            </a:extLst>
          </p:cNvPr>
          <p:cNvSpPr/>
          <p:nvPr/>
        </p:nvSpPr>
        <p:spPr>
          <a:xfrm>
            <a:off x="6051681" y="2289097"/>
            <a:ext cx="1123121" cy="357808"/>
          </a:xfrm>
          <a:prstGeom prst="flowChartPreparation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Data Service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C55AF1A8-E6EC-43A2-B5D4-3A22B1E4A938}"/>
              </a:ext>
            </a:extLst>
          </p:cNvPr>
          <p:cNvSpPr/>
          <p:nvPr/>
        </p:nvSpPr>
        <p:spPr>
          <a:xfrm>
            <a:off x="7148639" y="2289097"/>
            <a:ext cx="1123121" cy="357808"/>
          </a:xfrm>
          <a:prstGeom prst="flowChartPreparation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Rule Aggregates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ECC9AA-D81A-4E14-9C6A-BD2349992F1C}"/>
              </a:ext>
            </a:extLst>
          </p:cNvPr>
          <p:cNvCxnSpPr/>
          <p:nvPr/>
        </p:nvCxnSpPr>
        <p:spPr>
          <a:xfrm>
            <a:off x="1973037" y="2701826"/>
            <a:ext cx="0" cy="28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ED011C-7EED-4847-84E2-8F37A9A093A5}"/>
              </a:ext>
            </a:extLst>
          </p:cNvPr>
          <p:cNvCxnSpPr/>
          <p:nvPr/>
        </p:nvCxnSpPr>
        <p:spPr>
          <a:xfrm>
            <a:off x="2897378" y="2701826"/>
            <a:ext cx="0" cy="28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ADA1AB-FF59-4C25-912B-DECD1D97A450}"/>
              </a:ext>
            </a:extLst>
          </p:cNvPr>
          <p:cNvCxnSpPr/>
          <p:nvPr/>
        </p:nvCxnSpPr>
        <p:spPr>
          <a:xfrm>
            <a:off x="3861476" y="2701826"/>
            <a:ext cx="0" cy="28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CEB920-A773-402B-81ED-D325BA8DBF65}"/>
              </a:ext>
            </a:extLst>
          </p:cNvPr>
          <p:cNvCxnSpPr/>
          <p:nvPr/>
        </p:nvCxnSpPr>
        <p:spPr>
          <a:xfrm>
            <a:off x="4726175" y="2701826"/>
            <a:ext cx="0" cy="28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1ABD72-315D-4286-9F5C-AC813E0F887B}"/>
              </a:ext>
            </a:extLst>
          </p:cNvPr>
          <p:cNvCxnSpPr/>
          <p:nvPr/>
        </p:nvCxnSpPr>
        <p:spPr>
          <a:xfrm>
            <a:off x="5705245" y="2701826"/>
            <a:ext cx="0" cy="28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1F79C4-323D-439A-93E3-592034D5038B}"/>
              </a:ext>
            </a:extLst>
          </p:cNvPr>
          <p:cNvCxnSpPr/>
          <p:nvPr/>
        </p:nvCxnSpPr>
        <p:spPr>
          <a:xfrm>
            <a:off x="6699153" y="2701826"/>
            <a:ext cx="0" cy="28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D9432-5FB4-4808-A308-936C24669186}"/>
              </a:ext>
            </a:extLst>
          </p:cNvPr>
          <p:cNvCxnSpPr>
            <a:cxnSpLocks/>
          </p:cNvCxnSpPr>
          <p:nvPr/>
        </p:nvCxnSpPr>
        <p:spPr>
          <a:xfrm>
            <a:off x="7459910" y="1783947"/>
            <a:ext cx="0" cy="18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B379DB-F1AD-46E6-B080-2E1C66C9B5A2}"/>
              </a:ext>
            </a:extLst>
          </p:cNvPr>
          <p:cNvCxnSpPr/>
          <p:nvPr/>
        </p:nvCxnSpPr>
        <p:spPr>
          <a:xfrm>
            <a:off x="1973037" y="3502691"/>
            <a:ext cx="0" cy="1506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5E6AA4-6B51-4542-B1E5-9C167229638A}"/>
              </a:ext>
            </a:extLst>
          </p:cNvPr>
          <p:cNvCxnSpPr/>
          <p:nvPr/>
        </p:nvCxnSpPr>
        <p:spPr>
          <a:xfrm>
            <a:off x="2897378" y="3502691"/>
            <a:ext cx="0" cy="1506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F5099E-5E63-4857-961C-B57F16F2DB0A}"/>
              </a:ext>
            </a:extLst>
          </p:cNvPr>
          <p:cNvCxnSpPr/>
          <p:nvPr/>
        </p:nvCxnSpPr>
        <p:spPr>
          <a:xfrm>
            <a:off x="3851538" y="3502691"/>
            <a:ext cx="0" cy="1506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197A66-7170-4F0F-AD60-DE6254EC0607}"/>
              </a:ext>
            </a:extLst>
          </p:cNvPr>
          <p:cNvCxnSpPr/>
          <p:nvPr/>
        </p:nvCxnSpPr>
        <p:spPr>
          <a:xfrm>
            <a:off x="4726175" y="3502691"/>
            <a:ext cx="0" cy="1506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0C14F-35C3-423A-9AB9-433403ECA142}"/>
              </a:ext>
            </a:extLst>
          </p:cNvPr>
          <p:cNvCxnSpPr/>
          <p:nvPr/>
        </p:nvCxnSpPr>
        <p:spPr>
          <a:xfrm>
            <a:off x="5679082" y="3502691"/>
            <a:ext cx="0" cy="1506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5FD3B7-AEC7-49F5-8763-73318467B30E}"/>
              </a:ext>
            </a:extLst>
          </p:cNvPr>
          <p:cNvCxnSpPr/>
          <p:nvPr/>
        </p:nvCxnSpPr>
        <p:spPr>
          <a:xfrm>
            <a:off x="6699153" y="3502691"/>
            <a:ext cx="0" cy="1506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2A36AB-8CE8-4B32-BAEE-88A0ECB5A939}"/>
              </a:ext>
            </a:extLst>
          </p:cNvPr>
          <p:cNvCxnSpPr/>
          <p:nvPr/>
        </p:nvCxnSpPr>
        <p:spPr>
          <a:xfrm>
            <a:off x="7806107" y="3502691"/>
            <a:ext cx="0" cy="1506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4F33362-4206-45AF-8E19-306B2AC479D6}"/>
              </a:ext>
            </a:extLst>
          </p:cNvPr>
          <p:cNvSpPr/>
          <p:nvPr/>
        </p:nvSpPr>
        <p:spPr>
          <a:xfrm>
            <a:off x="5034464" y="2502847"/>
            <a:ext cx="265439" cy="265439"/>
          </a:xfrm>
          <a:prstGeom prst="ellipse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oyota Type" panose="020B0602020202020204" pitchFamily="34" charset="0"/>
                <a:ea typeface="+mn-ea"/>
                <a:cs typeface="Toyota Type" panose="020B06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184F9-83DD-4CBA-A148-9DA90E66DA9D}"/>
              </a:ext>
            </a:extLst>
          </p:cNvPr>
          <p:cNvCxnSpPr/>
          <p:nvPr/>
        </p:nvCxnSpPr>
        <p:spPr>
          <a:xfrm>
            <a:off x="7803338" y="2701826"/>
            <a:ext cx="0" cy="28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94">
            <a:extLst>
              <a:ext uri="{FF2B5EF4-FFF2-40B4-BE49-F238E27FC236}">
                <a16:creationId xmlns:a16="http://schemas.microsoft.com/office/drawing/2014/main" id="{649B40C1-8696-4601-BFE7-772666049EB0}"/>
              </a:ext>
            </a:extLst>
          </p:cNvPr>
          <p:cNvSpPr txBox="1"/>
          <p:nvPr/>
        </p:nvSpPr>
        <p:spPr>
          <a:xfrm>
            <a:off x="8495815" y="2982774"/>
            <a:ext cx="1294548" cy="519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Stone Eagle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(MFS,TFS,LFS)</a:t>
            </a:r>
          </a:p>
        </p:txBody>
      </p:sp>
      <p:sp>
        <p:nvSpPr>
          <p:cNvPr id="46" name="Flowchart: Preparation 45">
            <a:extLst>
              <a:ext uri="{FF2B5EF4-FFF2-40B4-BE49-F238E27FC236}">
                <a16:creationId xmlns:a16="http://schemas.microsoft.com/office/drawing/2014/main" id="{4798FE58-9654-449E-8026-B10A718D6E58}"/>
              </a:ext>
            </a:extLst>
          </p:cNvPr>
          <p:cNvSpPr/>
          <p:nvPr/>
        </p:nvSpPr>
        <p:spPr>
          <a:xfrm>
            <a:off x="8271760" y="2289097"/>
            <a:ext cx="1123121" cy="35780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Micro service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77D7E7-F6E2-412A-8F9C-F1873BF407B7}"/>
              </a:ext>
            </a:extLst>
          </p:cNvPr>
          <p:cNvCxnSpPr/>
          <p:nvPr/>
        </p:nvCxnSpPr>
        <p:spPr>
          <a:xfrm>
            <a:off x="9132413" y="3502691"/>
            <a:ext cx="0" cy="1506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F868BD-0A0C-40D6-92C2-BC496B4C2139}"/>
              </a:ext>
            </a:extLst>
          </p:cNvPr>
          <p:cNvCxnSpPr/>
          <p:nvPr/>
        </p:nvCxnSpPr>
        <p:spPr>
          <a:xfrm>
            <a:off x="9129644" y="2701826"/>
            <a:ext cx="0" cy="28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E8D9-5305-4823-B85A-3B7825E790B7}"/>
              </a:ext>
            </a:extLst>
          </p:cNvPr>
          <p:cNvCxnSpPr>
            <a:cxnSpLocks/>
          </p:cNvCxnSpPr>
          <p:nvPr/>
        </p:nvCxnSpPr>
        <p:spPr>
          <a:xfrm>
            <a:off x="10149651" y="2701826"/>
            <a:ext cx="0" cy="951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Preparation 52">
            <a:extLst>
              <a:ext uri="{FF2B5EF4-FFF2-40B4-BE49-F238E27FC236}">
                <a16:creationId xmlns:a16="http://schemas.microsoft.com/office/drawing/2014/main" id="{D42534D7-3FE5-4813-84F6-91982AD9C6C6}"/>
              </a:ext>
            </a:extLst>
          </p:cNvPr>
          <p:cNvSpPr/>
          <p:nvPr/>
        </p:nvSpPr>
        <p:spPr>
          <a:xfrm>
            <a:off x="9394881" y="2289097"/>
            <a:ext cx="1123121" cy="35780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Micro service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E62F27-1F72-4876-AE35-5C7AF1B10FD4}"/>
              </a:ext>
            </a:extLst>
          </p:cNvPr>
          <p:cNvSpPr/>
          <p:nvPr/>
        </p:nvSpPr>
        <p:spPr>
          <a:xfrm flipH="1">
            <a:off x="2035760" y="1297112"/>
            <a:ext cx="1634027" cy="21888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oyota Type" panose="020B0602020202020204" pitchFamily="34" charset="0"/>
                <a:ea typeface="Candara"/>
                <a:cs typeface="Toyota Type" panose="020B0602020202020204" pitchFamily="34" charset="0"/>
                <a:sym typeface="Candara"/>
              </a:rPr>
              <a:t>Driver /</a:t>
            </a:r>
            <a:r>
              <a:rPr lang="en-US" sz="1000" kern="0" dirty="0">
                <a:latin typeface="Toyota Type" panose="020B0602020202020204" pitchFamily="34" charset="0"/>
                <a:ea typeface="Candara"/>
                <a:cs typeface="Toyota Type" panose="020B0602020202020204" pitchFamily="34" charset="0"/>
                <a:sym typeface="Candara"/>
              </a:rPr>
              <a:t>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oyota Type" panose="020B0602020202020204" pitchFamily="34" charset="0"/>
                <a:ea typeface="Candara"/>
                <a:cs typeface="Toyota Type" panose="020B0602020202020204" pitchFamily="34" charset="0"/>
                <a:sym typeface="Candara"/>
              </a:rPr>
              <a:t>Consumer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02A8A5-D5DC-4AD5-8894-B57A71EC9308}"/>
              </a:ext>
            </a:extLst>
          </p:cNvPr>
          <p:cNvSpPr/>
          <p:nvPr/>
        </p:nvSpPr>
        <p:spPr>
          <a:xfrm flipH="1">
            <a:off x="5131719" y="1297112"/>
            <a:ext cx="1634027" cy="21888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oyota Type" panose="020B0602020202020204" pitchFamily="34" charset="0"/>
                <a:ea typeface="+mn-ea"/>
                <a:cs typeface="Toyota Type" panose="020B0602020202020204" pitchFamily="34" charset="0"/>
                <a:sym typeface="Candara"/>
              </a:rPr>
              <a:t>Dealer /  Businesses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oyota Type" panose="020B0602020202020204" pitchFamily="34" charset="0"/>
              <a:ea typeface="+mn-ea"/>
              <a:cs typeface="Toyota Type" panose="020B0602020202020204" pitchFamily="34" charset="0"/>
            </a:endParaRPr>
          </a:p>
        </p:txBody>
      </p:sp>
      <p:pic>
        <p:nvPicPr>
          <p:cNvPr id="56" name="Graphic 66" descr="Universal access">
            <a:extLst>
              <a:ext uri="{FF2B5EF4-FFF2-40B4-BE49-F238E27FC236}">
                <a16:creationId xmlns:a16="http://schemas.microsoft.com/office/drawing/2014/main" id="{7DDA7BDA-7E8D-49E2-B950-84D713558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1062" y="810527"/>
            <a:ext cx="598742" cy="511473"/>
          </a:xfrm>
          <a:prstGeom prst="rect">
            <a:avLst/>
          </a:prstGeom>
          <a:effectLst/>
        </p:spPr>
      </p:pic>
      <p:pic>
        <p:nvPicPr>
          <p:cNvPr id="57" name="Graphic 67" descr="Handshake">
            <a:extLst>
              <a:ext uri="{FF2B5EF4-FFF2-40B4-BE49-F238E27FC236}">
                <a16:creationId xmlns:a16="http://schemas.microsoft.com/office/drawing/2014/main" id="{09181D06-0906-435E-A54A-D210F8B22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1579" y="810527"/>
            <a:ext cx="598742" cy="511473"/>
          </a:xfrm>
          <a:prstGeom prst="rect">
            <a:avLst/>
          </a:prstGeom>
        </p:spPr>
      </p:pic>
      <p:pic>
        <p:nvPicPr>
          <p:cNvPr id="58" name="Graphic 78" descr="Car">
            <a:extLst>
              <a:ext uri="{FF2B5EF4-FFF2-40B4-BE49-F238E27FC236}">
                <a16:creationId xmlns:a16="http://schemas.microsoft.com/office/drawing/2014/main" id="{616DBD14-DD9D-43DB-B2DD-8C37BE6ED2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3631" y="1139468"/>
            <a:ext cx="199582" cy="170491"/>
          </a:xfrm>
          <a:prstGeom prst="rect">
            <a:avLst/>
          </a:prstGeom>
        </p:spPr>
      </p:pic>
      <p:pic>
        <p:nvPicPr>
          <p:cNvPr id="59" name="Graphic 88" descr="Taxi">
            <a:extLst>
              <a:ext uri="{FF2B5EF4-FFF2-40B4-BE49-F238E27FC236}">
                <a16:creationId xmlns:a16="http://schemas.microsoft.com/office/drawing/2014/main" id="{AFD38ECE-E91E-4429-B592-B4D83E412F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79612" y="1139468"/>
            <a:ext cx="199582" cy="170491"/>
          </a:xfrm>
          <a:prstGeom prst="rect">
            <a:avLst/>
          </a:prstGeom>
        </p:spPr>
      </p:pic>
      <p:sp>
        <p:nvSpPr>
          <p:cNvPr id="60" name="TextBox 89">
            <a:extLst>
              <a:ext uri="{FF2B5EF4-FFF2-40B4-BE49-F238E27FC236}">
                <a16:creationId xmlns:a16="http://schemas.microsoft.com/office/drawing/2014/main" id="{BF94C77C-34F5-43D5-96BB-1BB7E9B82921}"/>
              </a:ext>
            </a:extLst>
          </p:cNvPr>
          <p:cNvSpPr txBox="1"/>
          <p:nvPr/>
        </p:nvSpPr>
        <p:spPr>
          <a:xfrm>
            <a:off x="1586977" y="1529272"/>
            <a:ext cx="250099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oyota Type Book"/>
                <a:ea typeface="+mn-ea"/>
                <a:cs typeface="+mn-cs"/>
              </a:rPr>
              <a:t>Native mobile app / Web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D6F7B5-6546-4826-A159-0F77828A6438}"/>
              </a:ext>
            </a:extLst>
          </p:cNvPr>
          <p:cNvCxnSpPr>
            <a:cxnSpLocks/>
          </p:cNvCxnSpPr>
          <p:nvPr/>
        </p:nvCxnSpPr>
        <p:spPr>
          <a:xfrm>
            <a:off x="2752416" y="1783947"/>
            <a:ext cx="0" cy="18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AF83AC-7704-4B8E-A6F4-391A622D941E}"/>
              </a:ext>
            </a:extLst>
          </p:cNvPr>
          <p:cNvCxnSpPr>
            <a:cxnSpLocks/>
          </p:cNvCxnSpPr>
          <p:nvPr/>
        </p:nvCxnSpPr>
        <p:spPr>
          <a:xfrm>
            <a:off x="4087967" y="1648913"/>
            <a:ext cx="558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4D2C8B7-11FA-4B7D-96C4-2E487A3BB6F3}"/>
              </a:ext>
            </a:extLst>
          </p:cNvPr>
          <p:cNvSpPr/>
          <p:nvPr/>
        </p:nvSpPr>
        <p:spPr>
          <a:xfrm flipH="1">
            <a:off x="4019391" y="1597616"/>
            <a:ext cx="553540" cy="21888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latin typeface="Toyota Type" panose="020B0602020202020204" pitchFamily="34" charset="0"/>
                <a:ea typeface="Candara"/>
                <a:cs typeface="Toyota Type" panose="020B0602020202020204" pitchFamily="34" charset="0"/>
                <a:sym typeface="Candara"/>
              </a:rPr>
              <a:t>case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oyota Type" panose="020B0602020202020204" pitchFamily="34" charset="0"/>
              <a:ea typeface="Candara"/>
              <a:cs typeface="Toyota Type" panose="020B0602020202020204" pitchFamily="34" charset="0"/>
              <a:sym typeface="Candara"/>
            </a:endParaRP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50040ED1-AB28-4BD4-9DD7-4870C1D6C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96086"/>
              </p:ext>
            </p:extLst>
          </p:nvPr>
        </p:nvGraphicFramePr>
        <p:xfrm>
          <a:off x="1586977" y="4128482"/>
          <a:ext cx="8959386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61">
                  <a:extLst>
                    <a:ext uri="{9D8B030D-6E8A-4147-A177-3AD203B41FA5}">
                      <a16:colId xmlns:a16="http://schemas.microsoft.com/office/drawing/2014/main" val="3509136356"/>
                    </a:ext>
                  </a:extLst>
                </a:gridCol>
                <a:gridCol w="2811110">
                  <a:extLst>
                    <a:ext uri="{9D8B030D-6E8A-4147-A177-3AD203B41FA5}">
                      <a16:colId xmlns:a16="http://schemas.microsoft.com/office/drawing/2014/main" val="1137054133"/>
                    </a:ext>
                  </a:extLst>
                </a:gridCol>
                <a:gridCol w="5650415">
                  <a:extLst>
                    <a:ext uri="{9D8B030D-6E8A-4147-A177-3AD203B41FA5}">
                      <a16:colId xmlns:a16="http://schemas.microsoft.com/office/drawing/2014/main" val="3534026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52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Rule Services are </a:t>
                      </a:r>
                      <a:r>
                        <a:rPr lang="en-US" sz="1200" b="1" dirty="0"/>
                        <a:t>Micro Services </a:t>
                      </a:r>
                      <a:r>
                        <a:rPr lang="en-US" sz="1200" dirty="0"/>
                        <a:t>built to support business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Rule Services are </a:t>
                      </a:r>
                      <a:r>
                        <a:rPr lang="en-US" sz="1200" b="1" dirty="0"/>
                        <a:t>domain specific</a:t>
                      </a:r>
                      <a:r>
                        <a:rPr lang="en-US" sz="1200" dirty="0"/>
                        <a:t> and use domain specific data to evaluate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Rule Service should have a configurable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Service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Services are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 Services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built to support the data requirements for the Rule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Services will collect the rule evaluation data from various sources and populate the rule facts.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Services can be standard re-usable enterprise data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93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 Aggregate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 Aggregate Services are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 Services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built to orchestrate Data Service and Rule Service and returns the final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847"/>
                  </a:ext>
                </a:extLst>
              </a:tr>
            </a:tbl>
          </a:graphicData>
        </a:graphic>
      </p:graphicFrame>
      <p:sp>
        <p:nvSpPr>
          <p:cNvPr id="72" name="Oval 71">
            <a:extLst>
              <a:ext uri="{FF2B5EF4-FFF2-40B4-BE49-F238E27FC236}">
                <a16:creationId xmlns:a16="http://schemas.microsoft.com/office/drawing/2014/main" id="{83337347-5421-4A19-B095-B6364ADDE2BA}"/>
              </a:ext>
            </a:extLst>
          </p:cNvPr>
          <p:cNvSpPr/>
          <p:nvPr/>
        </p:nvSpPr>
        <p:spPr>
          <a:xfrm>
            <a:off x="6116799" y="2483164"/>
            <a:ext cx="265439" cy="265439"/>
          </a:xfrm>
          <a:prstGeom prst="ellipse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yota Type" panose="020B0602020202020204" pitchFamily="34" charset="0"/>
                <a:cs typeface="Toyota Type" panose="020B0602020202020204" pitchFamily="34" charset="0"/>
              </a:rPr>
              <a:t>2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oyota Type" panose="020B0602020202020204" pitchFamily="34" charset="0"/>
              <a:ea typeface="+mn-ea"/>
              <a:cs typeface="Toyota Type" panose="020B0602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D6634E-E65B-460E-A602-1EC5C299C583}"/>
              </a:ext>
            </a:extLst>
          </p:cNvPr>
          <p:cNvSpPr/>
          <p:nvPr/>
        </p:nvSpPr>
        <p:spPr>
          <a:xfrm>
            <a:off x="7200263" y="2483164"/>
            <a:ext cx="265439" cy="265439"/>
          </a:xfrm>
          <a:prstGeom prst="ellipse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yota Type" panose="020B0602020202020204" pitchFamily="34" charset="0"/>
                <a:cs typeface="Toyota Type" panose="020B0602020202020204" pitchFamily="34" charset="0"/>
              </a:rPr>
              <a:t>3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oyota Type" panose="020B0602020202020204" pitchFamily="34" charset="0"/>
              <a:ea typeface="+mn-ea"/>
              <a:cs typeface="Toyota Type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2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CBD5-41B7-4E07-9236-9DE9C2FC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0"/>
            <a:ext cx="9661635" cy="872359"/>
          </a:xfrm>
        </p:spPr>
        <p:txBody>
          <a:bodyPr/>
          <a:lstStyle/>
          <a:p>
            <a:r>
              <a:rPr lang="en-US" dirty="0"/>
              <a:t>Sample Integration -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D4C69-4830-4DDC-9760-482548BC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131" y="6490467"/>
            <a:ext cx="2743200" cy="365125"/>
          </a:xfrm>
        </p:spPr>
        <p:txBody>
          <a:bodyPr/>
          <a:lstStyle/>
          <a:p>
            <a:fld id="{20937087-C35C-A943-A04F-243BDAAE596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0E209-4EED-406A-9F19-3C5E42AA77D0}"/>
              </a:ext>
            </a:extLst>
          </p:cNvPr>
          <p:cNvSpPr txBox="1"/>
          <p:nvPr/>
        </p:nvSpPr>
        <p:spPr>
          <a:xfrm>
            <a:off x="7297069" y="1575672"/>
            <a:ext cx="456283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Customer request for payment in IVR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IVR will call a Payment Eligibility Aggregate service on TFS API Gateway and pass minimum information like account id and or customer id. IVR expects a eligibility decision to be returned by this service.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Payment Eligibility Aggregate Service will first collect the data required for the Rule Service by Invoking an API on TFS API Gateway.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TFS API Gateway will use Rule Data Service ( could be already available Data Service) to return the Rule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Payment Eligibility Aggregate Service will then populate the Rule service contract and invoke the rule service.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Rule service will execute the pre-configured rule using the rule contract data and returns a decision back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 Aggregate service returns the rule execution decision back to TFS API Gateway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TFS API Gateway in turn returns the rules execution decision back to IVR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86397-4A1C-4761-8502-8830A8A2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5" y="1412542"/>
            <a:ext cx="7162945" cy="38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8D1F-3BA6-44BE-A247-9224B4B2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build a rule service – TDD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C439-21BA-4075-84F9-4334C4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653"/>
            <a:ext cx="11711031" cy="548649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Business develops the rule book and ensure all rule facts are clearly defined and mapped to EDC Data Concept Names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Foundation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Rule Engine Microservice with empty rule and valid contract.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Setup DevOps pipelines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Deploy to AWS as microservice.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Build automated test harness - TDD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automated test harness of all rules and ensure all tests fails as there no rules defined.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Codify Payment Eligibility rule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Code all the rules (either in Drools decision table or pure java beans) one at a time and ensure that automated tests are passing for each rule</a:t>
            </a:r>
          </a:p>
          <a:p>
            <a:pPr lvl="2"/>
            <a:endParaRPr lang="en-US" sz="700" dirty="0"/>
          </a:p>
          <a:p>
            <a:pPr lvl="2"/>
            <a:endParaRPr lang="en-US" sz="700" dirty="0"/>
          </a:p>
          <a:p>
            <a:pPr lvl="1"/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23A3-A80E-4213-928B-9BF042A6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7087-C35C-A943-A04F-243BDAAE59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1492-1B35-4C70-8F7E-73013576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6" y="0"/>
            <a:ext cx="9661635" cy="872359"/>
          </a:xfrm>
        </p:spPr>
        <p:txBody>
          <a:bodyPr>
            <a:noAutofit/>
          </a:bodyPr>
          <a:lstStyle/>
          <a:p>
            <a:r>
              <a:rPr lang="en-US" sz="2800" dirty="0"/>
              <a:t>Appendix - Payment Rule Book Requirement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DE164-5C9D-4C6B-A48A-191ACB80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7087-C35C-A943-A04F-243BDAAE596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8A704-BB42-435C-A3AD-E83C9746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773"/>
            <a:ext cx="12192000" cy="50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5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FS Colors">
      <a:dk1>
        <a:srgbClr val="000000"/>
      </a:dk1>
      <a:lt1>
        <a:srgbClr val="FFFFFF"/>
      </a:lt1>
      <a:dk2>
        <a:srgbClr val="1A1918"/>
      </a:dk2>
      <a:lt2>
        <a:srgbClr val="E7E6E6"/>
      </a:lt2>
      <a:accent1>
        <a:srgbClr val="C4222A"/>
      </a:accent1>
      <a:accent2>
        <a:srgbClr val="3B4D59"/>
      </a:accent2>
      <a:accent3>
        <a:srgbClr val="B0404B"/>
      </a:accent3>
      <a:accent4>
        <a:srgbClr val="E6E5E5"/>
      </a:accent4>
      <a:accent5>
        <a:srgbClr val="3B4D59"/>
      </a:accent5>
      <a:accent6>
        <a:srgbClr val="00030A"/>
      </a:accent6>
      <a:hlink>
        <a:srgbClr val="0563C1"/>
      </a:hlink>
      <a:folHlink>
        <a:srgbClr val="954F72"/>
      </a:folHlink>
    </a:clrScheme>
    <a:fontScheme name="Toyota Type">
      <a:majorFont>
        <a:latin typeface="Toyota Type Black"/>
        <a:ea typeface=""/>
        <a:cs typeface=""/>
      </a:majorFont>
      <a:minorFont>
        <a:latin typeface="Toyota Type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S Angles PPT.pptx" id="{609D1F16-730B-4E8C-A9D3-EB66C606A9B4}" vid="{6CA1C346-F240-40BE-BF35-6342C4CCF2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A691AAE2CE9E4DAD4C8FD7DE4C3BF1" ma:contentTypeVersion="4" ma:contentTypeDescription="Create a new document." ma:contentTypeScope="" ma:versionID="193dbdebe2ef916fa27ea70bc0998583">
  <xsd:schema xmlns:xsd="http://www.w3.org/2001/XMLSchema" xmlns:xs="http://www.w3.org/2001/XMLSchema" xmlns:p="http://schemas.microsoft.com/office/2006/metadata/properties" xmlns:ns2="401f5458-9641-4184-9b01-4ba453995666" targetNamespace="http://schemas.microsoft.com/office/2006/metadata/properties" ma:root="true" ma:fieldsID="3eadcc0dc10c16491c92e48c335ca563" ns2:_="">
    <xsd:import namespace="401f5458-9641-4184-9b01-4ba4539956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f5458-9641-4184-9b01-4ba4539956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182C6A-8F27-4D6F-BC0A-037C8C9912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E94E7E-61CE-4C50-8DB0-5871795BB0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1f5458-9641-4184-9b01-4ba4539956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AB0107-74AE-4A5F-99ED-2F4F1E7964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TFS Angles PPT</Template>
  <TotalTime>42850</TotalTime>
  <Words>638</Words>
  <Application>Microsoft Office PowerPoint</Application>
  <PresentationFormat>Widescreen</PresentationFormat>
  <Paragraphs>113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Rule Engine – Customer Interaction</vt:lpstr>
      <vt:lpstr>Vision</vt:lpstr>
      <vt:lpstr>Rule Service Conceptual Model</vt:lpstr>
      <vt:lpstr>Rule Services Eco System</vt:lpstr>
      <vt:lpstr>Sample Integration - Architecture</vt:lpstr>
      <vt:lpstr>Steps To build a rule service – TDD way</vt:lpstr>
      <vt:lpstr>Appendix - Payment Rule Book Requirement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Campbell</dc:creator>
  <cp:lastModifiedBy>Arup Banerjee</cp:lastModifiedBy>
  <cp:revision>203</cp:revision>
  <cp:lastPrinted>2019-05-31T00:24:03Z</cp:lastPrinted>
  <dcterms:created xsi:type="dcterms:W3CDTF">2019-05-28T00:21:23Z</dcterms:created>
  <dcterms:modified xsi:type="dcterms:W3CDTF">2020-05-10T23:56:02Z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0x0101008CA691AAE2CE9E4DAD4C8FD7DE4C3BF1</vt:lpwstr>
  </property>
  <property fmtid="{D5CDD505-2E9C-101B-9397-08002B2CF9AE}" pid="3" name="Order">
    <vt:r8>9700</vt:r8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