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4"/>
    <p:sldMasterId id="2147483924" r:id="rId5"/>
  </p:sldMasterIdLst>
  <p:notesMasterIdLst>
    <p:notesMasterId r:id="rId10"/>
  </p:notesMasterIdLst>
  <p:sldIdLst>
    <p:sldId id="564" r:id="rId6"/>
    <p:sldId id="566" r:id="rId7"/>
    <p:sldId id="567" r:id="rId8"/>
    <p:sldId id="562" r:id="rId9"/>
  </p:sldIdLst>
  <p:sldSz cx="9144000" cy="548640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3" userDrawn="1">
          <p15:clr>
            <a:srgbClr val="A4A3A4"/>
          </p15:clr>
        </p15:guide>
        <p15:guide id="3" orient="horz" pos="1728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014"/>
    <a:srgbClr val="4383A7"/>
    <a:srgbClr val="CC3300"/>
    <a:srgbClr val="033872"/>
    <a:srgbClr val="5093B9"/>
    <a:srgbClr val="FFFFCC"/>
    <a:srgbClr val="FF33CC"/>
    <a:srgbClr val="FFFFFF"/>
    <a:srgbClr val="E8D3EF"/>
    <a:srgbClr val="67A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364" autoAdjust="0"/>
  </p:normalViewPr>
  <p:slideViewPr>
    <p:cSldViewPr snapToObjects="1">
      <p:cViewPr varScale="1">
        <p:scale>
          <a:sx n="91" d="100"/>
          <a:sy n="91" d="100"/>
        </p:scale>
        <p:origin x="642" y="84"/>
      </p:cViewPr>
      <p:guideLst>
        <p:guide orient="horz" pos="3533"/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E776A-DE72-435C-BA26-C21F257A09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A83DD-7ACB-4351-9524-EFAF7AE6FEF8}">
      <dgm:prSet phldrT="[Text]"/>
      <dgm:spPr/>
      <dgm:t>
        <a:bodyPr/>
        <a:lstStyle/>
        <a:p>
          <a:r>
            <a:rPr lang="en-US" altLang="en-US" b="1" dirty="0" smtClean="0">
              <a:cs typeface="Arial" panose="020B0604020202020204" pitchFamily="34" charset="0"/>
            </a:rPr>
            <a:t>People</a:t>
          </a:r>
          <a:endParaRPr lang="en-US" dirty="0"/>
        </a:p>
      </dgm:t>
    </dgm:pt>
    <dgm:pt modelId="{8BDB510E-26EA-4501-B8CE-FAE9E26AF1D5}" type="parTrans" cxnId="{1BC2B837-FA6C-4B91-A6DB-BFB3B206CC72}">
      <dgm:prSet/>
      <dgm:spPr/>
      <dgm:t>
        <a:bodyPr/>
        <a:lstStyle/>
        <a:p>
          <a:endParaRPr lang="en-US"/>
        </a:p>
      </dgm:t>
    </dgm:pt>
    <dgm:pt modelId="{FD917D69-A97E-471A-82EE-7D2A990201D2}" type="sibTrans" cxnId="{1BC2B837-FA6C-4B91-A6DB-BFB3B206CC72}">
      <dgm:prSet/>
      <dgm:spPr/>
      <dgm:t>
        <a:bodyPr/>
        <a:lstStyle/>
        <a:p>
          <a:endParaRPr lang="en-US"/>
        </a:p>
      </dgm:t>
    </dgm:pt>
    <dgm:pt modelId="{144816C5-8D25-49C4-8249-FF3FC7A9A6D3}">
      <dgm:prSet phldrT="[Text]" custT="1"/>
      <dgm:spPr/>
      <dgm:t>
        <a:bodyPr/>
        <a:lstStyle/>
        <a:p>
          <a:r>
            <a:rPr lang="en-US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 factor improvement - </a:t>
          </a:r>
          <a:r>
            <a:rPr lang="en-US" altLang="en-US" sz="1200" dirty="0" smtClean="0">
              <a:cs typeface="Arial" panose="020B0604020202020204" pitchFamily="34" charset="0"/>
            </a:rPr>
            <a:t>Drive initiatives to improve associates Digital competency.</a:t>
          </a:r>
          <a:endParaRPr lang="en-US" sz="1200" dirty="0"/>
        </a:p>
      </dgm:t>
    </dgm:pt>
    <dgm:pt modelId="{B812FFC9-8FD8-4489-BE07-5CB83F2CB88F}" type="parTrans" cxnId="{794A53EF-47AD-442D-BDA6-990600BF1214}">
      <dgm:prSet/>
      <dgm:spPr/>
      <dgm:t>
        <a:bodyPr/>
        <a:lstStyle/>
        <a:p>
          <a:endParaRPr lang="en-US"/>
        </a:p>
      </dgm:t>
    </dgm:pt>
    <dgm:pt modelId="{06633ACE-7712-4841-B1D6-C6CBBE510744}" type="sibTrans" cxnId="{794A53EF-47AD-442D-BDA6-990600BF1214}">
      <dgm:prSet/>
      <dgm:spPr/>
      <dgm:t>
        <a:bodyPr/>
        <a:lstStyle/>
        <a:p>
          <a:endParaRPr lang="en-US"/>
        </a:p>
      </dgm:t>
    </dgm:pt>
    <dgm:pt modelId="{53E5488E-B469-4EC4-B979-B83A89AF8F9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  <a:endParaRPr lang="en-US" dirty="0"/>
        </a:p>
      </dgm:t>
    </dgm:pt>
    <dgm:pt modelId="{18CBFDE1-2C82-4D94-9012-C3C3318C4821}" type="parTrans" cxnId="{7AFFD02A-A5C3-438B-B08A-4D89F96B9286}">
      <dgm:prSet/>
      <dgm:spPr/>
      <dgm:t>
        <a:bodyPr/>
        <a:lstStyle/>
        <a:p>
          <a:endParaRPr lang="en-US"/>
        </a:p>
      </dgm:t>
    </dgm:pt>
    <dgm:pt modelId="{A3265363-BD29-4FFB-951D-B8EF16E4B598}" type="sibTrans" cxnId="{7AFFD02A-A5C3-438B-B08A-4D89F96B9286}">
      <dgm:prSet/>
      <dgm:spPr/>
      <dgm:t>
        <a:bodyPr/>
        <a:lstStyle/>
        <a:p>
          <a:endParaRPr lang="en-US"/>
        </a:p>
      </dgm:t>
    </dgm:pt>
    <dgm:pt modelId="{FD118F4A-F4F6-4D45-9103-684AEF2478F0}">
      <dgm:prSet phldrT="[Text]" custT="1"/>
      <dgm:spPr/>
      <dgm:t>
        <a:bodyPr/>
        <a:lstStyle/>
        <a:p>
          <a:r>
            <a:rPr lang="en-US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Innovation</a:t>
          </a:r>
          <a:r>
            <a:rPr lang="en-US" altLang="en-US" sz="1200" dirty="0" smtClean="0">
              <a:cs typeface="Arial" panose="020B0604020202020204" pitchFamily="34" charset="0"/>
            </a:rPr>
            <a:t> – Innovation events to be conducted to create new ideas in the digital space and transform the ideas to implementations </a:t>
          </a:r>
          <a:endParaRPr lang="en-US" sz="1200" dirty="0"/>
        </a:p>
      </dgm:t>
    </dgm:pt>
    <dgm:pt modelId="{D8D587C2-7F2A-4EB6-81C3-AEE95DB103F5}" type="parTrans" cxnId="{E83962A7-34FB-4FD9-A3CB-62498419E902}">
      <dgm:prSet/>
      <dgm:spPr/>
      <dgm:t>
        <a:bodyPr/>
        <a:lstStyle/>
        <a:p>
          <a:endParaRPr lang="en-US"/>
        </a:p>
      </dgm:t>
    </dgm:pt>
    <dgm:pt modelId="{5B2EA643-3285-4791-8763-835BED41714D}" type="sibTrans" cxnId="{E83962A7-34FB-4FD9-A3CB-62498419E902}">
      <dgm:prSet/>
      <dgm:spPr/>
      <dgm:t>
        <a:bodyPr/>
        <a:lstStyle/>
        <a:p>
          <a:endParaRPr lang="en-US"/>
        </a:p>
      </dgm:t>
    </dgm:pt>
    <dgm:pt modelId="{51DCF732-FEB2-4597-BEE2-E3907B4C7529}">
      <dgm:prSet phldrT="[Text]"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Tools &amp; Technology</a:t>
          </a:r>
          <a:endParaRPr lang="en-US" dirty="0"/>
        </a:p>
      </dgm:t>
    </dgm:pt>
    <dgm:pt modelId="{ABF6FAA1-37E9-4141-9662-FCFAC52A9988}" type="parTrans" cxnId="{D1348EED-A29B-4960-975C-6A1E10E1CEE0}">
      <dgm:prSet/>
      <dgm:spPr/>
      <dgm:t>
        <a:bodyPr/>
        <a:lstStyle/>
        <a:p>
          <a:endParaRPr lang="en-US"/>
        </a:p>
      </dgm:t>
    </dgm:pt>
    <dgm:pt modelId="{B6B54D1B-7C81-4C2A-9733-0B1AE8A8DD44}" type="sibTrans" cxnId="{D1348EED-A29B-4960-975C-6A1E10E1CEE0}">
      <dgm:prSet/>
      <dgm:spPr/>
      <dgm:t>
        <a:bodyPr/>
        <a:lstStyle/>
        <a:p>
          <a:endParaRPr lang="en-US"/>
        </a:p>
      </dgm:t>
    </dgm:pt>
    <dgm:pt modelId="{A2043E15-BE3B-4F6E-B962-EED7C5494D10}">
      <dgm:prSet phldrT="[Text]"/>
      <dgm:spPr/>
      <dgm:t>
        <a:bodyPr/>
        <a:lstStyle/>
        <a:p>
          <a:r>
            <a:rPr lang="en-US" dirty="0" smtClean="0"/>
            <a:t>Governance</a:t>
          </a:r>
          <a:endParaRPr lang="en-US" dirty="0"/>
        </a:p>
      </dgm:t>
    </dgm:pt>
    <dgm:pt modelId="{0BF39DFB-1FD0-44C3-828B-AD41F3435420}" type="parTrans" cxnId="{F58E1817-BEC0-4D43-BD22-F1D595B2B786}">
      <dgm:prSet/>
      <dgm:spPr/>
      <dgm:t>
        <a:bodyPr/>
        <a:lstStyle/>
        <a:p>
          <a:endParaRPr lang="en-US"/>
        </a:p>
      </dgm:t>
    </dgm:pt>
    <dgm:pt modelId="{1299FE37-3AC3-4FCC-9D34-088AA1B16F70}" type="sibTrans" cxnId="{F58E1817-BEC0-4D43-BD22-F1D595B2B786}">
      <dgm:prSet/>
      <dgm:spPr/>
      <dgm:t>
        <a:bodyPr/>
        <a:lstStyle/>
        <a:p>
          <a:endParaRPr lang="en-US"/>
        </a:p>
      </dgm:t>
    </dgm:pt>
    <dgm:pt modelId="{F737E057-0D87-4F29-A5D5-0719296204A0}">
      <dgm:prSet custT="1"/>
      <dgm:spPr/>
      <dgm:t>
        <a:bodyPr/>
        <a:lstStyle/>
        <a:p>
          <a:r>
            <a:rPr lang="en-US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Upskilling </a:t>
          </a:r>
          <a:r>
            <a:rPr lang="en-US" altLang="en-US" sz="1200" dirty="0" smtClean="0">
              <a:cs typeface="Arial" panose="020B0604020202020204" pitchFamily="34" charset="0"/>
            </a:rPr>
            <a:t>- Enable upskilling of the associates who are currently working in the traditional technology landscape by conducting boot camps, workshops  and improve digitally trained associates deployment in digital projects. </a:t>
          </a:r>
        </a:p>
      </dgm:t>
    </dgm:pt>
    <dgm:pt modelId="{CD219BC9-8BAC-4877-B200-FE5324376B16}" type="parTrans" cxnId="{2902D885-5126-4DAC-BC43-6892C4A54C43}">
      <dgm:prSet/>
      <dgm:spPr/>
      <dgm:t>
        <a:bodyPr/>
        <a:lstStyle/>
        <a:p>
          <a:endParaRPr lang="en-US"/>
        </a:p>
      </dgm:t>
    </dgm:pt>
    <dgm:pt modelId="{62A3F4FF-F129-4556-B020-4E5F5FF79BB2}" type="sibTrans" cxnId="{2902D885-5126-4DAC-BC43-6892C4A54C43}">
      <dgm:prSet/>
      <dgm:spPr/>
      <dgm:t>
        <a:bodyPr/>
        <a:lstStyle/>
        <a:p>
          <a:endParaRPr lang="en-US"/>
        </a:p>
      </dgm:t>
    </dgm:pt>
    <dgm:pt modelId="{0017CF18-10B1-46AA-B49D-1D94D9E28CE3}">
      <dgm:prSet custT="1"/>
      <dgm:spPr/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Assets Cross Pollination </a:t>
          </a:r>
          <a:r>
            <a:rPr lang="en-US" sz="12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 </a:t>
          </a:r>
          <a:r>
            <a:rPr lang="en-US" sz="1200" dirty="0" smtClean="0">
              <a:cs typeface="Arial" panose="020B0604020202020204" pitchFamily="34" charset="0"/>
            </a:rPr>
            <a:t>Enable creation of reusable assets from Digital programs and socialize and cross pollinate</a:t>
          </a:r>
          <a:endParaRPr lang="en-US" altLang="en-US" sz="1200" dirty="0">
            <a:cs typeface="Arial" panose="020B0604020202020204" pitchFamily="34" charset="0"/>
          </a:endParaRPr>
        </a:p>
      </dgm:t>
    </dgm:pt>
    <dgm:pt modelId="{2E08C7F7-9C94-4D85-9F7F-2CCAEEB98D25}" type="parTrans" cxnId="{E2F6BC3C-BC1C-453A-9B84-97EE91661826}">
      <dgm:prSet/>
      <dgm:spPr/>
      <dgm:t>
        <a:bodyPr/>
        <a:lstStyle/>
        <a:p>
          <a:endParaRPr lang="en-US"/>
        </a:p>
      </dgm:t>
    </dgm:pt>
    <dgm:pt modelId="{75BE28FE-39C0-419C-89AB-4F31BB12253B}" type="sibTrans" cxnId="{E2F6BC3C-BC1C-453A-9B84-97EE91661826}">
      <dgm:prSet/>
      <dgm:spPr/>
      <dgm:t>
        <a:bodyPr/>
        <a:lstStyle/>
        <a:p>
          <a:endParaRPr lang="en-US"/>
        </a:p>
      </dgm:t>
    </dgm:pt>
    <dgm:pt modelId="{5A4092C9-B025-4B93-8681-8B5081EFBB40}">
      <dgm:prSet custT="1"/>
      <dgm:spPr/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Engineering Practices and Tool Optimization – </a:t>
          </a:r>
          <a:r>
            <a:rPr lang="en-US" sz="1200" dirty="0" smtClean="0">
              <a:cs typeface="Arial" panose="020B0604020202020204" pitchFamily="34" charset="0"/>
            </a:rPr>
            <a:t>Understand, Automate and Optimize existing engineering processes to minimize the engineering overhead. </a:t>
          </a:r>
          <a:endParaRPr lang="en-US" sz="1200" dirty="0">
            <a:cs typeface="Arial" panose="020B0604020202020204" pitchFamily="34" charset="0"/>
          </a:endParaRPr>
        </a:p>
      </dgm:t>
    </dgm:pt>
    <dgm:pt modelId="{AB4377E8-1241-4A98-8FCF-E12B081ED67C}" type="parTrans" cxnId="{CABF9C2A-29A9-4AC4-8027-F31436F178BB}">
      <dgm:prSet/>
      <dgm:spPr/>
      <dgm:t>
        <a:bodyPr/>
        <a:lstStyle/>
        <a:p>
          <a:endParaRPr lang="en-US"/>
        </a:p>
      </dgm:t>
    </dgm:pt>
    <dgm:pt modelId="{442D0640-EF1E-4C39-B9F2-2760BFCD7DB4}" type="sibTrans" cxnId="{CABF9C2A-29A9-4AC4-8027-F31436F178BB}">
      <dgm:prSet/>
      <dgm:spPr/>
      <dgm:t>
        <a:bodyPr/>
        <a:lstStyle/>
        <a:p>
          <a:endParaRPr lang="en-US"/>
        </a:p>
      </dgm:t>
    </dgm:pt>
    <dgm:pt modelId="{2FB02DED-957E-43B3-8B48-A4689A81F8F5}">
      <dgm:prSet custT="1"/>
      <dgm:spPr/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Governance for Digital programs -  </a:t>
          </a:r>
          <a:r>
            <a:rPr lang="en-US" sz="1200" dirty="0" smtClean="0">
              <a:cs typeface="Arial" panose="020B0604020202020204" pitchFamily="34" charset="0"/>
            </a:rPr>
            <a:t>Set up additional </a:t>
          </a:r>
          <a:r>
            <a:rPr lang="en-US" altLang="en-US" sz="1200" dirty="0" smtClean="0">
              <a:cs typeface="Arial" panose="020B0604020202020204" pitchFamily="34" charset="0"/>
            </a:rPr>
            <a:t>Cadence and Governance for Digital technology programs and leverage </a:t>
          </a:r>
          <a:r>
            <a:rPr lang="en-US" altLang="en-US" sz="1200" dirty="0" err="1" smtClean="0">
              <a:cs typeface="Arial" panose="020B0604020202020204" pitchFamily="34" charset="0"/>
            </a:rPr>
            <a:t>CoEs</a:t>
          </a:r>
          <a:r>
            <a:rPr lang="en-US" altLang="en-US" sz="1200" dirty="0" smtClean="0">
              <a:cs typeface="Arial" panose="020B0604020202020204" pitchFamily="34" charset="0"/>
            </a:rPr>
            <a:t> and other wider TCS capabilities to help in mitigating the risks involved during technology transformation</a:t>
          </a:r>
          <a:r>
            <a:rPr lang="en-US" alt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200" dirty="0"/>
        </a:p>
      </dgm:t>
    </dgm:pt>
    <dgm:pt modelId="{35E48B12-D418-4BB4-BFCD-727670DE7DDD}" type="parTrans" cxnId="{91D94ACB-E4D1-4777-A436-F99BB6092BAB}">
      <dgm:prSet/>
      <dgm:spPr/>
      <dgm:t>
        <a:bodyPr/>
        <a:lstStyle/>
        <a:p>
          <a:endParaRPr lang="en-US"/>
        </a:p>
      </dgm:t>
    </dgm:pt>
    <dgm:pt modelId="{6F70D532-83ED-46A5-AE46-803541A24727}" type="sibTrans" cxnId="{91D94ACB-E4D1-4777-A436-F99BB6092BAB}">
      <dgm:prSet/>
      <dgm:spPr/>
      <dgm:t>
        <a:bodyPr/>
        <a:lstStyle/>
        <a:p>
          <a:endParaRPr lang="en-US"/>
        </a:p>
      </dgm:t>
    </dgm:pt>
    <dgm:pt modelId="{4B22BEFF-D318-47C3-A5B7-9A1DE517B0A4}">
      <dgm:prSet custT="1"/>
      <dgm:spPr/>
      <dgm:t>
        <a:bodyPr/>
        <a:lstStyle/>
        <a:p>
          <a:r>
            <a:rPr lang="en-US" sz="1200" b="1" dirty="0" smtClean="0"/>
            <a:t>CICD and Automation - </a:t>
          </a:r>
          <a:r>
            <a:rPr lang="en-US" sz="1200" dirty="0" smtClean="0">
              <a:cs typeface="Arial" panose="020B0604020202020204" pitchFamily="34" charset="0"/>
            </a:rPr>
            <a:t>Enabling integration of Jira, Jenkins and other allied tools for seamless orchestration of CI/CD tools and frameworks. </a:t>
          </a:r>
          <a:r>
            <a:rPr lang="en-US" sz="1200" b="0" dirty="0" smtClean="0"/>
            <a:t>Automation of regression test cases for key applications that undergo frequent changes and  frequent testing</a:t>
          </a:r>
          <a:endParaRPr lang="en-US" sz="1200" dirty="0">
            <a:cs typeface="Arial" panose="020B0604020202020204" pitchFamily="34" charset="0"/>
          </a:endParaRPr>
        </a:p>
      </dgm:t>
    </dgm:pt>
    <dgm:pt modelId="{E047324D-6D76-47BF-BDA4-52EF37308266}" type="parTrans" cxnId="{2459CFDD-DB65-4D21-9BDF-87BD79B303F4}">
      <dgm:prSet/>
      <dgm:spPr/>
      <dgm:t>
        <a:bodyPr/>
        <a:lstStyle/>
        <a:p>
          <a:endParaRPr lang="en-US"/>
        </a:p>
      </dgm:t>
    </dgm:pt>
    <dgm:pt modelId="{EA5474E7-411C-49F4-9D61-5B5920401196}" type="sibTrans" cxnId="{2459CFDD-DB65-4D21-9BDF-87BD79B303F4}">
      <dgm:prSet/>
      <dgm:spPr/>
      <dgm:t>
        <a:bodyPr/>
        <a:lstStyle/>
        <a:p>
          <a:endParaRPr lang="en-US"/>
        </a:p>
      </dgm:t>
    </dgm:pt>
    <dgm:pt modelId="{D9FBA32D-9CB2-4943-9CE4-3C28C8518E59}">
      <dgm:prSet phldrT="[Text]" custT="1"/>
      <dgm:spPr/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Agile Transformation- </a:t>
          </a:r>
          <a:r>
            <a:rPr lang="en-US" altLang="en-US" sz="1200" dirty="0" smtClean="0">
              <a:cs typeface="Arial" panose="020B0604020202020204" pitchFamily="34" charset="0"/>
            </a:rPr>
            <a:t>Transform the ways of working and adopt agile. </a:t>
          </a:r>
          <a:r>
            <a:rPr lang="en-US" sz="1200" dirty="0" smtClean="0">
              <a:solidFill>
                <a:schemeClr val="tx1"/>
              </a:solidFill>
              <a:cs typeface="Arial" panose="020B0604020202020204" pitchFamily="34" charset="0"/>
            </a:rPr>
            <a:t>Create awareness regarding about Agile ways of working ,sharing best practices across portfolios, coach the team by taking the session on scum orientation 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CC9E0C-1178-40C3-99F9-1D6513F5600E}" type="parTrans" cxnId="{C00AC2C5-609A-4DA4-873E-4577CB59CAC1}">
      <dgm:prSet/>
      <dgm:spPr/>
      <dgm:t>
        <a:bodyPr/>
        <a:lstStyle/>
        <a:p>
          <a:endParaRPr lang="en-US"/>
        </a:p>
      </dgm:t>
    </dgm:pt>
    <dgm:pt modelId="{1F3C3084-C480-44C6-BE0B-57C1D9D4B224}" type="sibTrans" cxnId="{C00AC2C5-609A-4DA4-873E-4577CB59CAC1}">
      <dgm:prSet/>
      <dgm:spPr/>
      <dgm:t>
        <a:bodyPr/>
        <a:lstStyle/>
        <a:p>
          <a:endParaRPr lang="en-US"/>
        </a:p>
      </dgm:t>
    </dgm:pt>
    <dgm:pt modelId="{D35DE770-4D14-41E3-87CA-7961CF29814A}" type="pres">
      <dgm:prSet presAssocID="{90EE776A-DE72-435C-BA26-C21F257A09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32E13B-DEE1-4198-B38F-98D201F7FD7C}" type="pres">
      <dgm:prSet presAssocID="{19FA83DD-7ACB-4351-9524-EFAF7AE6FEF8}" presName="composite" presStyleCnt="0"/>
      <dgm:spPr/>
    </dgm:pt>
    <dgm:pt modelId="{D05555A3-8AB9-4770-8A23-86DE0DBB5C7D}" type="pres">
      <dgm:prSet presAssocID="{19FA83DD-7ACB-4351-9524-EFAF7AE6FE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3F69D-D9B4-4810-AEB6-A62323DE909B}" type="pres">
      <dgm:prSet presAssocID="{19FA83DD-7ACB-4351-9524-EFAF7AE6FEF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ECF7C-86C4-4904-84BD-AA2BDFD220AD}" type="pres">
      <dgm:prSet presAssocID="{FD917D69-A97E-471A-82EE-7D2A990201D2}" presName="sp" presStyleCnt="0"/>
      <dgm:spPr/>
    </dgm:pt>
    <dgm:pt modelId="{827ADE64-F0CA-4A66-825B-E9B612FC5CD1}" type="pres">
      <dgm:prSet presAssocID="{53E5488E-B469-4EC4-B979-B83A89AF8F9F}" presName="composite" presStyleCnt="0"/>
      <dgm:spPr/>
    </dgm:pt>
    <dgm:pt modelId="{FB5F1A12-815E-4F3F-ACD8-23570B412076}" type="pres">
      <dgm:prSet presAssocID="{53E5488E-B469-4EC4-B979-B83A89AF8F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F37AF-0D30-46C0-8ABC-42AE3A9D7D3A}" type="pres">
      <dgm:prSet presAssocID="{53E5488E-B469-4EC4-B979-B83A89AF8F9F}" presName="descendantText" presStyleLbl="alignAcc1" presStyleIdx="1" presStyleCnt="4" custScaleY="141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AF618-4A02-4F05-9258-031A4DD68DFF}" type="pres">
      <dgm:prSet presAssocID="{A3265363-BD29-4FFB-951D-B8EF16E4B598}" presName="sp" presStyleCnt="0"/>
      <dgm:spPr/>
    </dgm:pt>
    <dgm:pt modelId="{16303B2C-F526-47E4-B30C-593E1DF02D07}" type="pres">
      <dgm:prSet presAssocID="{51DCF732-FEB2-4597-BEE2-E3907B4C7529}" presName="composite" presStyleCnt="0"/>
      <dgm:spPr/>
    </dgm:pt>
    <dgm:pt modelId="{4AC6DBA6-D826-4887-BE17-C9671852D701}" type="pres">
      <dgm:prSet presAssocID="{51DCF732-FEB2-4597-BEE2-E3907B4C7529}" presName="parentText" presStyleLbl="alignNode1" presStyleIdx="2" presStyleCnt="4" custLinFactNeighborX="-8984" custLinFactNeighborY="-88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FF69D-971D-4700-840B-B558DA455B83}" type="pres">
      <dgm:prSet presAssocID="{51DCF732-FEB2-4597-BEE2-E3907B4C7529}" presName="descendantText" presStyleLbl="alignAcc1" presStyleIdx="2" presStyleCnt="4" custScaleY="1536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DAB75-7985-4BE1-A008-41D527261D9A}" type="pres">
      <dgm:prSet presAssocID="{B6B54D1B-7C81-4C2A-9733-0B1AE8A8DD44}" presName="sp" presStyleCnt="0"/>
      <dgm:spPr/>
    </dgm:pt>
    <dgm:pt modelId="{F4815909-309A-4A52-AE40-0D915AB50DA1}" type="pres">
      <dgm:prSet presAssocID="{A2043E15-BE3B-4F6E-B962-EED7C5494D10}" presName="composite" presStyleCnt="0"/>
      <dgm:spPr/>
    </dgm:pt>
    <dgm:pt modelId="{278F729D-0026-45C9-ACAB-DBA1D0DA30A7}" type="pres">
      <dgm:prSet presAssocID="{A2043E15-BE3B-4F6E-B962-EED7C5494D1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2491C-7999-4EBE-BEE2-48D340210822}" type="pres">
      <dgm:prSet presAssocID="{A2043E15-BE3B-4F6E-B962-EED7C5494D10}" presName="descendantText" presStyleLbl="alignAcc1" presStyleIdx="3" presStyleCnt="4" custScaleY="8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E1817-BEC0-4D43-BD22-F1D595B2B786}" srcId="{90EE776A-DE72-435C-BA26-C21F257A09A1}" destId="{A2043E15-BE3B-4F6E-B962-EED7C5494D10}" srcOrd="3" destOrd="0" parTransId="{0BF39DFB-1FD0-44C3-828B-AD41F3435420}" sibTransId="{1299FE37-3AC3-4FCC-9D34-088AA1B16F70}"/>
    <dgm:cxn modelId="{794A53EF-47AD-442D-BDA6-990600BF1214}" srcId="{19FA83DD-7ACB-4351-9524-EFAF7AE6FEF8}" destId="{144816C5-8D25-49C4-8249-FF3FC7A9A6D3}" srcOrd="0" destOrd="0" parTransId="{B812FFC9-8FD8-4489-BE07-5CB83F2CB88F}" sibTransId="{06633ACE-7712-4841-B1D6-C6CBBE510744}"/>
    <dgm:cxn modelId="{2459CFDD-DB65-4D21-9BDF-87BD79B303F4}" srcId="{51DCF732-FEB2-4597-BEE2-E3907B4C7529}" destId="{4B22BEFF-D318-47C3-A5B7-9A1DE517B0A4}" srcOrd="1" destOrd="0" parTransId="{E047324D-6D76-47BF-BDA4-52EF37308266}" sibTransId="{EA5474E7-411C-49F4-9D61-5B5920401196}"/>
    <dgm:cxn modelId="{CE49FE19-227B-49AE-A0EA-DC5D61D1AC93}" type="presOf" srcId="{144816C5-8D25-49C4-8249-FF3FC7A9A6D3}" destId="{9CB3F69D-D9B4-4810-AEB6-A62323DE909B}" srcOrd="0" destOrd="0" presId="urn:microsoft.com/office/officeart/2005/8/layout/chevron2"/>
    <dgm:cxn modelId="{16D48C06-13EB-4FA7-AE00-47AE354B09D0}" type="presOf" srcId="{F737E057-0D87-4F29-A5D5-0719296204A0}" destId="{9CB3F69D-D9B4-4810-AEB6-A62323DE909B}" srcOrd="0" destOrd="1" presId="urn:microsoft.com/office/officeart/2005/8/layout/chevron2"/>
    <dgm:cxn modelId="{7AFFD02A-A5C3-438B-B08A-4D89F96B9286}" srcId="{90EE776A-DE72-435C-BA26-C21F257A09A1}" destId="{53E5488E-B469-4EC4-B979-B83A89AF8F9F}" srcOrd="1" destOrd="0" parTransId="{18CBFDE1-2C82-4D94-9012-C3C3318C4821}" sibTransId="{A3265363-BD29-4FFB-951D-B8EF16E4B598}"/>
    <dgm:cxn modelId="{D3361F03-51CC-4F73-8442-794BB93C173E}" type="presOf" srcId="{19FA83DD-7ACB-4351-9524-EFAF7AE6FEF8}" destId="{D05555A3-8AB9-4770-8A23-86DE0DBB5C7D}" srcOrd="0" destOrd="0" presId="urn:microsoft.com/office/officeart/2005/8/layout/chevron2"/>
    <dgm:cxn modelId="{E4DD319A-B057-4DD5-86C0-09257E6B00A4}" type="presOf" srcId="{5A4092C9-B025-4B93-8681-8B5081EFBB40}" destId="{907FF69D-971D-4700-840B-B558DA455B83}" srcOrd="0" destOrd="0" presId="urn:microsoft.com/office/officeart/2005/8/layout/chevron2"/>
    <dgm:cxn modelId="{E83962A7-34FB-4FD9-A3CB-62498419E902}" srcId="{53E5488E-B469-4EC4-B979-B83A89AF8F9F}" destId="{FD118F4A-F4F6-4D45-9103-684AEF2478F0}" srcOrd="1" destOrd="0" parTransId="{D8D587C2-7F2A-4EB6-81C3-AEE95DB103F5}" sibTransId="{5B2EA643-3285-4791-8763-835BED41714D}"/>
    <dgm:cxn modelId="{91D94ACB-E4D1-4777-A436-F99BB6092BAB}" srcId="{A2043E15-BE3B-4F6E-B962-EED7C5494D10}" destId="{2FB02DED-957E-43B3-8B48-A4689A81F8F5}" srcOrd="0" destOrd="0" parTransId="{35E48B12-D418-4BB4-BFCD-727670DE7DDD}" sibTransId="{6F70D532-83ED-46A5-AE46-803541A24727}"/>
    <dgm:cxn modelId="{E2F6BC3C-BC1C-453A-9B84-97EE91661826}" srcId="{53E5488E-B469-4EC4-B979-B83A89AF8F9F}" destId="{0017CF18-10B1-46AA-B49D-1D94D9E28CE3}" srcOrd="2" destOrd="0" parTransId="{2E08C7F7-9C94-4D85-9F7F-2CCAEEB98D25}" sibTransId="{75BE28FE-39C0-419C-89AB-4F31BB12253B}"/>
    <dgm:cxn modelId="{9A4C440A-2393-4DAE-8944-28BBE5099A57}" type="presOf" srcId="{4B22BEFF-D318-47C3-A5B7-9A1DE517B0A4}" destId="{907FF69D-971D-4700-840B-B558DA455B83}" srcOrd="0" destOrd="1" presId="urn:microsoft.com/office/officeart/2005/8/layout/chevron2"/>
    <dgm:cxn modelId="{1140C426-FD48-4484-979E-9BAFC0310877}" type="presOf" srcId="{0017CF18-10B1-46AA-B49D-1D94D9E28CE3}" destId="{F55F37AF-0D30-46C0-8ABC-42AE3A9D7D3A}" srcOrd="0" destOrd="2" presId="urn:microsoft.com/office/officeart/2005/8/layout/chevron2"/>
    <dgm:cxn modelId="{2902D885-5126-4DAC-BC43-6892C4A54C43}" srcId="{19FA83DD-7ACB-4351-9524-EFAF7AE6FEF8}" destId="{F737E057-0D87-4F29-A5D5-0719296204A0}" srcOrd="1" destOrd="0" parTransId="{CD219BC9-8BAC-4877-B200-FE5324376B16}" sibTransId="{62A3F4FF-F129-4556-B020-4E5F5FF79BB2}"/>
    <dgm:cxn modelId="{2B390317-1A19-4DB9-887B-B734BA4425DD}" type="presOf" srcId="{2FB02DED-957E-43B3-8B48-A4689A81F8F5}" destId="{A832491C-7999-4EBE-BEE2-48D340210822}" srcOrd="0" destOrd="0" presId="urn:microsoft.com/office/officeart/2005/8/layout/chevron2"/>
    <dgm:cxn modelId="{1BC2B837-FA6C-4B91-A6DB-BFB3B206CC72}" srcId="{90EE776A-DE72-435C-BA26-C21F257A09A1}" destId="{19FA83DD-7ACB-4351-9524-EFAF7AE6FEF8}" srcOrd="0" destOrd="0" parTransId="{8BDB510E-26EA-4501-B8CE-FAE9E26AF1D5}" sibTransId="{FD917D69-A97E-471A-82EE-7D2A990201D2}"/>
    <dgm:cxn modelId="{C00AC2C5-609A-4DA4-873E-4577CB59CAC1}" srcId="{53E5488E-B469-4EC4-B979-B83A89AF8F9F}" destId="{D9FBA32D-9CB2-4943-9CE4-3C28C8518E59}" srcOrd="0" destOrd="0" parTransId="{60CC9E0C-1178-40C3-99F9-1D6513F5600E}" sibTransId="{1F3C3084-C480-44C6-BE0B-57C1D9D4B224}"/>
    <dgm:cxn modelId="{1981A5DD-83F2-48FC-8089-190DE9B42B1A}" type="presOf" srcId="{D9FBA32D-9CB2-4943-9CE4-3C28C8518E59}" destId="{F55F37AF-0D30-46C0-8ABC-42AE3A9D7D3A}" srcOrd="0" destOrd="0" presId="urn:microsoft.com/office/officeart/2005/8/layout/chevron2"/>
    <dgm:cxn modelId="{4512A7CD-FE2F-4AB1-BEED-B8E6C69EC87C}" type="presOf" srcId="{53E5488E-B469-4EC4-B979-B83A89AF8F9F}" destId="{FB5F1A12-815E-4F3F-ACD8-23570B412076}" srcOrd="0" destOrd="0" presId="urn:microsoft.com/office/officeart/2005/8/layout/chevron2"/>
    <dgm:cxn modelId="{019FEC5F-739B-47B7-9010-33CC6CE7EDB8}" type="presOf" srcId="{FD118F4A-F4F6-4D45-9103-684AEF2478F0}" destId="{F55F37AF-0D30-46C0-8ABC-42AE3A9D7D3A}" srcOrd="0" destOrd="1" presId="urn:microsoft.com/office/officeart/2005/8/layout/chevron2"/>
    <dgm:cxn modelId="{B21FE9FF-776B-4DA1-806D-0BAA4EE8A73C}" type="presOf" srcId="{51DCF732-FEB2-4597-BEE2-E3907B4C7529}" destId="{4AC6DBA6-D826-4887-BE17-C9671852D701}" srcOrd="0" destOrd="0" presId="urn:microsoft.com/office/officeart/2005/8/layout/chevron2"/>
    <dgm:cxn modelId="{D1348EED-A29B-4960-975C-6A1E10E1CEE0}" srcId="{90EE776A-DE72-435C-BA26-C21F257A09A1}" destId="{51DCF732-FEB2-4597-BEE2-E3907B4C7529}" srcOrd="2" destOrd="0" parTransId="{ABF6FAA1-37E9-4141-9662-FCFAC52A9988}" sibTransId="{B6B54D1B-7C81-4C2A-9733-0B1AE8A8DD44}"/>
    <dgm:cxn modelId="{6F960E60-331B-41E9-ACB0-E261BD713E44}" type="presOf" srcId="{A2043E15-BE3B-4F6E-B962-EED7C5494D10}" destId="{278F729D-0026-45C9-ACAB-DBA1D0DA30A7}" srcOrd="0" destOrd="0" presId="urn:microsoft.com/office/officeart/2005/8/layout/chevron2"/>
    <dgm:cxn modelId="{CABF9C2A-29A9-4AC4-8027-F31436F178BB}" srcId="{51DCF732-FEB2-4597-BEE2-E3907B4C7529}" destId="{5A4092C9-B025-4B93-8681-8B5081EFBB40}" srcOrd="0" destOrd="0" parTransId="{AB4377E8-1241-4A98-8FCF-E12B081ED67C}" sibTransId="{442D0640-EF1E-4C39-B9F2-2760BFCD7DB4}"/>
    <dgm:cxn modelId="{84BF2BF6-19F2-4423-816E-27B9357AC651}" type="presOf" srcId="{90EE776A-DE72-435C-BA26-C21F257A09A1}" destId="{D35DE770-4D14-41E3-87CA-7961CF29814A}" srcOrd="0" destOrd="0" presId="urn:microsoft.com/office/officeart/2005/8/layout/chevron2"/>
    <dgm:cxn modelId="{55B19EC5-8174-4DB9-ABBB-36B912124A68}" type="presParOf" srcId="{D35DE770-4D14-41E3-87CA-7961CF29814A}" destId="{EB32E13B-DEE1-4198-B38F-98D201F7FD7C}" srcOrd="0" destOrd="0" presId="urn:microsoft.com/office/officeart/2005/8/layout/chevron2"/>
    <dgm:cxn modelId="{6D8CE0B9-E92D-4C65-BDE7-3C682D85FB86}" type="presParOf" srcId="{EB32E13B-DEE1-4198-B38F-98D201F7FD7C}" destId="{D05555A3-8AB9-4770-8A23-86DE0DBB5C7D}" srcOrd="0" destOrd="0" presId="urn:microsoft.com/office/officeart/2005/8/layout/chevron2"/>
    <dgm:cxn modelId="{6C225F15-3648-4B7B-8A13-2E6A32A9100D}" type="presParOf" srcId="{EB32E13B-DEE1-4198-B38F-98D201F7FD7C}" destId="{9CB3F69D-D9B4-4810-AEB6-A62323DE909B}" srcOrd="1" destOrd="0" presId="urn:microsoft.com/office/officeart/2005/8/layout/chevron2"/>
    <dgm:cxn modelId="{3AB43EF8-C4E6-4D85-A165-D0B241DF17CC}" type="presParOf" srcId="{D35DE770-4D14-41E3-87CA-7961CF29814A}" destId="{4B5ECF7C-86C4-4904-84BD-AA2BDFD220AD}" srcOrd="1" destOrd="0" presId="urn:microsoft.com/office/officeart/2005/8/layout/chevron2"/>
    <dgm:cxn modelId="{020D1790-054F-45B4-AA14-B143D53DDFE8}" type="presParOf" srcId="{D35DE770-4D14-41E3-87CA-7961CF29814A}" destId="{827ADE64-F0CA-4A66-825B-E9B612FC5CD1}" srcOrd="2" destOrd="0" presId="urn:microsoft.com/office/officeart/2005/8/layout/chevron2"/>
    <dgm:cxn modelId="{F17D2FE0-DC27-4783-85A6-BF4E19CAC8AE}" type="presParOf" srcId="{827ADE64-F0CA-4A66-825B-E9B612FC5CD1}" destId="{FB5F1A12-815E-4F3F-ACD8-23570B412076}" srcOrd="0" destOrd="0" presId="urn:microsoft.com/office/officeart/2005/8/layout/chevron2"/>
    <dgm:cxn modelId="{5E6DFFD4-63F1-4A77-B50C-00158A4F3042}" type="presParOf" srcId="{827ADE64-F0CA-4A66-825B-E9B612FC5CD1}" destId="{F55F37AF-0D30-46C0-8ABC-42AE3A9D7D3A}" srcOrd="1" destOrd="0" presId="urn:microsoft.com/office/officeart/2005/8/layout/chevron2"/>
    <dgm:cxn modelId="{5903322C-D94B-4332-9CC2-0CC6B21AEFA8}" type="presParOf" srcId="{D35DE770-4D14-41E3-87CA-7961CF29814A}" destId="{C9BAF618-4A02-4F05-9258-031A4DD68DFF}" srcOrd="3" destOrd="0" presId="urn:microsoft.com/office/officeart/2005/8/layout/chevron2"/>
    <dgm:cxn modelId="{50FB36D4-7F5B-4471-89CE-E0600BF92C36}" type="presParOf" srcId="{D35DE770-4D14-41E3-87CA-7961CF29814A}" destId="{16303B2C-F526-47E4-B30C-593E1DF02D07}" srcOrd="4" destOrd="0" presId="urn:microsoft.com/office/officeart/2005/8/layout/chevron2"/>
    <dgm:cxn modelId="{AA7F2FEA-BA52-468B-8E89-B25764FC1C95}" type="presParOf" srcId="{16303B2C-F526-47E4-B30C-593E1DF02D07}" destId="{4AC6DBA6-D826-4887-BE17-C9671852D701}" srcOrd="0" destOrd="0" presId="urn:microsoft.com/office/officeart/2005/8/layout/chevron2"/>
    <dgm:cxn modelId="{B5570D1B-68A6-405F-B671-8BAC932ACD7B}" type="presParOf" srcId="{16303B2C-F526-47E4-B30C-593E1DF02D07}" destId="{907FF69D-971D-4700-840B-B558DA455B83}" srcOrd="1" destOrd="0" presId="urn:microsoft.com/office/officeart/2005/8/layout/chevron2"/>
    <dgm:cxn modelId="{815A18B6-9595-4C6F-BD2C-5737135AF9ED}" type="presParOf" srcId="{D35DE770-4D14-41E3-87CA-7961CF29814A}" destId="{27CDAB75-7985-4BE1-A008-41D527261D9A}" srcOrd="5" destOrd="0" presId="urn:microsoft.com/office/officeart/2005/8/layout/chevron2"/>
    <dgm:cxn modelId="{72236255-0530-4B2A-A319-912435E43D5D}" type="presParOf" srcId="{D35DE770-4D14-41E3-87CA-7961CF29814A}" destId="{F4815909-309A-4A52-AE40-0D915AB50DA1}" srcOrd="6" destOrd="0" presId="urn:microsoft.com/office/officeart/2005/8/layout/chevron2"/>
    <dgm:cxn modelId="{599D61D8-AA95-4EB7-97FE-B226DA003C40}" type="presParOf" srcId="{F4815909-309A-4A52-AE40-0D915AB50DA1}" destId="{278F729D-0026-45C9-ACAB-DBA1D0DA30A7}" srcOrd="0" destOrd="0" presId="urn:microsoft.com/office/officeart/2005/8/layout/chevron2"/>
    <dgm:cxn modelId="{44F4D81E-0623-4AA5-9B52-E7490162C49C}" type="presParOf" srcId="{F4815909-309A-4A52-AE40-0D915AB50DA1}" destId="{A832491C-7999-4EBE-BEE2-48D3402108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555A3-8AB9-4770-8A23-86DE0DBB5C7D}">
      <dsp:nvSpPr>
        <dsp:cNvPr id="0" name=""/>
        <dsp:cNvSpPr/>
      </dsp:nvSpPr>
      <dsp:spPr>
        <a:xfrm rot="5400000">
          <a:off x="-149372" y="153472"/>
          <a:ext cx="995817" cy="69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b="1" kern="1200" dirty="0" smtClean="0">
              <a:cs typeface="Arial" panose="020B0604020202020204" pitchFamily="34" charset="0"/>
            </a:rPr>
            <a:t>People</a:t>
          </a:r>
          <a:endParaRPr lang="en-US" sz="1000" kern="1200" dirty="0"/>
        </a:p>
      </dsp:txBody>
      <dsp:txXfrm rot="-5400000">
        <a:off x="2" y="352635"/>
        <a:ext cx="697071" cy="298746"/>
      </dsp:txXfrm>
    </dsp:sp>
    <dsp:sp modelId="{9CB3F69D-D9B4-4810-AEB6-A62323DE909B}">
      <dsp:nvSpPr>
        <dsp:cNvPr id="0" name=""/>
        <dsp:cNvSpPr/>
      </dsp:nvSpPr>
      <dsp:spPr>
        <a:xfrm rot="5400000">
          <a:off x="4381379" y="-3680207"/>
          <a:ext cx="647281" cy="8015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 factor improvement - </a:t>
          </a:r>
          <a:r>
            <a:rPr lang="en-US" altLang="en-US" sz="1200" kern="1200" dirty="0" smtClean="0">
              <a:cs typeface="Arial" panose="020B0604020202020204" pitchFamily="34" charset="0"/>
            </a:rPr>
            <a:t>Drive initiatives to improve associates Digital competency.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Upskilling </a:t>
          </a:r>
          <a:r>
            <a:rPr lang="en-US" altLang="en-US" sz="1200" kern="1200" dirty="0" smtClean="0">
              <a:cs typeface="Arial" panose="020B0604020202020204" pitchFamily="34" charset="0"/>
            </a:rPr>
            <a:t>- Enable upskilling of the associates who are currently working in the traditional technology landscape by conducting boot camps, workshops  and improve digitally trained associates deployment in digital projects. </a:t>
          </a:r>
        </a:p>
      </dsp:txBody>
      <dsp:txXfrm rot="-5400000">
        <a:off x="697072" y="35698"/>
        <a:ext cx="7984298" cy="584085"/>
      </dsp:txXfrm>
    </dsp:sp>
    <dsp:sp modelId="{FB5F1A12-815E-4F3F-ACD8-23570B412076}">
      <dsp:nvSpPr>
        <dsp:cNvPr id="0" name=""/>
        <dsp:cNvSpPr/>
      </dsp:nvSpPr>
      <dsp:spPr>
        <a:xfrm rot="5400000">
          <a:off x="-149372" y="1147080"/>
          <a:ext cx="995817" cy="69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  <a:endParaRPr lang="en-US" sz="1000" kern="1200" dirty="0"/>
        </a:p>
      </dsp:txBody>
      <dsp:txXfrm rot="-5400000">
        <a:off x="2" y="1346243"/>
        <a:ext cx="697071" cy="298746"/>
      </dsp:txXfrm>
    </dsp:sp>
    <dsp:sp modelId="{F55F37AF-0D30-46C0-8ABC-42AE3A9D7D3A}">
      <dsp:nvSpPr>
        <dsp:cNvPr id="0" name=""/>
        <dsp:cNvSpPr/>
      </dsp:nvSpPr>
      <dsp:spPr>
        <a:xfrm rot="5400000">
          <a:off x="4246401" y="-2686599"/>
          <a:ext cx="917236" cy="8015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Agile Transformation- </a:t>
          </a:r>
          <a:r>
            <a:rPr lang="en-US" altLang="en-US" sz="1200" kern="1200" dirty="0" smtClean="0">
              <a:cs typeface="Arial" panose="020B0604020202020204" pitchFamily="34" charset="0"/>
            </a:rPr>
            <a:t>Transform the ways of working and adopt agile. </a:t>
          </a:r>
          <a:r>
            <a:rPr lang="en-US" sz="1200" kern="1200" dirty="0" smtClean="0">
              <a:solidFill>
                <a:schemeClr val="tx1"/>
              </a:solidFill>
              <a:cs typeface="Arial" panose="020B0604020202020204" pitchFamily="34" charset="0"/>
            </a:rPr>
            <a:t>Create awareness regarding about Agile ways of working ,sharing best practices across portfolios, coach the team by taking the session on scum orientation 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Innovation</a:t>
          </a:r>
          <a:r>
            <a:rPr lang="en-US" altLang="en-US" sz="1200" kern="1200" dirty="0" smtClean="0">
              <a:cs typeface="Arial" panose="020B0604020202020204" pitchFamily="34" charset="0"/>
            </a:rPr>
            <a:t> – Innovation events to be conducted to create new ideas in the digital space and transform the ideas to implementations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Assets Cross Pollination </a:t>
          </a:r>
          <a:r>
            <a:rPr lang="en-US" sz="12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 </a:t>
          </a:r>
          <a:r>
            <a:rPr lang="en-US" sz="1200" kern="1200" dirty="0" smtClean="0">
              <a:cs typeface="Arial" panose="020B0604020202020204" pitchFamily="34" charset="0"/>
            </a:rPr>
            <a:t>Enable creation of reusable assets from Digital programs and socialize and cross pollinate</a:t>
          </a:r>
          <a:endParaRPr lang="en-US" altLang="en-US" sz="1200" kern="1200" dirty="0">
            <a:cs typeface="Arial" panose="020B0604020202020204" pitchFamily="34" charset="0"/>
          </a:endParaRPr>
        </a:p>
      </dsp:txBody>
      <dsp:txXfrm rot="-5400000">
        <a:off x="697071" y="907507"/>
        <a:ext cx="7971120" cy="827684"/>
      </dsp:txXfrm>
    </dsp:sp>
    <dsp:sp modelId="{4AC6DBA6-D826-4887-BE17-C9671852D701}">
      <dsp:nvSpPr>
        <dsp:cNvPr id="0" name=""/>
        <dsp:cNvSpPr/>
      </dsp:nvSpPr>
      <dsp:spPr>
        <a:xfrm rot="5400000">
          <a:off x="-149372" y="2091585"/>
          <a:ext cx="995817" cy="69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Tools &amp; Technology</a:t>
          </a:r>
          <a:endParaRPr lang="en-US" sz="1000" kern="1200" dirty="0"/>
        </a:p>
      </dsp:txBody>
      <dsp:txXfrm rot="-5400000">
        <a:off x="2" y="2290748"/>
        <a:ext cx="697071" cy="298746"/>
      </dsp:txXfrm>
    </dsp:sp>
    <dsp:sp modelId="{907FF69D-971D-4700-840B-B558DA455B83}">
      <dsp:nvSpPr>
        <dsp:cNvPr id="0" name=""/>
        <dsp:cNvSpPr/>
      </dsp:nvSpPr>
      <dsp:spPr>
        <a:xfrm rot="5400000">
          <a:off x="4207833" y="-1654422"/>
          <a:ext cx="994372" cy="8015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Engineering Practices and Tool Optimization – </a:t>
          </a:r>
          <a:r>
            <a:rPr lang="en-US" sz="1200" kern="1200" dirty="0" smtClean="0">
              <a:cs typeface="Arial" panose="020B0604020202020204" pitchFamily="34" charset="0"/>
            </a:rPr>
            <a:t>Understand, Automate and Optimize existing engineering processes to minimize the engineering overhead. </a:t>
          </a:r>
          <a:endParaRPr lang="en-US" sz="1200" kern="1200" dirty="0"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CICD and Automation - </a:t>
          </a:r>
          <a:r>
            <a:rPr lang="en-US" sz="1200" kern="1200" dirty="0" smtClean="0">
              <a:cs typeface="Arial" panose="020B0604020202020204" pitchFamily="34" charset="0"/>
            </a:rPr>
            <a:t>Enabling integration of Jira, Jenkins and other allied tools for seamless orchestration of CI/CD tools and frameworks. </a:t>
          </a:r>
          <a:r>
            <a:rPr lang="en-US" sz="1200" b="0" kern="1200" dirty="0" smtClean="0"/>
            <a:t>Automation of regression test cases for key applications that undergo frequent changes and  frequent testing</a:t>
          </a:r>
          <a:endParaRPr lang="en-US" sz="1200" kern="1200" dirty="0">
            <a:cs typeface="Arial" panose="020B0604020202020204" pitchFamily="34" charset="0"/>
          </a:endParaRPr>
        </a:p>
      </dsp:txBody>
      <dsp:txXfrm rot="-5400000">
        <a:off x="697072" y="1904880"/>
        <a:ext cx="7967355" cy="897290"/>
      </dsp:txXfrm>
    </dsp:sp>
    <dsp:sp modelId="{278F729D-0026-45C9-ACAB-DBA1D0DA30A7}">
      <dsp:nvSpPr>
        <dsp:cNvPr id="0" name=""/>
        <dsp:cNvSpPr/>
      </dsp:nvSpPr>
      <dsp:spPr>
        <a:xfrm rot="5400000">
          <a:off x="-149372" y="3037887"/>
          <a:ext cx="995817" cy="69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Governance</a:t>
          </a:r>
          <a:endParaRPr lang="en-US" sz="1000" kern="1200" dirty="0"/>
        </a:p>
      </dsp:txBody>
      <dsp:txXfrm rot="-5400000">
        <a:off x="2" y="3237050"/>
        <a:ext cx="697071" cy="298746"/>
      </dsp:txXfrm>
    </dsp:sp>
    <dsp:sp modelId="{A832491C-7999-4EBE-BEE2-48D340210822}">
      <dsp:nvSpPr>
        <dsp:cNvPr id="0" name=""/>
        <dsp:cNvSpPr/>
      </dsp:nvSpPr>
      <dsp:spPr>
        <a:xfrm rot="5400000">
          <a:off x="4434534" y="-795792"/>
          <a:ext cx="540971" cy="8015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Governance for Digital programs -  </a:t>
          </a:r>
          <a:r>
            <a:rPr lang="en-US" sz="1200" kern="1200" dirty="0" smtClean="0">
              <a:cs typeface="Arial" panose="020B0604020202020204" pitchFamily="34" charset="0"/>
            </a:rPr>
            <a:t>Set up additional </a:t>
          </a:r>
          <a:r>
            <a:rPr lang="en-US" altLang="en-US" sz="1200" kern="1200" dirty="0" smtClean="0">
              <a:cs typeface="Arial" panose="020B0604020202020204" pitchFamily="34" charset="0"/>
            </a:rPr>
            <a:t>Cadence and Governance for Digital technology programs and leverage </a:t>
          </a:r>
          <a:r>
            <a:rPr lang="en-US" altLang="en-US" sz="1200" kern="1200" dirty="0" err="1" smtClean="0">
              <a:cs typeface="Arial" panose="020B0604020202020204" pitchFamily="34" charset="0"/>
            </a:rPr>
            <a:t>CoEs</a:t>
          </a:r>
          <a:r>
            <a:rPr lang="en-US" altLang="en-US" sz="1200" kern="1200" dirty="0" smtClean="0">
              <a:cs typeface="Arial" panose="020B0604020202020204" pitchFamily="34" charset="0"/>
            </a:rPr>
            <a:t> and other wider TCS capabilities to help in mitigating the risks involved during technology transformation</a:t>
          </a:r>
          <a:r>
            <a:rPr lang="en-US" alt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200" kern="1200" dirty="0"/>
        </a:p>
      </dsp:txBody>
      <dsp:txXfrm rot="-5400000">
        <a:off x="697072" y="2968078"/>
        <a:ext cx="7989488" cy="488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sz="1400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664488"/>
            <a:ext cx="7157083" cy="424282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40640"/>
            <a:ext cx="7157083" cy="36576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553810"/>
            <a:ext cx="1856666" cy="3218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06102"/>
            <a:ext cx="1840877" cy="9001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91959" y="5098324"/>
            <a:ext cx="21996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prstClr val="white"/>
                </a:solidFill>
              </a:rPr>
              <a:t>|   Copyright © 2019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5097826"/>
            <a:ext cx="2286000" cy="16256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83754" y="205741"/>
            <a:ext cx="8632822" cy="339471"/>
            <a:chOff x="283754" y="192882"/>
            <a:chExt cx="8632822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4" name="Group 3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  <a:latin typeface="Myriad Pro"/>
                  </a:endParaRPr>
                </a:p>
              </p:txBody>
            </p:sp>
            <p:sp>
              <p:nvSpPr>
                <p:cNvPr id="28" name="Freeform 27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25" name="Freeform 2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</p:grpSp>
      <p:sp>
        <p:nvSpPr>
          <p:cNvPr id="19" name="Rectangle 18"/>
          <p:cNvSpPr/>
          <p:nvPr userDrawn="1"/>
        </p:nvSpPr>
        <p:spPr>
          <a:xfrm>
            <a:off x="0" y="5286720"/>
            <a:ext cx="9144000" cy="199680"/>
          </a:xfrm>
          <a:prstGeom prst="rect">
            <a:avLst/>
          </a:prstGeom>
          <a:gradFill>
            <a:gsLst>
              <a:gs pos="100000">
                <a:srgbClr val="55BAEC"/>
              </a:gs>
              <a:gs pos="49000">
                <a:srgbClr val="045186"/>
              </a:gs>
              <a:gs pos="0">
                <a:srgbClr val="056CB0"/>
              </a:gs>
            </a:gsLst>
            <a:lin ang="912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208598" y="5233910"/>
            <a:ext cx="4726807" cy="276999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sz="1200" b="1" spc="300" dirty="0">
                <a:solidFill>
                  <a:prstClr val="white"/>
                </a:solidFill>
              </a:rPr>
              <a:t>D</a:t>
            </a:r>
            <a:r>
              <a:rPr lang="en-IN" sz="1200" spc="300" dirty="0">
                <a:solidFill>
                  <a:srgbClr val="0063BE">
                    <a:lumMod val="20000"/>
                    <a:lumOff val="80000"/>
                  </a:srgbClr>
                </a:solidFill>
              </a:rPr>
              <a:t>elivery </a:t>
            </a:r>
            <a:r>
              <a:rPr lang="en-IN" sz="1200" b="1" spc="300" dirty="0">
                <a:solidFill>
                  <a:prstClr val="white"/>
                </a:solidFill>
              </a:rPr>
              <a:t>E</a:t>
            </a:r>
            <a:r>
              <a:rPr lang="en-IN" sz="1200" spc="300" dirty="0">
                <a:solidFill>
                  <a:srgbClr val="0063BE">
                    <a:lumMod val="20000"/>
                    <a:lumOff val="80000"/>
                  </a:srgbClr>
                </a:solidFill>
              </a:rPr>
              <a:t>xcellence </a:t>
            </a:r>
            <a:r>
              <a:rPr lang="en-IN" sz="1200" b="1" spc="300" dirty="0">
                <a:solidFill>
                  <a:prstClr val="white"/>
                </a:solidFill>
              </a:rPr>
              <a:t>G</a:t>
            </a:r>
            <a:r>
              <a:rPr lang="en-IN" sz="1200" spc="300" dirty="0">
                <a:solidFill>
                  <a:srgbClr val="0063BE">
                    <a:lumMod val="20000"/>
                    <a:lumOff val="80000"/>
                  </a:srgbClr>
                </a:solidFill>
              </a:rPr>
              <a:t>roup (DEG)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9079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5215003"/>
            <a:ext cx="2813586" cy="204887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417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1"/>
            <a:ext cx="9144000" cy="630193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1" y="48593"/>
            <a:ext cx="8511639" cy="51411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1" y="900093"/>
            <a:ext cx="8511639" cy="36207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2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sz="8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5053612"/>
            <a:ext cx="1647825" cy="43688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8" y="5274664"/>
            <a:ext cx="489413" cy="89817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5274664"/>
            <a:ext cx="780730" cy="89817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9" y="5275788"/>
            <a:ext cx="329453" cy="87570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0344"/>
            <a:ext cx="9144000" cy="168165"/>
          </a:xfrm>
          <a:prstGeom prst="rect">
            <a:avLst/>
          </a:prstGeom>
          <a:solidFill>
            <a:srgbClr val="E7E9E9"/>
          </a:solidFill>
          <a:ln w="9525">
            <a:noFill/>
          </a:ln>
          <a:effectLst>
            <a:outerShdw blurRad="762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prstClr val="white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2724479" y="774125"/>
            <a:ext cx="3599793" cy="48767"/>
          </a:xfrm>
          <a:prstGeom prst="rect">
            <a:avLst/>
          </a:prstGeom>
          <a:noFill/>
          <a:effectLst>
            <a:outerShdw blurRad="50800" dir="2700000" algn="tl" rotWithShape="0">
              <a:schemeClr val="bg1">
                <a:lumMod val="85000"/>
                <a:alpha val="0"/>
              </a:schemeClr>
            </a:outerShdw>
            <a:reflection endPos="0" dist="50800" dir="5400000" sy="-100000" algn="bl" rotWithShape="0"/>
          </a:effectLst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900" b="0">
                <a:solidFill>
                  <a:schemeClr val="bg1">
                    <a:alpha val="90000"/>
                  </a:schemeClr>
                </a:solidFill>
                <a:latin typeface="+mj-lt"/>
                <a:cs typeface="Arial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>
                <a:latin typeface="+mj-lt"/>
                <a:cs typeface="Arial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latin typeface="+mj-lt"/>
                <a:cs typeface="Arial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baseline="0">
                <a:latin typeface="+mj-lt"/>
                <a:cs typeface="Arial" pitchFamily="34" charset="0"/>
              </a:defRPr>
            </a:lvl4pPr>
            <a:lvl5pPr marL="1543050" indent="-171450">
              <a:spcBef>
                <a:spcPct val="20000"/>
              </a:spcBef>
              <a:buFont typeface="Arial" pitchFamily="34" charset="0"/>
              <a:buChar char="»"/>
              <a:defRPr sz="1500">
                <a:latin typeface="Myriad Pro" pitchFamily="34" charset="0"/>
              </a:defRPr>
            </a:lvl5pPr>
            <a:lvl6pPr marL="1885950" indent="-171450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850" indent="-171450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750" indent="-171450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650" indent="-171450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sz="900" dirty="0">
                <a:solidFill>
                  <a:srgbClr val="000000">
                    <a:lumMod val="85000"/>
                    <a:lumOff val="15000"/>
                    <a:alpha val="90000"/>
                  </a:srgbClr>
                </a:solidFill>
              </a:rPr>
              <a:t>#AgileDEG                                                      #ContextualDEG                                                        #ConnectedDEG                                                    #AmplifyExcellence</a:t>
            </a:r>
          </a:p>
          <a:p>
            <a:endParaRPr lang="en-IN" sz="900" dirty="0">
              <a:solidFill>
                <a:srgbClr val="000000">
                  <a:lumMod val="85000"/>
                  <a:lumOff val="15000"/>
                  <a:alpha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23" r:id="rId2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6825" y="2"/>
            <a:ext cx="9150823" cy="505968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346961"/>
            <a:ext cx="8077200" cy="4431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sz="2300" dirty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6829" y="4572002"/>
            <a:ext cx="9150827" cy="914685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754880"/>
            <a:ext cx="1958998" cy="654995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4" y="4110013"/>
            <a:ext cx="1840877" cy="900139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283754" y="205741"/>
            <a:ext cx="8632822" cy="339471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8" name="Group 27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400" kern="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9" name="Freeform 28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 userDrawn="1"/>
        </p:nvSpPr>
        <p:spPr>
          <a:xfrm>
            <a:off x="495300" y="2895486"/>
            <a:ext cx="5304554" cy="669414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dirty="0">
                <a:solidFill>
                  <a:srgbClr val="F6FAFE"/>
                </a:solidFill>
                <a:latin typeface="Calibri" panose="020F0502020204030204" pitchFamily="34" charset="0"/>
              </a:rPr>
              <a:t>A Delivery Excellence Group (DEG) Presentation</a:t>
            </a:r>
          </a:p>
          <a:p>
            <a:pPr>
              <a:lnSpc>
                <a:spcPts val="1500"/>
              </a:lnSpc>
            </a:pPr>
            <a:endParaRPr lang="en-IN" sz="1400" dirty="0">
              <a:solidFill>
                <a:srgbClr val="F6FAFE"/>
              </a:solidFill>
              <a:latin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IN" sz="1400" dirty="0">
                <a:solidFill>
                  <a:srgbClr val="F6FAFE"/>
                </a:solidFill>
                <a:latin typeface="Calibri" panose="020F0502020204030204" pitchFamily="34" charset="0"/>
              </a:rPr>
              <a:t>Reach us at </a:t>
            </a:r>
            <a:r>
              <a:rPr lang="en-IN" sz="1400" u="sng" dirty="0">
                <a:solidFill>
                  <a:prstClr val="white"/>
                </a:solidFill>
                <a:latin typeface="Calibri" panose="020F0502020204030204" pitchFamily="34" charset="0"/>
              </a:rPr>
              <a:t>delivery.excellence@tcs.com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30344"/>
            <a:ext cx="9144000" cy="168165"/>
          </a:xfrm>
          <a:prstGeom prst="rect">
            <a:avLst/>
          </a:prstGeom>
          <a:solidFill>
            <a:srgbClr val="E7E9E9"/>
          </a:solidFill>
          <a:ln w="9525">
            <a:noFill/>
          </a:ln>
          <a:effectLst>
            <a:outerShdw blurRad="762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 txBox="1">
            <a:spLocks/>
          </p:cNvSpPr>
          <p:nvPr userDrawn="1"/>
        </p:nvSpPr>
        <p:spPr>
          <a:xfrm>
            <a:off x="2724479" y="774125"/>
            <a:ext cx="3599793" cy="48767"/>
          </a:xfrm>
          <a:prstGeom prst="rect">
            <a:avLst/>
          </a:prstGeom>
          <a:noFill/>
          <a:effectLst>
            <a:outerShdw blurRad="50800" dir="2700000" algn="tl" rotWithShape="0">
              <a:schemeClr val="bg1">
                <a:lumMod val="85000"/>
                <a:alpha val="0"/>
              </a:schemeClr>
            </a:outerShdw>
            <a:reflection endPos="0" dist="50800" dir="5400000" sy="-100000" algn="bl" rotWithShape="0"/>
          </a:effectLst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900" b="0">
                <a:solidFill>
                  <a:schemeClr val="bg1">
                    <a:alpha val="90000"/>
                  </a:schemeClr>
                </a:solidFill>
                <a:latin typeface="+mj-lt"/>
                <a:cs typeface="Arial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>
                <a:latin typeface="+mj-lt"/>
                <a:cs typeface="Arial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latin typeface="+mj-lt"/>
                <a:cs typeface="Arial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baseline="0">
                <a:latin typeface="+mj-lt"/>
                <a:cs typeface="Arial" pitchFamily="34" charset="0"/>
              </a:defRPr>
            </a:lvl4pPr>
            <a:lvl5pPr marL="1543050" indent="-171450">
              <a:spcBef>
                <a:spcPct val="20000"/>
              </a:spcBef>
              <a:buFont typeface="Arial" pitchFamily="34" charset="0"/>
              <a:buChar char="»"/>
              <a:defRPr sz="1500">
                <a:latin typeface="Myriad Pro" pitchFamily="34" charset="0"/>
              </a:defRPr>
            </a:lvl5pPr>
            <a:lvl6pPr marL="1885950" indent="-171450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850" indent="-171450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750" indent="-171450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650" indent="-171450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sz="900" dirty="0">
                <a:solidFill>
                  <a:srgbClr val="000000">
                    <a:lumMod val="85000"/>
                    <a:lumOff val="15000"/>
                    <a:alpha val="90000"/>
                  </a:srgbClr>
                </a:solidFill>
                <a:latin typeface="Calibri" panose="020F0502020204030204" pitchFamily="34" charset="0"/>
              </a:rPr>
              <a:t>#AgileDEG                                                      #ContextualDEG                                                        #ConnectedDEG                                                    #AmplifyExcellence</a:t>
            </a:r>
          </a:p>
          <a:p>
            <a:endParaRPr lang="en-IN" sz="900" dirty="0">
              <a:solidFill>
                <a:srgbClr val="000000">
                  <a:lumMod val="85000"/>
                  <a:lumOff val="15000"/>
                  <a:alpha val="90000"/>
                </a:srgb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984"/>
            <a:ext cx="9144000" cy="4687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Digital </a:t>
            </a:r>
            <a:r>
              <a:rPr lang="en-US" sz="2800" dirty="0"/>
              <a:t>Transformation Framework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Confidential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3928" y="2344005"/>
            <a:ext cx="4733359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1ECF9"/>
                </a:solidFill>
              </a:rPr>
              <a:t>The Digital Transformation Framework consists of environment agnostic key transformational components driving increased digital readiness and adoption at scale </a:t>
            </a:r>
            <a:endParaRPr lang="en-US" sz="2000" b="1" dirty="0">
              <a:solidFill>
                <a:srgbClr val="D1ECF9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9834" y="4669461"/>
            <a:ext cx="684076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50" dirty="0">
              <a:solidFill>
                <a:srgbClr val="D1ECF9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i="1" dirty="0">
                <a:solidFill>
                  <a:srgbClr val="D1ECF9"/>
                </a:solidFill>
                <a:latin typeface="Calibri" panose="020F0502020204030204" pitchFamily="34" charset="0"/>
              </a:rPr>
              <a:t>Fosters growth and transformation of enterprises embracing Business 4.0</a:t>
            </a:r>
            <a:endParaRPr lang="en-US" dirty="0">
              <a:solidFill>
                <a:srgbClr val="D1ECF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32" y="2455168"/>
            <a:ext cx="2882360" cy="13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Digital </a:t>
            </a:r>
            <a:r>
              <a:rPr lang="en-US" sz="2800" dirty="0"/>
              <a:t>Transformation </a:t>
            </a:r>
            <a:r>
              <a:rPr lang="en-US" sz="2800" dirty="0" smtClean="0"/>
              <a:t>Framework-Key Elements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99364" y="4999071"/>
            <a:ext cx="2703827" cy="198675"/>
          </a:xfrm>
        </p:spPr>
        <p:txBody>
          <a:bodyPr/>
          <a:lstStyle/>
          <a:p>
            <a:r>
              <a:rPr lang="en-US" dirty="0" smtClean="0"/>
              <a:t>TCS Confidential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3755" y="1478587"/>
            <a:ext cx="1918349" cy="3732858"/>
            <a:chOff x="2052" y="0"/>
            <a:chExt cx="2013617" cy="388108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2052" y="0"/>
              <a:ext cx="2013617" cy="388108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4"/>
            <p:cNvSpPr txBox="1"/>
            <p:nvPr/>
          </p:nvSpPr>
          <p:spPr>
            <a:xfrm>
              <a:off x="2052" y="0"/>
              <a:ext cx="2013617" cy="11643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People</a:t>
              </a:r>
              <a:endParaRPr lang="en-US" sz="1600" b="1" kern="12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Rounded Rectangle 6"/>
          <p:cNvSpPr txBox="1"/>
          <p:nvPr/>
        </p:nvSpPr>
        <p:spPr>
          <a:xfrm>
            <a:off x="3000993" y="2718835"/>
            <a:ext cx="1542346" cy="1068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5560" tIns="26670" rIns="35560" bIns="2667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Factor improvement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32" y="3182999"/>
            <a:ext cx="1610894" cy="1134720"/>
            <a:chOff x="203413" y="2515696"/>
            <a:chExt cx="1610894" cy="1170201"/>
          </a:xfrm>
          <a:solidFill>
            <a:schemeClr val="accent4">
              <a:lumMod val="75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203413" y="2515696"/>
              <a:ext cx="1610894" cy="117020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721887"/>
                <a:satOff val="-467"/>
                <a:lumOff val="1765"/>
                <a:alphaOff val="0"/>
              </a:schemeClr>
            </a:fillRef>
            <a:effectRef idx="0">
              <a:schemeClr val="accent3">
                <a:hueOff val="-721887"/>
                <a:satOff val="-467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8"/>
            <p:cNvSpPr txBox="1"/>
            <p:nvPr/>
          </p:nvSpPr>
          <p:spPr>
            <a:xfrm>
              <a:off x="237687" y="2549970"/>
              <a:ext cx="1542346" cy="110165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Digital Upskilling</a:t>
              </a:r>
              <a:endParaRPr lang="en-US" sz="1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03014" y="1478587"/>
            <a:ext cx="1918349" cy="3719160"/>
            <a:chOff x="2166691" y="0"/>
            <a:chExt cx="2013617" cy="388108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2" name="Rounded Rectangle 31"/>
            <p:cNvSpPr/>
            <p:nvPr/>
          </p:nvSpPr>
          <p:spPr>
            <a:xfrm>
              <a:off x="2166691" y="0"/>
              <a:ext cx="2013617" cy="388108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10"/>
            <p:cNvSpPr txBox="1"/>
            <p:nvPr/>
          </p:nvSpPr>
          <p:spPr>
            <a:xfrm>
              <a:off x="2166691" y="0"/>
              <a:ext cx="2013617" cy="116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</a:t>
              </a:r>
              <a:endParaRPr 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98171" y="1875566"/>
            <a:ext cx="1610894" cy="595508"/>
            <a:chOff x="2399932" y="1208263"/>
            <a:chExt cx="1610894" cy="614129"/>
          </a:xfrm>
          <a:solidFill>
            <a:srgbClr val="55A51C"/>
          </a:solidFill>
        </p:grpSpPr>
        <p:sp>
          <p:nvSpPr>
            <p:cNvPr id="30" name="Rounded Rectangle 29"/>
            <p:cNvSpPr/>
            <p:nvPr/>
          </p:nvSpPr>
          <p:spPr>
            <a:xfrm>
              <a:off x="2399932" y="1208263"/>
              <a:ext cx="1610894" cy="61412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443774"/>
                <a:satOff val="-934"/>
                <a:lumOff val="3529"/>
                <a:alphaOff val="0"/>
              </a:schemeClr>
            </a:fillRef>
            <a:effectRef idx="0">
              <a:schemeClr val="accent3">
                <a:hueOff val="-1443774"/>
                <a:satOff val="-934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2"/>
            <p:cNvSpPr txBox="1"/>
            <p:nvPr/>
          </p:nvSpPr>
          <p:spPr>
            <a:xfrm>
              <a:off x="2417919" y="1226250"/>
              <a:ext cx="1574920" cy="57815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Agile Transformation</a:t>
              </a:r>
              <a:endParaRPr 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8171" y="2691546"/>
            <a:ext cx="1610894" cy="653361"/>
            <a:chOff x="2399932" y="2024244"/>
            <a:chExt cx="1610894" cy="673791"/>
          </a:xfrm>
          <a:solidFill>
            <a:srgbClr val="55A51C"/>
          </a:solidFill>
        </p:grpSpPr>
        <p:sp>
          <p:nvSpPr>
            <p:cNvPr id="28" name="Rounded Rectangle 27"/>
            <p:cNvSpPr/>
            <p:nvPr/>
          </p:nvSpPr>
          <p:spPr>
            <a:xfrm>
              <a:off x="2399932" y="2024244"/>
              <a:ext cx="1610894" cy="6737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2165662"/>
                <a:satOff val="-1401"/>
                <a:lumOff val="5294"/>
                <a:alphaOff val="0"/>
              </a:schemeClr>
            </a:fillRef>
            <a:effectRef idx="0">
              <a:schemeClr val="accent3">
                <a:hueOff val="-2165662"/>
                <a:satOff val="-1401"/>
                <a:lumOff val="52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4"/>
            <p:cNvSpPr txBox="1"/>
            <p:nvPr/>
          </p:nvSpPr>
          <p:spPr>
            <a:xfrm>
              <a:off x="2419667" y="2043979"/>
              <a:ext cx="1571424" cy="63432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Drive Innovation</a:t>
              </a:r>
              <a:endParaRPr 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223" y="3538289"/>
            <a:ext cx="1610894" cy="690686"/>
            <a:chOff x="2383984" y="2913716"/>
            <a:chExt cx="1610894" cy="712283"/>
          </a:xfrm>
          <a:solidFill>
            <a:srgbClr val="55A51C"/>
          </a:solidFill>
        </p:grpSpPr>
        <p:sp>
          <p:nvSpPr>
            <p:cNvPr id="26" name="Rounded Rectangle 25"/>
            <p:cNvSpPr/>
            <p:nvPr/>
          </p:nvSpPr>
          <p:spPr>
            <a:xfrm>
              <a:off x="2383984" y="2913716"/>
              <a:ext cx="1610894" cy="71228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2887549"/>
                <a:satOff val="-1869"/>
                <a:lumOff val="7059"/>
                <a:alphaOff val="0"/>
              </a:schemeClr>
            </a:fillRef>
            <a:effectRef idx="0">
              <a:schemeClr val="accent3">
                <a:hueOff val="-2887549"/>
                <a:satOff val="-1869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 txBox="1"/>
            <p:nvPr/>
          </p:nvSpPr>
          <p:spPr>
            <a:xfrm>
              <a:off x="2404846" y="2934578"/>
              <a:ext cx="1569170" cy="6705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Digital Assets </a:t>
              </a: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</a:t>
              </a:r>
              <a:r>
                <a:rPr lang="en-US" sz="1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oss Pollination</a:t>
              </a:r>
              <a:endParaRPr 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9238" y="1478586"/>
            <a:ext cx="1918349" cy="3732859"/>
            <a:chOff x="4331330" y="0"/>
            <a:chExt cx="2013617" cy="388108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Rounded Rectangle 23"/>
            <p:cNvSpPr/>
            <p:nvPr/>
          </p:nvSpPr>
          <p:spPr>
            <a:xfrm>
              <a:off x="4331330" y="0"/>
              <a:ext cx="2013617" cy="388108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18"/>
            <p:cNvSpPr txBox="1"/>
            <p:nvPr/>
          </p:nvSpPr>
          <p:spPr>
            <a:xfrm>
              <a:off x="4331330" y="0"/>
              <a:ext cx="2013617" cy="11643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Tools &amp; Technology</a:t>
              </a:r>
              <a:endParaRPr 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915926" y="3159298"/>
            <a:ext cx="1589190" cy="1134720"/>
          </a:xfrm>
          <a:prstGeom prst="roundRect">
            <a:avLst>
              <a:gd name="adj" fmla="val 1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4331323"/>
              <a:satOff val="-2803"/>
              <a:lumOff val="10588"/>
              <a:alphaOff val="0"/>
            </a:schemeClr>
          </a:fillRef>
          <a:effectRef idx="0">
            <a:schemeClr val="accent3">
              <a:hueOff val="-4331323"/>
              <a:satOff val="-2803"/>
              <a:lumOff val="1058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CICD and Automation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35462" y="1478586"/>
            <a:ext cx="1918349" cy="3732859"/>
            <a:chOff x="6495969" y="0"/>
            <a:chExt cx="2013617" cy="3881089"/>
          </a:xfrm>
          <a:solidFill>
            <a:srgbClr val="FDE97F"/>
          </a:solidFill>
        </p:grpSpPr>
        <p:sp>
          <p:nvSpPr>
            <p:cNvPr id="18" name="Rounded Rectangle 17"/>
            <p:cNvSpPr/>
            <p:nvPr/>
          </p:nvSpPr>
          <p:spPr>
            <a:xfrm>
              <a:off x="6495969" y="0"/>
              <a:ext cx="2013617" cy="388108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24"/>
            <p:cNvSpPr txBox="1"/>
            <p:nvPr/>
          </p:nvSpPr>
          <p:spPr>
            <a:xfrm>
              <a:off x="6495969" y="0"/>
              <a:ext cx="2013617" cy="11643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Governance</a:t>
              </a:r>
              <a:endParaRPr lang="en-US" sz="1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8739" y="1893552"/>
            <a:ext cx="1610894" cy="2446217"/>
            <a:chOff x="6697330" y="1164326"/>
            <a:chExt cx="1610894" cy="2522707"/>
          </a:xfrm>
          <a:solidFill>
            <a:srgbClr val="FBB141"/>
          </a:solidFill>
        </p:grpSpPr>
        <p:sp>
          <p:nvSpPr>
            <p:cNvPr id="16" name="Rounded Rectangle 15"/>
            <p:cNvSpPr/>
            <p:nvPr/>
          </p:nvSpPr>
          <p:spPr>
            <a:xfrm>
              <a:off x="6697330" y="1164326"/>
              <a:ext cx="1610894" cy="2522707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5053211"/>
                <a:satOff val="-3270"/>
                <a:lumOff val="12353"/>
                <a:alphaOff val="0"/>
              </a:schemeClr>
            </a:fillRef>
            <a:effectRef idx="0">
              <a:schemeClr val="accent3">
                <a:hueOff val="-5053211"/>
                <a:satOff val="-3270"/>
                <a:lumOff val="1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26"/>
            <p:cNvSpPr txBox="1"/>
            <p:nvPr/>
          </p:nvSpPr>
          <p:spPr>
            <a:xfrm>
              <a:off x="6744511" y="1211507"/>
              <a:ext cx="1516532" cy="242834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Focused Governance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</a:t>
              </a: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Digital programs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73753" y="4879560"/>
            <a:ext cx="7980058" cy="331884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Monitoring &amp;  Reporting Framework Adaptation (DEG, Account Leadership)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73756" y="872554"/>
            <a:ext cx="7980056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Enablers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0460" y="972437"/>
            <a:ext cx="1469322" cy="33439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45195" y="971739"/>
            <a:ext cx="1469322" cy="33439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DEG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61731" y="982270"/>
            <a:ext cx="1629237" cy="3305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CoPs</a:t>
            </a:r>
            <a:r>
              <a:rPr lang="en-US" b="1" dirty="0" smtClean="0">
                <a:solidFill>
                  <a:schemeClr val="bg1"/>
                </a:solidFill>
              </a:rPr>
              <a:t> &amp; CoEs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5400000">
            <a:off x="-1232619" y="2927401"/>
            <a:ext cx="3452704" cy="360040"/>
          </a:xfrm>
          <a:prstGeom prst="triangle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7078461" y="2968733"/>
            <a:ext cx="3452704" cy="360040"/>
          </a:xfrm>
          <a:prstGeom prst="triangle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5400000">
            <a:off x="7969666" y="2829300"/>
            <a:ext cx="217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Increased digital Readiness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927428" y="2804231"/>
            <a:ext cx="203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Baseline digital Footprint</a:t>
            </a:r>
            <a:endParaRPr lang="en-US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880161" y="1939302"/>
            <a:ext cx="1464326" cy="8759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 Factor Improvement</a:t>
            </a:r>
            <a:endParaRPr lang="en-US" b="1" dirty="0"/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4730214" y="5367681"/>
            <a:ext cx="2813586" cy="104417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TCS Confidential</a:t>
            </a:r>
          </a:p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103463" y="978380"/>
            <a:ext cx="1469322" cy="33439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TD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913894" y="1883506"/>
            <a:ext cx="1589190" cy="1134720"/>
          </a:xfrm>
          <a:prstGeom prst="roundRect">
            <a:avLst>
              <a:gd name="adj" fmla="val 1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4331323"/>
              <a:satOff val="-2803"/>
              <a:lumOff val="10588"/>
              <a:alphaOff val="0"/>
            </a:schemeClr>
          </a:fillRef>
          <a:effectRef idx="0">
            <a:schemeClr val="accent3">
              <a:hueOff val="-4331323"/>
              <a:satOff val="-2803"/>
              <a:lumOff val="1058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Practices and Tool Optimization</a:t>
            </a:r>
          </a:p>
        </p:txBody>
      </p:sp>
    </p:spTree>
    <p:extLst>
      <p:ext uri="{BB962C8B-B14F-4D97-AF65-F5344CB8AC3E}">
        <p14:creationId xmlns:p14="http://schemas.microsoft.com/office/powerpoint/2010/main" val="9220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Elements of Digital Transformation Framework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Confidential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1022820"/>
              </p:ext>
            </p:extLst>
          </p:nvPr>
        </p:nvGraphicFramePr>
        <p:xfrm>
          <a:off x="107504" y="1015008"/>
          <a:ext cx="871296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4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orp PPT Template 2019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2DC945397594F9DC188B44F1698D0" ma:contentTypeVersion="0" ma:contentTypeDescription="Create a new document." ma:contentTypeScope="" ma:versionID="13ebdefdd6647242152a8fd08a5d5c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26736-3F34-432A-AE22-72F539247B75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88DC1CF-A124-410C-86C3-E3D45C776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9C714C-9E0E-49A3-A284-1F59F0E23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9513</TotalTime>
  <Words>326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Myriad Pro</vt:lpstr>
      <vt:lpstr>Wingdings</vt:lpstr>
      <vt:lpstr>4_Corp PPT Template 2019_16x9</vt:lpstr>
      <vt:lpstr>Thank You</vt:lpstr>
      <vt:lpstr>Digital Transformation Framework</vt:lpstr>
      <vt:lpstr>Digital Transformation Framework-Key Elements</vt:lpstr>
      <vt:lpstr>Key Elements of Digital Transformation Framework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 Krishnan</dc:creator>
  <cp:lastModifiedBy>Sreeja S.  Balagopalan</cp:lastModifiedBy>
  <cp:revision>1034</cp:revision>
  <dcterms:created xsi:type="dcterms:W3CDTF">2015-09-29T05:13:53Z</dcterms:created>
  <dcterms:modified xsi:type="dcterms:W3CDTF">2019-09-08T08:40:30Z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0x010100C562DC945397594F9DC188B44F1698D0</vt:lpwstr>
  </property>
</Properties>
</file>