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823" r:id="rId5"/>
    <p:sldId id="1113" r:id="rId6"/>
    <p:sldId id="1234" r:id="rId7"/>
    <p:sldId id="1230" r:id="rId8"/>
    <p:sldId id="1233" r:id="rId9"/>
    <p:sldId id="1228" r:id="rId10"/>
    <p:sldId id="1232" r:id="rId11"/>
    <p:sldId id="1231" r:id="rId12"/>
    <p:sldId id="1229" r:id="rId13"/>
    <p:sldId id="1014" r:id="rId1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79" userDrawn="1">
          <p15:clr>
            <a:srgbClr val="A4A3A4"/>
          </p15:clr>
        </p15:guide>
        <p15:guide id="2" pos="2260" userDrawn="1">
          <p15:clr>
            <a:srgbClr val="A4A3A4"/>
          </p15:clr>
        </p15:guide>
        <p15:guide id="3" orient="horz" pos="3024" userDrawn="1">
          <p15:clr>
            <a:srgbClr val="A4A3A4"/>
          </p15:clr>
        </p15:guide>
        <p15:guide id="4"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D7D7D7"/>
    <a:srgbClr val="74913B"/>
    <a:srgbClr val="8037B7"/>
    <a:srgbClr val="990033"/>
    <a:srgbClr val="8CAF47"/>
    <a:srgbClr val="94B74D"/>
    <a:srgbClr val="008AF2"/>
    <a:srgbClr val="9751CB"/>
    <a:srgbClr val="8C3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F076B-CA8D-4D22-A11C-2AEF9A69B118}" v="5" dt="2019-02-03T17:38:37.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5033" autoAdjust="0"/>
  </p:normalViewPr>
  <p:slideViewPr>
    <p:cSldViewPr>
      <p:cViewPr varScale="1">
        <p:scale>
          <a:sx n="85" d="100"/>
          <a:sy n="85" d="100"/>
        </p:scale>
        <p:origin x="706"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279"/>
        <p:guide pos="2260"/>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n Sundaramurthy" userId="0ae4884d-62d7-4200-a6b3-e68e3620f625" providerId="ADAL" clId="{53E84382-1A9D-4F03-B620-32E8AC25133F}"/>
  </pc:docChgLst>
  <pc:docChgLst>
    <pc:chgData name="Sivakoumar Arumugam" userId="0e296c77-7b63-4ef3-b49a-a49ee0493289" providerId="ADAL" clId="{0091AD09-4212-4EB4-89A1-1FC87CC77E2F}"/>
  </pc:docChgLst>
  <pc:docChgLst>
    <pc:chgData name="Shen Sundaramurthy" userId="0ae4884d-62d7-4200-a6b3-e68e3620f625" providerId="ADAL" clId="{8D661C97-66F9-463E-A417-4F5D861CB952}"/>
  </pc:docChgLst>
  <pc:docChgLst>
    <pc:chgData name="Shen Sundaramurthy" userId="0ae4884d-62d7-4200-a6b3-e68e3620f625" providerId="ADAL" clId="{2CC9E29E-D492-4A08-BCC6-A8B3CD2EC5E1}"/>
  </pc:docChgLst>
  <pc:docChgLst>
    <pc:chgData name="Sivakoumar Arumugam" userId="0e296c77-7b63-4ef3-b49a-a49ee0493289" providerId="ADAL" clId="{3D4F076B-CA8D-4D22-A11C-2AEF9A69B118}"/>
    <pc:docChg chg="undo addSld delSld modSld">
      <pc:chgData name="Sivakoumar Arumugam" userId="0e296c77-7b63-4ef3-b49a-a49ee0493289" providerId="ADAL" clId="{3D4F076B-CA8D-4D22-A11C-2AEF9A69B118}" dt="2019-02-03T17:44:09.097" v="273" actId="2696"/>
      <pc:docMkLst>
        <pc:docMk/>
      </pc:docMkLst>
      <pc:sldChg chg="del">
        <pc:chgData name="Sivakoumar Arumugam" userId="0e296c77-7b63-4ef3-b49a-a49ee0493289" providerId="ADAL" clId="{3D4F076B-CA8D-4D22-A11C-2AEF9A69B118}" dt="2019-02-03T17:44:09.097" v="272" actId="2696"/>
        <pc:sldMkLst>
          <pc:docMk/>
          <pc:sldMk cId="2721272357" sldId="290"/>
        </pc:sldMkLst>
      </pc:sldChg>
      <pc:sldChg chg="del">
        <pc:chgData name="Sivakoumar Arumugam" userId="0e296c77-7b63-4ef3-b49a-a49ee0493289" providerId="ADAL" clId="{3D4F076B-CA8D-4D22-A11C-2AEF9A69B118}" dt="2019-02-03T17:44:08.254" v="271" actId="2696"/>
        <pc:sldMkLst>
          <pc:docMk/>
          <pc:sldMk cId="4201733388" sldId="294"/>
        </pc:sldMkLst>
      </pc:sldChg>
      <pc:sldChg chg="modSp add">
        <pc:chgData name="Sivakoumar Arumugam" userId="0e296c77-7b63-4ef3-b49a-a49ee0493289" providerId="ADAL" clId="{3D4F076B-CA8D-4D22-A11C-2AEF9A69B118}" dt="2019-02-03T17:39:36.750" v="212" actId="20577"/>
        <pc:sldMkLst>
          <pc:docMk/>
          <pc:sldMk cId="3484711531" sldId="1113"/>
        </pc:sldMkLst>
        <pc:spChg chg="mod">
          <ac:chgData name="Sivakoumar Arumugam" userId="0e296c77-7b63-4ef3-b49a-a49ee0493289" providerId="ADAL" clId="{3D4F076B-CA8D-4D22-A11C-2AEF9A69B118}" dt="2019-02-03T17:39:36.750" v="212" actId="20577"/>
          <ac:spMkLst>
            <pc:docMk/>
            <pc:sldMk cId="3484711531" sldId="1113"/>
            <ac:spMk id="12" creationId="{EF3763D7-E162-4873-A59B-4FC642837CB4}"/>
          </ac:spMkLst>
        </pc:spChg>
      </pc:sldChg>
      <pc:sldChg chg="modSp">
        <pc:chgData name="Sivakoumar Arumugam" userId="0e296c77-7b63-4ef3-b49a-a49ee0493289" providerId="ADAL" clId="{3D4F076B-CA8D-4D22-A11C-2AEF9A69B118}" dt="2019-02-03T17:43:25.785" v="270" actId="108"/>
        <pc:sldMkLst>
          <pc:docMk/>
          <pc:sldMk cId="4064651973" sldId="1234"/>
        </pc:sldMkLst>
        <pc:spChg chg="mod">
          <ac:chgData name="Sivakoumar Arumugam" userId="0e296c77-7b63-4ef3-b49a-a49ee0493289" providerId="ADAL" clId="{3D4F076B-CA8D-4D22-A11C-2AEF9A69B118}" dt="2019-02-03T17:43:25.785" v="270" actId="108"/>
          <ac:spMkLst>
            <pc:docMk/>
            <pc:sldMk cId="4064651973" sldId="1234"/>
            <ac:spMk id="3" creationId="{00000000-0000-0000-0000-000000000000}"/>
          </ac:spMkLst>
        </pc:spChg>
      </pc:sldChg>
      <pc:sldChg chg="del">
        <pc:chgData name="Sivakoumar Arumugam" userId="0e296c77-7b63-4ef3-b49a-a49ee0493289" providerId="ADAL" clId="{3D4F076B-CA8D-4D22-A11C-2AEF9A69B118}" dt="2019-02-03T02:34:29.058" v="0" actId="2696"/>
        <pc:sldMkLst>
          <pc:docMk/>
          <pc:sldMk cId="2629663518" sldId="1236"/>
        </pc:sldMkLst>
      </pc:sldChg>
      <pc:sldMasterChg chg="delSldLayout">
        <pc:chgData name="Sivakoumar Arumugam" userId="0e296c77-7b63-4ef3-b49a-a49ee0493289" providerId="ADAL" clId="{3D4F076B-CA8D-4D22-A11C-2AEF9A69B118}" dt="2019-02-03T17:44:09.097" v="273" actId="2696"/>
        <pc:sldMasterMkLst>
          <pc:docMk/>
          <pc:sldMasterMk cId="0" sldId="2147483648"/>
        </pc:sldMasterMkLst>
        <pc:sldLayoutChg chg="del">
          <pc:chgData name="Sivakoumar Arumugam" userId="0e296c77-7b63-4ef3-b49a-a49ee0493289" providerId="ADAL" clId="{3D4F076B-CA8D-4D22-A11C-2AEF9A69B118}" dt="2019-02-03T17:44:09.097" v="273" actId="2696"/>
          <pc:sldLayoutMkLst>
            <pc:docMk/>
            <pc:sldMasterMk cId="0" sldId="2147483648"/>
            <pc:sldLayoutMk cId="457480114" sldId="2147484630"/>
          </pc:sldLayoutMkLst>
        </pc:sldLayoutChg>
      </pc:sldMasterChg>
    </pc:docChg>
  </pc:docChgLst>
  <pc:docChgLst>
    <pc:chgData name="Sivakoumar Arumugam" userId="0e296c77-7b63-4ef3-b49a-a49ee0493289" providerId="ADAL" clId="{A4197B0B-699D-41A1-B2CB-13EBF9B45922}"/>
  </pc:docChgLst>
  <pc:docChgLst>
    <pc:chgData name="Sivakoumar Arumugam" userId="0e296c77-7b63-4ef3-b49a-a49ee0493289" providerId="ADAL" clId="{D0C2DE43-CD9C-47C7-A197-2E075B15E5B3}"/>
  </pc:docChgLst>
  <pc:docChgLst>
    <pc:chgData name="Vijay Pazhaniappan" userId="S::vijay@steerwise.com::fa57a4f3-85e1-4113-8cdc-b8c53340c33d" providerId="AD" clId="Web-{023C52D7-1667-4609-ACD8-3EBE1D579CA9}"/>
  </pc:docChgLst>
  <pc:docChgLst>
    <pc:chgData name="Vijay Pazhaniappan" userId="S::vijay@steerwise.com::fa57a4f3-85e1-4113-8cdc-b8c53340c33d" providerId="AD" clId="Web-{5AD2175A-3FD1-406A-AB15-38D6F095ECFD}"/>
  </pc:docChgLst>
  <pc:docChgLst>
    <pc:chgData name="Ramprakash Masina" userId="76e87af2-04f3-4d23-8a8e-bd03d1c42efd" providerId="ADAL" clId="{389F1746-26C8-49DD-8A29-A40C4DD8A776}"/>
  </pc:docChgLst>
  <pc:docChgLst>
    <pc:chgData name="Sivakoumar Arumugam" userId="0e296c77-7b63-4ef3-b49a-a49ee0493289" providerId="ADAL" clId="{BF27B0F9-F58C-4657-9366-FF1D63FB58B2}"/>
  </pc:docChgLst>
  <pc:docChgLst>
    <pc:chgData name="Sandeep Jumani Bansi" userId="6df24476-44ff-410d-8abd-d22ffa528fec" providerId="ADAL" clId="{5C7A33A4-1CB0-43DC-8895-A9B12D0670AC}"/>
  </pc:docChgLst>
  <pc:docChgLst>
    <pc:chgData name="Shen Sundaramurthy" userId="0ae4884d-62d7-4200-a6b3-e68e3620f625" providerId="ADAL" clId="{8E7D4B65-4476-4A25-9F64-74DEAFC62F80}"/>
  </pc:docChgLst>
  <pc:docChgLst>
    <pc:chgData name="Vijay Pazhaniappan" userId="S::vijay@steerwise.com::fa57a4f3-85e1-4113-8cdc-b8c53340c33d" providerId="AD" clId="Web-{9A916A67-3F28-43E6-8E79-F5C272541391}"/>
  </pc:docChgLst>
  <pc:docChgLst>
    <pc:chgData name="Vijay Pazhaniappan" userId="S::vijay@steerwise.com::fa57a4f3-85e1-4113-8cdc-b8c53340c33d" providerId="AD" clId="Web-{6F685475-3328-49C2-B714-1218BB320AC5}"/>
  </pc:docChgLst>
  <pc:docChgLst>
    <pc:chgData name="Vijay Pazhaniappan" userId="S::vijay@steerwise.com::fa57a4f3-85e1-4113-8cdc-b8c53340c33d" providerId="AD" clId="Web-{002048A0-F4F2-4D0D-9261-1571ACA6D3A0}"/>
  </pc:docChgLst>
  <pc:docChgLst>
    <pc:chgData name="Vijay Pazhaniappan" userId="S::vijay@steerwise.com::fa57a4f3-85e1-4113-8cdc-b8c53340c33d" providerId="AD" clId="Web-{26A7E346-2B2F-41BF-A485-536D182765D1}"/>
  </pc:docChgLst>
  <pc:docChgLst>
    <pc:chgData name="Vijayakumar Pazhaniappan" userId="fa57a4f3-85e1-4113-8cdc-b8c53340c33d" providerId="ADAL" clId="{DA4C55C9-D073-4566-B92E-C567CB8E5099}"/>
  </pc:docChgLst>
  <pc:docChgLst>
    <pc:chgData name="Shen Sundaramurthy" userId="0ae4884d-62d7-4200-a6b3-e68e3620f625" providerId="ADAL" clId="{464CC26F-9FB2-49A9-87D0-47D262949881}"/>
  </pc:docChgLst>
  <pc:docChgLst>
    <pc:chgData name="Sivakoumar Arumugam" userId="0e296c77-7b63-4ef3-b49a-a49ee0493289" providerId="ADAL" clId="{A06923AA-DA32-4F4B-81BE-C2ECE59A476E}"/>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583" cy="480060"/>
          </a:xfrm>
          <a:prstGeom prst="rect">
            <a:avLst/>
          </a:prstGeom>
        </p:spPr>
        <p:txBody>
          <a:bodyPr vert="horz" lIns="91193" tIns="45597" rIns="91193" bIns="45597"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4143929" y="2"/>
            <a:ext cx="3169583" cy="480060"/>
          </a:xfrm>
          <a:prstGeom prst="rect">
            <a:avLst/>
          </a:prstGeom>
        </p:spPr>
        <p:txBody>
          <a:bodyPr vert="horz" lIns="91193" tIns="45597" rIns="91193" bIns="45597"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2/3/2019</a:t>
            </a:fld>
            <a:endParaRPr lang="en-US" dirty="0"/>
          </a:p>
        </p:txBody>
      </p:sp>
      <p:sp>
        <p:nvSpPr>
          <p:cNvPr id="4" name="Footer Placeholder 3"/>
          <p:cNvSpPr>
            <a:spLocks noGrp="1"/>
          </p:cNvSpPr>
          <p:nvPr>
            <p:ph type="ftr" sz="quarter" idx="2"/>
          </p:nvPr>
        </p:nvSpPr>
        <p:spPr>
          <a:xfrm>
            <a:off x="1" y="9119617"/>
            <a:ext cx="3169583" cy="480060"/>
          </a:xfrm>
          <a:prstGeom prst="rect">
            <a:avLst/>
          </a:prstGeom>
        </p:spPr>
        <p:txBody>
          <a:bodyPr vert="horz" lIns="91193" tIns="45597" rIns="91193" bIns="45597"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4143929" y="9119617"/>
            <a:ext cx="3169583" cy="480060"/>
          </a:xfrm>
          <a:prstGeom prst="rect">
            <a:avLst/>
          </a:prstGeom>
        </p:spPr>
        <p:txBody>
          <a:bodyPr vert="horz" wrap="square" lIns="91193" tIns="45597" rIns="91193" bIns="45597"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3169583" cy="480060"/>
          </a:xfrm>
          <a:prstGeom prst="rect">
            <a:avLst/>
          </a:prstGeom>
        </p:spPr>
        <p:txBody>
          <a:bodyPr vert="horz" lIns="91193" tIns="45597" rIns="91193" bIns="45597"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4143929" y="2"/>
            <a:ext cx="3169583" cy="480060"/>
          </a:xfrm>
          <a:prstGeom prst="rect">
            <a:avLst/>
          </a:prstGeom>
        </p:spPr>
        <p:txBody>
          <a:bodyPr vert="horz" lIns="91193" tIns="45597" rIns="91193" bIns="45597"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2/3/2019</a:t>
            </a:fld>
            <a:endParaRPr lang="en-US" dirty="0"/>
          </a:p>
        </p:txBody>
      </p:sp>
      <p:sp>
        <p:nvSpPr>
          <p:cNvPr id="4" name="Slide Image Placeholder 3"/>
          <p:cNvSpPr>
            <a:spLocks noGrp="1" noRot="1" noChangeAspect="1"/>
          </p:cNvSpPr>
          <p:nvPr>
            <p:ph type="sldImg" idx="2"/>
          </p:nvPr>
        </p:nvSpPr>
        <p:spPr>
          <a:xfrm>
            <a:off x="461963" y="723900"/>
            <a:ext cx="6391275" cy="3595688"/>
          </a:xfrm>
          <a:prstGeom prst="rect">
            <a:avLst/>
          </a:prstGeom>
          <a:noFill/>
          <a:ln w="12700">
            <a:solidFill>
              <a:prstClr val="black"/>
            </a:solidFill>
          </a:ln>
        </p:spPr>
        <p:txBody>
          <a:bodyPr vert="horz" lIns="91193" tIns="45597" rIns="91193" bIns="45597" rtlCol="0" anchor="ctr"/>
          <a:lstStyle/>
          <a:p>
            <a:pPr lvl="0"/>
            <a:endParaRPr lang="en-US" noProof="0" dirty="0"/>
          </a:p>
        </p:txBody>
      </p:sp>
      <p:sp>
        <p:nvSpPr>
          <p:cNvPr id="5" name="Notes Placeholder 4"/>
          <p:cNvSpPr>
            <a:spLocks noGrp="1"/>
          </p:cNvSpPr>
          <p:nvPr>
            <p:ph type="body" sz="quarter" idx="3"/>
          </p:nvPr>
        </p:nvSpPr>
        <p:spPr>
          <a:xfrm>
            <a:off x="731185" y="4561331"/>
            <a:ext cx="5852835" cy="4320540"/>
          </a:xfrm>
          <a:prstGeom prst="rect">
            <a:avLst/>
          </a:prstGeom>
        </p:spPr>
        <p:txBody>
          <a:bodyPr vert="horz" lIns="91193" tIns="45597" rIns="91193" bIns="4559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617"/>
            <a:ext cx="3169583" cy="480060"/>
          </a:xfrm>
          <a:prstGeom prst="rect">
            <a:avLst/>
          </a:prstGeom>
        </p:spPr>
        <p:txBody>
          <a:bodyPr vert="horz" lIns="91193" tIns="45597" rIns="91193" bIns="45597"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4143929" y="9119617"/>
            <a:ext cx="3169583" cy="480060"/>
          </a:xfrm>
          <a:prstGeom prst="rect">
            <a:avLst/>
          </a:prstGeom>
        </p:spPr>
        <p:txBody>
          <a:bodyPr vert="horz" wrap="square" lIns="91193" tIns="45597" rIns="91193" bIns="45597"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409575" y="717550"/>
            <a:ext cx="6337300" cy="35655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505503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9"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1" name="TextBox 7"/>
          <p:cNvSpPr txBox="1">
            <a:spLocks noChangeArrowheads="1"/>
          </p:cNvSpPr>
          <p:nvPr/>
        </p:nvSpPr>
        <p:spPr bwMode="auto">
          <a:xfrm>
            <a:off x="463948" y="3300949"/>
            <a:ext cx="11260931" cy="1081606"/>
          </a:xfrm>
          <a:prstGeom prst="rect">
            <a:avLst/>
          </a:prstGeom>
          <a:noFill/>
          <a:ln w="9525">
            <a:noFill/>
            <a:miter lim="800000"/>
            <a:headEnd/>
            <a:tailEnd/>
          </a:ln>
        </p:spPr>
        <p:txBody>
          <a:bodyPr wrap="square" lIns="95787" tIns="47893" rIns="95787" bIns="47893">
            <a:spAutoFit/>
          </a:bodyPr>
          <a:lstStyle/>
          <a:p>
            <a:pPr lvl="0" algn="ctr" eaLnBrk="1" hangingPunct="1">
              <a:defRPr/>
            </a:pPr>
            <a:r>
              <a:rPr lang="en-US" sz="4000" b="1" spc="50" dirty="0">
                <a:solidFill>
                  <a:prstClr val="white"/>
                </a:solidFill>
                <a:latin typeface="Calibri"/>
              </a:rPr>
              <a:t>Legacy Mainframe </a:t>
            </a:r>
            <a:r>
              <a:rPr lang="en-US" sz="4000" b="1" spc="50" dirty="0" err="1">
                <a:solidFill>
                  <a:prstClr val="white"/>
                </a:solidFill>
                <a:latin typeface="Calibri"/>
              </a:rPr>
              <a:t>APInization</a:t>
            </a:r>
            <a:endParaRPr lang="en-US" sz="4000" b="1" spc="50" dirty="0">
              <a:solidFill>
                <a:prstClr val="white"/>
              </a:solidFill>
              <a:latin typeface="Calibri"/>
            </a:endParaRPr>
          </a:p>
          <a:p>
            <a:pPr lvl="0" algn="ctr" eaLnBrk="1" hangingPunct="1">
              <a:defRPr/>
            </a:pPr>
            <a:r>
              <a:rPr lang="en-US" sz="2400" b="1" dirty="0">
                <a:solidFill>
                  <a:prstClr val="white"/>
                </a:solidFill>
                <a:latin typeface="Calibri"/>
              </a:rPr>
              <a:t>z/OS Connect Access Control Security Enablement</a:t>
            </a:r>
            <a:endParaRPr lang="en-US" sz="2400" b="1" spc="50" dirty="0">
              <a:solidFill>
                <a:schemeClr val="bg1"/>
              </a:solidFill>
              <a:latin typeface="+mj-lt"/>
            </a:endParaRPr>
          </a:p>
        </p:txBody>
      </p:sp>
    </p:spTree>
    <p:extLst>
      <p:ext uri="{BB962C8B-B14F-4D97-AF65-F5344CB8AC3E}">
        <p14:creationId xmlns:p14="http://schemas.microsoft.com/office/powerpoint/2010/main" val="29695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2012-2018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Some contents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proprietary legends, logos, trademarks, trade secrets, copyright and proprietary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The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a:t>
              </a:r>
              <a:r>
                <a:rPr lang="en-US" sz="1100" b="1" dirty="0">
                  <a:solidFill>
                    <a:prstClr val="black">
                      <a:lumMod val="50000"/>
                      <a:lumOff val="50000"/>
                    </a:prstClr>
                  </a:solidFill>
                  <a:latin typeface="Calibri"/>
                </a:rPr>
                <a:t>, Data Semantic Analyzer™</a:t>
              </a:r>
              <a:r>
                <a:rPr lang="en-US" sz="1100" b="1"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10</a:t>
            </a:fld>
            <a:endParaRPr lang="en-US" altLang="en-US" dirty="0"/>
          </a:p>
        </p:txBody>
      </p:sp>
    </p:spTree>
    <p:extLst>
      <p:ext uri="{BB962C8B-B14F-4D97-AF65-F5344CB8AC3E}">
        <p14:creationId xmlns:p14="http://schemas.microsoft.com/office/powerpoint/2010/main" val="3817444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Service Platform (ESP)</a:t>
            </a:r>
          </a:p>
          <a:p>
            <a:pPr algn="ctr" eaLnBrk="1" hangingPunct="1">
              <a:defRPr/>
            </a:pPr>
            <a:r>
              <a:rPr lang="en-US" sz="2400" b="1" spc="50" dirty="0">
                <a:solidFill>
                  <a:schemeClr val="accent2">
                    <a:lumMod val="50000"/>
                  </a:schemeClr>
                </a:solidFill>
                <a:latin typeface="+mj-lt"/>
              </a:rPr>
              <a:t>z/OS Connect Access Control Security Enablement</a:t>
            </a: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191AF11-945B-4C8B-8563-6EF045523A63}"/>
              </a:ext>
            </a:extLst>
          </p:cNvPr>
          <p:cNvSpPr/>
          <p:nvPr/>
        </p:nvSpPr>
        <p:spPr>
          <a:xfrm>
            <a:off x="2564867" y="1614088"/>
            <a:ext cx="3682072" cy="4786712"/>
          </a:xfrm>
          <a:prstGeom prst="rect">
            <a:avLst/>
          </a:prstGeom>
          <a:solidFill>
            <a:schemeClr val="bg1"/>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p:txBody>
          <a:bodyPr/>
          <a:lstStyle/>
          <a:p>
            <a:r>
              <a:rPr lang="en-US" dirty="0">
                <a:solidFill>
                  <a:prstClr val="black">
                    <a:lumMod val="75000"/>
                    <a:lumOff val="25000"/>
                  </a:prstClr>
                </a:solidFill>
              </a:rPr>
              <a:t>z/OS Connect Architecture: </a:t>
            </a:r>
            <a:r>
              <a:rPr lang="en-US" dirty="0">
                <a:solidFill>
                  <a:prstClr val="black">
                    <a:lumMod val="50000"/>
                    <a:lumOff val="50000"/>
                  </a:prstClr>
                </a:solidFill>
              </a:rPr>
              <a:t>End to End ‘Security’ Security Design</a:t>
            </a:r>
            <a:endParaRPr lang="en-US" dirty="0">
              <a:solidFill>
                <a:schemeClr val="tx1">
                  <a:lumMod val="50000"/>
                  <a:lumOff val="50000"/>
                </a:schemeClr>
              </a:solidFill>
            </a:endParaRPr>
          </a:p>
        </p:txBody>
      </p:sp>
      <p:sp>
        <p:nvSpPr>
          <p:cNvPr id="4" name="Rectangle 3">
            <a:extLst>
              <a:ext uri="{FF2B5EF4-FFF2-40B4-BE49-F238E27FC236}">
                <a16:creationId xmlns:a16="http://schemas.microsoft.com/office/drawing/2014/main" id="{EEC62E9D-991A-476A-8E9E-D4ADD09FCCCB}"/>
              </a:ext>
            </a:extLst>
          </p:cNvPr>
          <p:cNvSpPr/>
          <p:nvPr/>
        </p:nvSpPr>
        <p:spPr>
          <a:xfrm>
            <a:off x="6828981" y="1600200"/>
            <a:ext cx="5058219" cy="4800600"/>
          </a:xfrm>
          <a:prstGeom prst="rect">
            <a:avLst/>
          </a:prstGeom>
          <a:solidFill>
            <a:schemeClr val="bg1"/>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5" name="Rectangle 4">
            <a:extLst>
              <a:ext uri="{FF2B5EF4-FFF2-40B4-BE49-F238E27FC236}">
                <a16:creationId xmlns:a16="http://schemas.microsoft.com/office/drawing/2014/main" id="{5922A6C1-8980-437A-A08A-835107795284}"/>
              </a:ext>
            </a:extLst>
          </p:cNvPr>
          <p:cNvSpPr/>
          <p:nvPr/>
        </p:nvSpPr>
        <p:spPr>
          <a:xfrm>
            <a:off x="304800" y="1614090"/>
            <a:ext cx="1697736" cy="4786710"/>
          </a:xfrm>
          <a:prstGeom prst="rect">
            <a:avLst/>
          </a:prstGeom>
          <a:solidFill>
            <a:schemeClr val="accent3">
              <a:lumMod val="20000"/>
              <a:lumOff val="80000"/>
            </a:schemeClr>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6" name="Rectangle 5">
            <a:extLst>
              <a:ext uri="{FF2B5EF4-FFF2-40B4-BE49-F238E27FC236}">
                <a16:creationId xmlns:a16="http://schemas.microsoft.com/office/drawing/2014/main" id="{9655C480-7C1D-451A-B359-73CD50F71EFE}"/>
              </a:ext>
            </a:extLst>
          </p:cNvPr>
          <p:cNvSpPr/>
          <p:nvPr/>
        </p:nvSpPr>
        <p:spPr>
          <a:xfrm>
            <a:off x="417484" y="2738325"/>
            <a:ext cx="809435" cy="2895600"/>
          </a:xfrm>
          <a:prstGeom prst="rect">
            <a:avLst/>
          </a:prstGeom>
          <a:solidFill>
            <a:schemeClr val="accent3">
              <a:lumMod val="40000"/>
              <a:lumOff val="60000"/>
              <a:alpha val="50000"/>
            </a:schemeClr>
          </a:solidFill>
          <a:ln w="12700">
            <a:solidFill>
              <a:schemeClr val="tx1">
                <a:lumMod val="50000"/>
                <a:lumOff val="50000"/>
              </a:schemeClr>
            </a:solidFill>
            <a:prstDash val="solid"/>
          </a:ln>
          <a:effectLst>
            <a:innerShdw blurRad="76200">
              <a:schemeClr val="accent3">
                <a:lumMod val="7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2880" tIns="182880" rIns="182880" bIns="182880" numCol="1" spcCol="0" rtlCol="0" fromWordArt="0" anchor="ctr" anchorCtr="0" forceAA="0" compatLnSpc="1">
            <a:prstTxWarp prst="textNoShape">
              <a:avLst/>
            </a:prstTxWarp>
            <a:noAutofit/>
          </a:bodyPr>
          <a:lstStyle/>
          <a:p>
            <a:pPr algn="ctr"/>
            <a:r>
              <a:rPr lang="en-US" sz="1600" b="1" dirty="0">
                <a:solidFill>
                  <a:schemeClr val="tx1"/>
                </a:solidFill>
              </a:rPr>
              <a:t>Customer Engagement Platform (CEP)</a:t>
            </a:r>
          </a:p>
        </p:txBody>
      </p:sp>
      <p:sp>
        <p:nvSpPr>
          <p:cNvPr id="7" name="Rectangle 6">
            <a:extLst>
              <a:ext uri="{FF2B5EF4-FFF2-40B4-BE49-F238E27FC236}">
                <a16:creationId xmlns:a16="http://schemas.microsoft.com/office/drawing/2014/main" id="{31AF9243-C428-45A9-900F-DC5884608294}"/>
              </a:ext>
            </a:extLst>
          </p:cNvPr>
          <p:cNvSpPr/>
          <p:nvPr/>
        </p:nvSpPr>
        <p:spPr>
          <a:xfrm>
            <a:off x="1322526" y="3017111"/>
            <a:ext cx="465677" cy="2304022"/>
          </a:xfrm>
          <a:prstGeom prst="rect">
            <a:avLst/>
          </a:prstGeom>
          <a:solidFill>
            <a:schemeClr val="bg1">
              <a:lumMod val="7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lumMod val="65000"/>
                    <a:lumOff val="35000"/>
                  </a:schemeClr>
                </a:solidFill>
              </a:rPr>
              <a:t>Salesforce Edge Gateway</a:t>
            </a:r>
          </a:p>
          <a:p>
            <a:pPr algn="ctr"/>
            <a:r>
              <a:rPr lang="en-US" sz="1000" b="1" dirty="0">
                <a:solidFill>
                  <a:schemeClr val="tx1">
                    <a:lumMod val="65000"/>
                    <a:lumOff val="35000"/>
                  </a:schemeClr>
                </a:solidFill>
              </a:rPr>
              <a:t>(Role: Forward Proxy - optional)</a:t>
            </a:r>
          </a:p>
        </p:txBody>
      </p:sp>
      <p:sp>
        <p:nvSpPr>
          <p:cNvPr id="8" name="Arrow: Right 7">
            <a:extLst>
              <a:ext uri="{FF2B5EF4-FFF2-40B4-BE49-F238E27FC236}">
                <a16:creationId xmlns:a16="http://schemas.microsoft.com/office/drawing/2014/main" id="{41CBF80A-CE1D-4FAA-A702-0395C72B2B87}"/>
              </a:ext>
            </a:extLst>
          </p:cNvPr>
          <p:cNvSpPr/>
          <p:nvPr/>
        </p:nvSpPr>
        <p:spPr>
          <a:xfrm>
            <a:off x="1111096" y="4045640"/>
            <a:ext cx="218842" cy="292885"/>
          </a:xfrm>
          <a:prstGeom prst="rightArrow">
            <a:avLst/>
          </a:prstGeom>
          <a:solidFill>
            <a:schemeClr val="tx1">
              <a:lumMod val="65000"/>
              <a:lumOff val="35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F0E79CD-5F7E-4B83-9469-0698D99E842A}"/>
              </a:ext>
            </a:extLst>
          </p:cNvPr>
          <p:cNvSpPr txBox="1"/>
          <p:nvPr/>
        </p:nvSpPr>
        <p:spPr>
          <a:xfrm>
            <a:off x="2690466" y="1760268"/>
            <a:ext cx="3452056" cy="592470"/>
          </a:xfrm>
          <a:prstGeom prst="rect">
            <a:avLst/>
          </a:prstGeom>
          <a:noFill/>
        </p:spPr>
        <p:txBody>
          <a:bodyPr wrap="square" rtlCol="0">
            <a:spAutoFit/>
          </a:bodyPr>
          <a:lstStyle/>
          <a:p>
            <a:pPr algn="ctr"/>
            <a:r>
              <a:rPr lang="en-US" sz="1600" b="1" dirty="0">
                <a:latin typeface="+mj-lt"/>
              </a:rPr>
              <a:t>Data &amp; Integration Platform</a:t>
            </a:r>
          </a:p>
          <a:p>
            <a:pPr algn="ctr">
              <a:spcBef>
                <a:spcPts val="200"/>
              </a:spcBef>
            </a:pPr>
            <a:r>
              <a:rPr lang="en-US" sz="1400" b="1" dirty="0">
                <a:solidFill>
                  <a:schemeClr val="bg1">
                    <a:lumMod val="50000"/>
                  </a:schemeClr>
                </a:solidFill>
                <a:latin typeface="+mj-lt"/>
              </a:rPr>
              <a:t>Amazon Web Services (AWS)  Platform</a:t>
            </a:r>
          </a:p>
        </p:txBody>
      </p:sp>
      <p:sp>
        <p:nvSpPr>
          <p:cNvPr id="15" name="Rectangle 14">
            <a:extLst>
              <a:ext uri="{FF2B5EF4-FFF2-40B4-BE49-F238E27FC236}">
                <a16:creationId xmlns:a16="http://schemas.microsoft.com/office/drawing/2014/main" id="{E3F68698-3F5D-466C-8495-8266959CD48B}"/>
              </a:ext>
            </a:extLst>
          </p:cNvPr>
          <p:cNvSpPr/>
          <p:nvPr/>
        </p:nvSpPr>
        <p:spPr>
          <a:xfrm>
            <a:off x="4088554" y="2891062"/>
            <a:ext cx="2074219" cy="2548047"/>
          </a:xfrm>
          <a:prstGeom prst="rect">
            <a:avLst/>
          </a:prstGeom>
          <a:solidFill>
            <a:schemeClr val="tx1">
              <a:lumMod val="50000"/>
              <a:lumOff val="50000"/>
            </a:schemeClr>
          </a:solidFill>
          <a:ln w="19050">
            <a:solidFill>
              <a:schemeClr val="tx1">
                <a:lumMod val="50000"/>
                <a:lumOff val="50000"/>
              </a:schemeClr>
            </a:solidFill>
            <a:prstDash val="solid"/>
          </a:ln>
          <a:effectLst>
            <a:innerShdw blurRad="2540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82880" rIns="91440" bIns="182880" numCol="1" spcCol="0" rtlCol="0" fromWordArt="0" anchor="t" anchorCtr="0" forceAA="0" compatLnSpc="1">
            <a:prstTxWarp prst="textNoShape">
              <a:avLst/>
            </a:prstTxWarp>
            <a:noAutofit/>
          </a:bodyPr>
          <a:lstStyle/>
          <a:p>
            <a:pPr algn="ctr"/>
            <a:r>
              <a:rPr lang="en-US" sz="1400" b="1" dirty="0">
                <a:solidFill>
                  <a:schemeClr val="bg1"/>
                </a:solidFill>
              </a:rPr>
              <a:t>Due Date Change </a:t>
            </a:r>
          </a:p>
          <a:p>
            <a:pPr algn="ctr"/>
            <a:r>
              <a:rPr lang="en-US" sz="1400" b="1" dirty="0">
                <a:solidFill>
                  <a:schemeClr val="bg1"/>
                </a:solidFill>
              </a:rPr>
              <a:t>Microservice</a:t>
            </a:r>
          </a:p>
        </p:txBody>
      </p:sp>
      <p:sp>
        <p:nvSpPr>
          <p:cNvPr id="22" name="TextBox 21">
            <a:extLst>
              <a:ext uri="{FF2B5EF4-FFF2-40B4-BE49-F238E27FC236}">
                <a16:creationId xmlns:a16="http://schemas.microsoft.com/office/drawing/2014/main" id="{DB24BC48-DBB4-4C35-8B18-2211F6818CCA}"/>
              </a:ext>
            </a:extLst>
          </p:cNvPr>
          <p:cNvSpPr txBox="1"/>
          <p:nvPr/>
        </p:nvSpPr>
        <p:spPr>
          <a:xfrm>
            <a:off x="330129" y="1844794"/>
            <a:ext cx="1672407" cy="307777"/>
          </a:xfrm>
          <a:prstGeom prst="rect">
            <a:avLst/>
          </a:prstGeom>
          <a:noFill/>
        </p:spPr>
        <p:txBody>
          <a:bodyPr wrap="square" rtlCol="0">
            <a:spAutoFit/>
          </a:bodyPr>
          <a:lstStyle/>
          <a:p>
            <a:pPr algn="ctr">
              <a:spcBef>
                <a:spcPts val="200"/>
              </a:spcBef>
            </a:pPr>
            <a:r>
              <a:rPr lang="en-US" sz="1400" b="1" dirty="0">
                <a:solidFill>
                  <a:schemeClr val="tx1">
                    <a:lumMod val="85000"/>
                    <a:lumOff val="15000"/>
                  </a:schemeClr>
                </a:solidFill>
                <a:latin typeface="+mj-lt"/>
              </a:rPr>
              <a:t>Salesforce Platform</a:t>
            </a:r>
          </a:p>
        </p:txBody>
      </p:sp>
      <p:sp>
        <p:nvSpPr>
          <p:cNvPr id="23" name="Rectangle 22">
            <a:extLst>
              <a:ext uri="{FF2B5EF4-FFF2-40B4-BE49-F238E27FC236}">
                <a16:creationId xmlns:a16="http://schemas.microsoft.com/office/drawing/2014/main" id="{C0398FB2-C97F-4A88-8AD9-845E2D39F5F5}"/>
              </a:ext>
            </a:extLst>
          </p:cNvPr>
          <p:cNvSpPr/>
          <p:nvPr/>
        </p:nvSpPr>
        <p:spPr>
          <a:xfrm>
            <a:off x="8297507" y="1753795"/>
            <a:ext cx="3550964" cy="4471141"/>
          </a:xfrm>
          <a:prstGeom prst="rect">
            <a:avLst/>
          </a:prstGeom>
          <a:solidFill>
            <a:schemeClr val="accent1">
              <a:lumMod val="20000"/>
              <a:lumOff val="80000"/>
            </a:schemeClr>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rgbClr val="002060"/>
              </a:solidFill>
            </a:endParaRPr>
          </a:p>
        </p:txBody>
      </p:sp>
      <p:sp>
        <p:nvSpPr>
          <p:cNvPr id="24" name="Rectangle 23">
            <a:extLst>
              <a:ext uri="{FF2B5EF4-FFF2-40B4-BE49-F238E27FC236}">
                <a16:creationId xmlns:a16="http://schemas.microsoft.com/office/drawing/2014/main" id="{2AE1D0D4-5FA0-472D-996D-ED25845EDB72}"/>
              </a:ext>
            </a:extLst>
          </p:cNvPr>
          <p:cNvSpPr/>
          <p:nvPr/>
        </p:nvSpPr>
        <p:spPr>
          <a:xfrm>
            <a:off x="10304155" y="2251875"/>
            <a:ext cx="1410769" cy="1663649"/>
          </a:xfrm>
          <a:prstGeom prst="rect">
            <a:avLst/>
          </a:prstGeom>
          <a:solidFill>
            <a:schemeClr val="tx2">
              <a:lumMod val="20000"/>
              <a:lumOff val="80000"/>
              <a:alpha val="5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gn="ctr"/>
            <a:r>
              <a:rPr lang="en-US" sz="1400" b="1" dirty="0">
                <a:solidFill>
                  <a:schemeClr val="tx1"/>
                </a:solidFill>
              </a:rPr>
              <a:t>Shaw</a:t>
            </a:r>
          </a:p>
        </p:txBody>
      </p:sp>
      <p:sp>
        <p:nvSpPr>
          <p:cNvPr id="25" name="TextBox 24">
            <a:extLst>
              <a:ext uri="{FF2B5EF4-FFF2-40B4-BE49-F238E27FC236}">
                <a16:creationId xmlns:a16="http://schemas.microsoft.com/office/drawing/2014/main" id="{54856176-3577-4F36-B927-1DCA72F418F6}"/>
              </a:ext>
            </a:extLst>
          </p:cNvPr>
          <p:cNvSpPr txBox="1"/>
          <p:nvPr/>
        </p:nvSpPr>
        <p:spPr>
          <a:xfrm>
            <a:off x="8327916" y="1838827"/>
            <a:ext cx="3489919" cy="307777"/>
          </a:xfrm>
          <a:prstGeom prst="rect">
            <a:avLst/>
          </a:prstGeom>
          <a:noFill/>
        </p:spPr>
        <p:txBody>
          <a:bodyPr wrap="square" rtlCol="0">
            <a:spAutoFit/>
          </a:bodyPr>
          <a:lstStyle/>
          <a:p>
            <a:pPr algn="ctr">
              <a:spcBef>
                <a:spcPts val="200"/>
              </a:spcBef>
            </a:pPr>
            <a:r>
              <a:rPr lang="en-US" sz="1400" b="1" dirty="0">
                <a:solidFill>
                  <a:schemeClr val="tx1">
                    <a:lumMod val="85000"/>
                    <a:lumOff val="15000"/>
                  </a:schemeClr>
                </a:solidFill>
                <a:latin typeface="+mj-lt"/>
              </a:rPr>
              <a:t>Mainframe Platform</a:t>
            </a:r>
          </a:p>
        </p:txBody>
      </p:sp>
      <p:sp>
        <p:nvSpPr>
          <p:cNvPr id="28" name="Rectangle 27">
            <a:extLst>
              <a:ext uri="{FF2B5EF4-FFF2-40B4-BE49-F238E27FC236}">
                <a16:creationId xmlns:a16="http://schemas.microsoft.com/office/drawing/2014/main" id="{2EF38930-8990-4BE9-B02F-831ACE468B07}"/>
              </a:ext>
            </a:extLst>
          </p:cNvPr>
          <p:cNvSpPr/>
          <p:nvPr/>
        </p:nvSpPr>
        <p:spPr>
          <a:xfrm rot="16200000">
            <a:off x="6304711" y="3673471"/>
            <a:ext cx="2304012" cy="991393"/>
          </a:xfrm>
          <a:prstGeom prst="rect">
            <a:avLst/>
          </a:prstGeom>
          <a:solidFill>
            <a:schemeClr val="bg1">
              <a:lumMod val="7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lumMod val="65000"/>
                    <a:lumOff val="35000"/>
                  </a:schemeClr>
                </a:solidFill>
              </a:rPr>
              <a:t>TFS Edge Gateway</a:t>
            </a:r>
          </a:p>
          <a:p>
            <a:pPr algn="ctr"/>
            <a:r>
              <a:rPr lang="en-US" sz="1000" b="1" dirty="0">
                <a:solidFill>
                  <a:schemeClr val="tx1">
                    <a:lumMod val="65000"/>
                    <a:lumOff val="35000"/>
                  </a:schemeClr>
                </a:solidFill>
              </a:rPr>
              <a:t>(Role: Reverse Proxy)</a:t>
            </a:r>
          </a:p>
        </p:txBody>
      </p:sp>
      <p:sp>
        <p:nvSpPr>
          <p:cNvPr id="43" name="Rectangle 42">
            <a:extLst>
              <a:ext uri="{FF2B5EF4-FFF2-40B4-BE49-F238E27FC236}">
                <a16:creationId xmlns:a16="http://schemas.microsoft.com/office/drawing/2014/main" id="{6064C04D-CD92-4936-89E6-8D833CA25940}"/>
              </a:ext>
            </a:extLst>
          </p:cNvPr>
          <p:cNvSpPr/>
          <p:nvPr/>
        </p:nvSpPr>
        <p:spPr>
          <a:xfrm>
            <a:off x="8412260" y="2133598"/>
            <a:ext cx="1531344" cy="3742144"/>
          </a:xfrm>
          <a:prstGeom prst="rect">
            <a:avLst/>
          </a:prstGeom>
          <a:gradFill>
            <a:gsLst>
              <a:gs pos="59000">
                <a:schemeClr val="accent1">
                  <a:shade val="51000"/>
                  <a:satMod val="130000"/>
                </a:schemeClr>
              </a:gs>
              <a:gs pos="37000">
                <a:schemeClr val="accent1">
                  <a:shade val="93000"/>
                  <a:satMod val="130000"/>
                </a:schemeClr>
              </a:gs>
              <a:gs pos="100000">
                <a:schemeClr val="accent1">
                  <a:shade val="94000"/>
                  <a:satMod val="135000"/>
                </a:schemeClr>
              </a:gs>
            </a:gsLst>
          </a:gra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bg1"/>
              </a:solidFill>
            </a:endParaRPr>
          </a:p>
        </p:txBody>
      </p:sp>
      <p:sp>
        <p:nvSpPr>
          <p:cNvPr id="47" name="TextBox 46">
            <a:extLst>
              <a:ext uri="{FF2B5EF4-FFF2-40B4-BE49-F238E27FC236}">
                <a16:creationId xmlns:a16="http://schemas.microsoft.com/office/drawing/2014/main" id="{74211F1D-311F-4123-B649-076698DF3B84}"/>
              </a:ext>
            </a:extLst>
          </p:cNvPr>
          <p:cNvSpPr txBox="1"/>
          <p:nvPr/>
        </p:nvSpPr>
        <p:spPr>
          <a:xfrm>
            <a:off x="8450149" y="2183359"/>
            <a:ext cx="1399922" cy="307777"/>
          </a:xfrm>
          <a:prstGeom prst="rect">
            <a:avLst/>
          </a:prstGeom>
          <a:noFill/>
        </p:spPr>
        <p:txBody>
          <a:bodyPr wrap="square" rtlCol="0">
            <a:spAutoFit/>
          </a:bodyPr>
          <a:lstStyle/>
          <a:p>
            <a:pPr algn="ctr">
              <a:spcBef>
                <a:spcPts val="200"/>
              </a:spcBef>
            </a:pPr>
            <a:r>
              <a:rPr lang="en-US" sz="1400" b="1" dirty="0">
                <a:solidFill>
                  <a:schemeClr val="bg1"/>
                </a:solidFill>
                <a:latin typeface="+mj-lt"/>
              </a:rPr>
              <a:t>z/OS Connect</a:t>
            </a:r>
          </a:p>
        </p:txBody>
      </p:sp>
      <p:sp>
        <p:nvSpPr>
          <p:cNvPr id="58" name="Rectangle 57">
            <a:extLst>
              <a:ext uri="{FF2B5EF4-FFF2-40B4-BE49-F238E27FC236}">
                <a16:creationId xmlns:a16="http://schemas.microsoft.com/office/drawing/2014/main" id="{985648F3-9838-430D-A49D-227A48439035}"/>
              </a:ext>
            </a:extLst>
          </p:cNvPr>
          <p:cNvSpPr/>
          <p:nvPr/>
        </p:nvSpPr>
        <p:spPr>
          <a:xfrm>
            <a:off x="2690585" y="3014866"/>
            <a:ext cx="1038271" cy="2304022"/>
          </a:xfrm>
          <a:prstGeom prst="rect">
            <a:avLst/>
          </a:prstGeom>
          <a:solidFill>
            <a:schemeClr val="bg1">
              <a:lumMod val="7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lumMod val="65000"/>
                    <a:lumOff val="35000"/>
                  </a:schemeClr>
                </a:solidFill>
              </a:rPr>
              <a:t>EIP Edge Gateway</a:t>
            </a:r>
          </a:p>
          <a:p>
            <a:pPr algn="ctr"/>
            <a:r>
              <a:rPr lang="en-US" sz="1000" b="1" dirty="0">
                <a:solidFill>
                  <a:schemeClr val="tx1">
                    <a:lumMod val="65000"/>
                    <a:lumOff val="35000"/>
                  </a:schemeClr>
                </a:solidFill>
              </a:rPr>
              <a:t>(Role: Reverse Proxy)</a:t>
            </a:r>
          </a:p>
        </p:txBody>
      </p:sp>
      <p:cxnSp>
        <p:nvCxnSpPr>
          <p:cNvPr id="74" name="Straight Arrow Connector 73">
            <a:extLst>
              <a:ext uri="{FF2B5EF4-FFF2-40B4-BE49-F238E27FC236}">
                <a16:creationId xmlns:a16="http://schemas.microsoft.com/office/drawing/2014/main" id="{4AEDD798-C228-40AA-917A-8B9EB95C4D0A}"/>
              </a:ext>
            </a:extLst>
          </p:cNvPr>
          <p:cNvCxnSpPr>
            <a:cxnSpLocks/>
            <a:stCxn id="58" idx="3"/>
            <a:endCxn id="15" idx="1"/>
          </p:cNvCxnSpPr>
          <p:nvPr/>
        </p:nvCxnSpPr>
        <p:spPr>
          <a:xfrm flipV="1">
            <a:off x="3728856" y="4165086"/>
            <a:ext cx="359698" cy="1791"/>
          </a:xfrm>
          <a:prstGeom prst="straightConnector1">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7CC96F65-DB3A-4E8A-B22C-71CD01D2003E}"/>
              </a:ext>
            </a:extLst>
          </p:cNvPr>
          <p:cNvCxnSpPr>
            <a:cxnSpLocks/>
            <a:stCxn id="7" idx="3"/>
            <a:endCxn id="58" idx="1"/>
          </p:cNvCxnSpPr>
          <p:nvPr/>
        </p:nvCxnSpPr>
        <p:spPr>
          <a:xfrm flipV="1">
            <a:off x="1788203" y="4166877"/>
            <a:ext cx="902382" cy="2245"/>
          </a:xfrm>
          <a:prstGeom prst="straightConnector1">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3D30C6C-A58F-4BA4-9A88-87708FAFCDFE}"/>
              </a:ext>
            </a:extLst>
          </p:cNvPr>
          <p:cNvCxnSpPr>
            <a:cxnSpLocks/>
            <a:stCxn id="15" idx="3"/>
            <a:endCxn id="28" idx="0"/>
          </p:cNvCxnSpPr>
          <p:nvPr/>
        </p:nvCxnSpPr>
        <p:spPr>
          <a:xfrm>
            <a:off x="6162773" y="4165086"/>
            <a:ext cx="798248" cy="4082"/>
          </a:xfrm>
          <a:prstGeom prst="straightConnector1">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01F1AF1-05F9-4DE8-BA4E-659F6E45A311}"/>
              </a:ext>
            </a:extLst>
          </p:cNvPr>
          <p:cNvCxnSpPr>
            <a:cxnSpLocks/>
            <a:stCxn id="28" idx="2"/>
          </p:cNvCxnSpPr>
          <p:nvPr/>
        </p:nvCxnSpPr>
        <p:spPr>
          <a:xfrm>
            <a:off x="7952414" y="4169168"/>
            <a:ext cx="375502" cy="0"/>
          </a:xfrm>
          <a:prstGeom prst="straightConnector1">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7377B26-3651-4290-AAE2-652B27D915C4}"/>
              </a:ext>
            </a:extLst>
          </p:cNvPr>
          <p:cNvCxnSpPr>
            <a:cxnSpLocks/>
          </p:cNvCxnSpPr>
          <p:nvPr/>
        </p:nvCxnSpPr>
        <p:spPr>
          <a:xfrm flipH="1" flipV="1">
            <a:off x="2805783" y="4166877"/>
            <a:ext cx="4190" cy="186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8D3CAD67-66FF-476A-95AD-0D42DEF06120}"/>
              </a:ext>
            </a:extLst>
          </p:cNvPr>
          <p:cNvCxnSpPr>
            <a:cxnSpLocks/>
          </p:cNvCxnSpPr>
          <p:nvPr/>
        </p:nvCxnSpPr>
        <p:spPr>
          <a:xfrm>
            <a:off x="9925339" y="3029419"/>
            <a:ext cx="656182" cy="0"/>
          </a:xfrm>
          <a:prstGeom prst="straightConnector1">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40EF2966-6B94-4DDC-AE52-21DA060F6DF0}"/>
              </a:ext>
            </a:extLst>
          </p:cNvPr>
          <p:cNvSpPr txBox="1"/>
          <p:nvPr/>
        </p:nvSpPr>
        <p:spPr>
          <a:xfrm>
            <a:off x="6969533" y="1773151"/>
            <a:ext cx="880704" cy="338554"/>
          </a:xfrm>
          <a:prstGeom prst="rect">
            <a:avLst/>
          </a:prstGeom>
          <a:noFill/>
        </p:spPr>
        <p:txBody>
          <a:bodyPr wrap="square" rtlCol="0">
            <a:spAutoFit/>
          </a:bodyPr>
          <a:lstStyle/>
          <a:p>
            <a:pPr algn="ctr">
              <a:spcBef>
                <a:spcPts val="200"/>
              </a:spcBef>
            </a:pPr>
            <a:r>
              <a:rPr lang="en-US" sz="1600" b="1" dirty="0">
                <a:solidFill>
                  <a:schemeClr val="tx1">
                    <a:lumMod val="85000"/>
                    <a:lumOff val="15000"/>
                  </a:schemeClr>
                </a:solidFill>
                <a:latin typeface="+mj-lt"/>
              </a:rPr>
              <a:t>TFS</a:t>
            </a:r>
          </a:p>
        </p:txBody>
      </p:sp>
      <p:sp>
        <p:nvSpPr>
          <p:cNvPr id="135" name="Rectangle 134">
            <a:extLst>
              <a:ext uri="{FF2B5EF4-FFF2-40B4-BE49-F238E27FC236}">
                <a16:creationId xmlns:a16="http://schemas.microsoft.com/office/drawing/2014/main" id="{1E5B9050-1E8A-4BF6-8E45-01881B2C2496}"/>
              </a:ext>
            </a:extLst>
          </p:cNvPr>
          <p:cNvSpPr/>
          <p:nvPr/>
        </p:nvSpPr>
        <p:spPr>
          <a:xfrm>
            <a:off x="10581521" y="2731845"/>
            <a:ext cx="866941" cy="540467"/>
          </a:xfrm>
          <a:prstGeom prst="rect">
            <a:avLst/>
          </a:prstGeom>
          <a:solidFill>
            <a:schemeClr val="tx2">
              <a:lumMod val="20000"/>
              <a:lumOff val="8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200"/>
              </a:spcBef>
            </a:pPr>
            <a:r>
              <a:rPr lang="en-US" sz="1200" b="1" dirty="0">
                <a:solidFill>
                  <a:schemeClr val="tx1"/>
                </a:solidFill>
              </a:rPr>
              <a:t>IMS Screen</a:t>
            </a:r>
          </a:p>
        </p:txBody>
      </p:sp>
      <p:sp>
        <p:nvSpPr>
          <p:cNvPr id="136" name="TextBox 135">
            <a:extLst>
              <a:ext uri="{FF2B5EF4-FFF2-40B4-BE49-F238E27FC236}">
                <a16:creationId xmlns:a16="http://schemas.microsoft.com/office/drawing/2014/main" id="{CB466CEF-BE34-4571-BC9C-D3BABB7EC473}"/>
              </a:ext>
            </a:extLst>
          </p:cNvPr>
          <p:cNvSpPr txBox="1"/>
          <p:nvPr/>
        </p:nvSpPr>
        <p:spPr>
          <a:xfrm rot="16200000">
            <a:off x="7366164" y="4477381"/>
            <a:ext cx="1459361" cy="276999"/>
          </a:xfrm>
          <a:prstGeom prst="rect">
            <a:avLst/>
          </a:prstGeom>
          <a:noFill/>
        </p:spPr>
        <p:txBody>
          <a:bodyPr wrap="square" rtlCol="0">
            <a:spAutoFit/>
          </a:bodyPr>
          <a:lstStyle/>
          <a:p>
            <a:r>
              <a:rPr lang="en-US" sz="1200" b="1" dirty="0">
                <a:solidFill>
                  <a:srgbClr val="FF6600"/>
                </a:solidFill>
                <a:latin typeface="+mj-lt"/>
              </a:rPr>
              <a:t>IMS  Screen API</a:t>
            </a:r>
          </a:p>
        </p:txBody>
      </p:sp>
      <p:sp>
        <p:nvSpPr>
          <p:cNvPr id="143" name="TextBox 142">
            <a:extLst>
              <a:ext uri="{FF2B5EF4-FFF2-40B4-BE49-F238E27FC236}">
                <a16:creationId xmlns:a16="http://schemas.microsoft.com/office/drawing/2014/main" id="{9F3B6150-E714-45D9-B6BC-5DD906308CBF}"/>
              </a:ext>
            </a:extLst>
          </p:cNvPr>
          <p:cNvSpPr txBox="1"/>
          <p:nvPr/>
        </p:nvSpPr>
        <p:spPr>
          <a:xfrm rot="16200000">
            <a:off x="2528463" y="4985717"/>
            <a:ext cx="2705566" cy="276999"/>
          </a:xfrm>
          <a:prstGeom prst="rect">
            <a:avLst/>
          </a:prstGeom>
          <a:noFill/>
        </p:spPr>
        <p:txBody>
          <a:bodyPr wrap="square" rtlCol="0">
            <a:spAutoFit/>
          </a:bodyPr>
          <a:lstStyle/>
          <a:p>
            <a:pPr algn="ctr"/>
            <a:r>
              <a:rPr lang="en-US" sz="1200" b="1" dirty="0">
                <a:solidFill>
                  <a:srgbClr val="0070C0"/>
                </a:solidFill>
                <a:latin typeface="+mn-lt"/>
              </a:rPr>
              <a:t>Due Date Change API</a:t>
            </a:r>
          </a:p>
        </p:txBody>
      </p:sp>
      <p:sp>
        <p:nvSpPr>
          <p:cNvPr id="165" name="Rectangle 164">
            <a:extLst>
              <a:ext uri="{FF2B5EF4-FFF2-40B4-BE49-F238E27FC236}">
                <a16:creationId xmlns:a16="http://schemas.microsoft.com/office/drawing/2014/main" id="{81FE2F31-B329-4EDC-9501-F25F4D093752}"/>
              </a:ext>
            </a:extLst>
          </p:cNvPr>
          <p:cNvSpPr/>
          <p:nvPr/>
        </p:nvSpPr>
        <p:spPr>
          <a:xfrm>
            <a:off x="4216805" y="3569870"/>
            <a:ext cx="1812422" cy="690139"/>
          </a:xfrm>
          <a:prstGeom prst="rect">
            <a:avLst/>
          </a:prstGeom>
          <a:solidFill>
            <a:schemeClr val="bg1">
              <a:lumMod val="9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100" b="1" dirty="0">
                <a:solidFill>
                  <a:schemeClr val="tx1">
                    <a:lumMod val="65000"/>
                    <a:lumOff val="35000"/>
                  </a:schemeClr>
                </a:solidFill>
              </a:rPr>
              <a:t>1. Log Service Request with CEP User Name</a:t>
            </a:r>
          </a:p>
        </p:txBody>
      </p:sp>
      <p:sp>
        <p:nvSpPr>
          <p:cNvPr id="39" name="Rectangle: Rounded Corners 38">
            <a:extLst>
              <a:ext uri="{FF2B5EF4-FFF2-40B4-BE49-F238E27FC236}">
                <a16:creationId xmlns:a16="http://schemas.microsoft.com/office/drawing/2014/main" id="{308A8886-15B3-46D5-9B00-BB6E5B4F22B6}"/>
              </a:ext>
            </a:extLst>
          </p:cNvPr>
          <p:cNvSpPr/>
          <p:nvPr/>
        </p:nvSpPr>
        <p:spPr>
          <a:xfrm>
            <a:off x="2755191" y="4884236"/>
            <a:ext cx="916160" cy="3511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t>Authenticate</a:t>
            </a:r>
          </a:p>
          <a:p>
            <a:pPr algn="ctr"/>
            <a:r>
              <a:rPr lang="en-US" sz="1000" b="1" dirty="0"/>
              <a:t>Access Key</a:t>
            </a:r>
          </a:p>
        </p:txBody>
      </p:sp>
      <p:sp>
        <p:nvSpPr>
          <p:cNvPr id="79" name="Rectangle: Rounded Corners 78">
            <a:extLst>
              <a:ext uri="{FF2B5EF4-FFF2-40B4-BE49-F238E27FC236}">
                <a16:creationId xmlns:a16="http://schemas.microsoft.com/office/drawing/2014/main" id="{879C3523-2ADC-496C-8BAB-9AF1701D2EB6}"/>
              </a:ext>
            </a:extLst>
          </p:cNvPr>
          <p:cNvSpPr/>
          <p:nvPr/>
        </p:nvSpPr>
        <p:spPr>
          <a:xfrm>
            <a:off x="6999677" y="4917513"/>
            <a:ext cx="916160" cy="328242"/>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t>Authenticate</a:t>
            </a:r>
          </a:p>
          <a:p>
            <a:pPr algn="ctr"/>
            <a:r>
              <a:rPr lang="en-US" sz="1000" b="1" dirty="0"/>
              <a:t>Access Key</a:t>
            </a:r>
          </a:p>
        </p:txBody>
      </p:sp>
      <p:sp>
        <p:nvSpPr>
          <p:cNvPr id="92" name="Rectangle 91">
            <a:extLst>
              <a:ext uri="{FF2B5EF4-FFF2-40B4-BE49-F238E27FC236}">
                <a16:creationId xmlns:a16="http://schemas.microsoft.com/office/drawing/2014/main" id="{43981DB7-4CB8-4323-B972-19AD66A35897}"/>
              </a:ext>
            </a:extLst>
          </p:cNvPr>
          <p:cNvSpPr/>
          <p:nvPr/>
        </p:nvSpPr>
        <p:spPr>
          <a:xfrm>
            <a:off x="4204885" y="4339793"/>
            <a:ext cx="1835731" cy="841807"/>
          </a:xfrm>
          <a:prstGeom prst="rect">
            <a:avLst/>
          </a:prstGeom>
          <a:solidFill>
            <a:schemeClr val="bg1">
              <a:lumMod val="9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100" b="1" dirty="0">
                <a:solidFill>
                  <a:schemeClr val="tx1">
                    <a:lumMod val="65000"/>
                    <a:lumOff val="35000"/>
                  </a:schemeClr>
                </a:solidFill>
              </a:rPr>
              <a:t>2. Invoke z/OS Connect API with API Access Key</a:t>
            </a:r>
          </a:p>
        </p:txBody>
      </p:sp>
      <p:sp>
        <p:nvSpPr>
          <p:cNvPr id="93" name="Oval 92">
            <a:extLst>
              <a:ext uri="{FF2B5EF4-FFF2-40B4-BE49-F238E27FC236}">
                <a16:creationId xmlns:a16="http://schemas.microsoft.com/office/drawing/2014/main" id="{E3CF336A-AEAC-4093-98EE-94BA83371B00}"/>
              </a:ext>
            </a:extLst>
          </p:cNvPr>
          <p:cNvSpPr/>
          <p:nvPr/>
        </p:nvSpPr>
        <p:spPr>
          <a:xfrm>
            <a:off x="2095108" y="3752751"/>
            <a:ext cx="274320" cy="274320"/>
          </a:xfrm>
          <a:prstGeom prst="ellipse">
            <a:avLst/>
          </a:prstGeom>
          <a:solidFill>
            <a:schemeClr val="tx1">
              <a:lumMod val="65000"/>
              <a:lumOff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95" name="Oval 94">
            <a:extLst>
              <a:ext uri="{FF2B5EF4-FFF2-40B4-BE49-F238E27FC236}">
                <a16:creationId xmlns:a16="http://schemas.microsoft.com/office/drawing/2014/main" id="{4EB35D1C-B190-44DD-B2E7-6E928A9C0FAC}"/>
              </a:ext>
            </a:extLst>
          </p:cNvPr>
          <p:cNvSpPr/>
          <p:nvPr/>
        </p:nvSpPr>
        <p:spPr>
          <a:xfrm>
            <a:off x="6400800" y="3752751"/>
            <a:ext cx="274320" cy="274320"/>
          </a:xfrm>
          <a:prstGeom prst="ellipse">
            <a:avLst/>
          </a:prstGeom>
          <a:solidFill>
            <a:schemeClr val="tx1">
              <a:lumMod val="65000"/>
              <a:lumOff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3</a:t>
            </a:r>
            <a:endParaRPr lang="en-US" b="1" dirty="0"/>
          </a:p>
        </p:txBody>
      </p:sp>
      <p:sp>
        <p:nvSpPr>
          <p:cNvPr id="97" name="Oval 96">
            <a:extLst>
              <a:ext uri="{FF2B5EF4-FFF2-40B4-BE49-F238E27FC236}">
                <a16:creationId xmlns:a16="http://schemas.microsoft.com/office/drawing/2014/main" id="{7E81085E-FE83-4732-AAE5-083FF9BE3B25}"/>
              </a:ext>
            </a:extLst>
          </p:cNvPr>
          <p:cNvSpPr/>
          <p:nvPr/>
        </p:nvSpPr>
        <p:spPr>
          <a:xfrm>
            <a:off x="9993606" y="2655645"/>
            <a:ext cx="274320" cy="274320"/>
          </a:xfrm>
          <a:prstGeom prst="ellipse">
            <a:avLst/>
          </a:prstGeom>
          <a:solidFill>
            <a:schemeClr val="tx1">
              <a:lumMod val="65000"/>
              <a:lumOff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pic>
        <p:nvPicPr>
          <p:cNvPr id="102" name="Picture 101">
            <a:extLst>
              <a:ext uri="{FF2B5EF4-FFF2-40B4-BE49-F238E27FC236}">
                <a16:creationId xmlns:a16="http://schemas.microsoft.com/office/drawing/2014/main" id="{7458A347-6719-4794-952E-300B772CB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30" y="768594"/>
            <a:ext cx="476250" cy="476250"/>
          </a:xfrm>
          <a:prstGeom prst="rect">
            <a:avLst/>
          </a:prstGeom>
        </p:spPr>
      </p:pic>
      <p:cxnSp>
        <p:nvCxnSpPr>
          <p:cNvPr id="77" name="Connector: Curved 76">
            <a:extLst>
              <a:ext uri="{FF2B5EF4-FFF2-40B4-BE49-F238E27FC236}">
                <a16:creationId xmlns:a16="http://schemas.microsoft.com/office/drawing/2014/main" id="{BE2863C0-791D-4BEC-A587-1566FEA98F8C}"/>
              </a:ext>
            </a:extLst>
          </p:cNvPr>
          <p:cNvCxnSpPr>
            <a:cxnSpLocks/>
            <a:stCxn id="102" idx="3"/>
            <a:endCxn id="5" idx="0"/>
          </p:cNvCxnSpPr>
          <p:nvPr/>
        </p:nvCxnSpPr>
        <p:spPr>
          <a:xfrm>
            <a:off x="806380" y="1006719"/>
            <a:ext cx="347288" cy="607371"/>
          </a:xfrm>
          <a:prstGeom prst="curvedConnector2">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0324BDDC-6117-469C-9E9C-4FB2103638D5}"/>
              </a:ext>
            </a:extLst>
          </p:cNvPr>
          <p:cNvSpPr/>
          <p:nvPr/>
        </p:nvSpPr>
        <p:spPr>
          <a:xfrm>
            <a:off x="1083357" y="1037062"/>
            <a:ext cx="274320" cy="274320"/>
          </a:xfrm>
          <a:prstGeom prst="ellipse">
            <a:avLst/>
          </a:prstGeom>
          <a:solidFill>
            <a:schemeClr val="tx1">
              <a:lumMod val="65000"/>
              <a:lumOff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1</a:t>
            </a:r>
            <a:endParaRPr lang="en-US" b="1" dirty="0"/>
          </a:p>
        </p:txBody>
      </p:sp>
      <p:sp>
        <p:nvSpPr>
          <p:cNvPr id="106" name="TextBox 105">
            <a:extLst>
              <a:ext uri="{FF2B5EF4-FFF2-40B4-BE49-F238E27FC236}">
                <a16:creationId xmlns:a16="http://schemas.microsoft.com/office/drawing/2014/main" id="{8C6A307A-30F2-4D44-A3ED-B855BCCCFEBF}"/>
              </a:ext>
            </a:extLst>
          </p:cNvPr>
          <p:cNvSpPr txBox="1"/>
          <p:nvPr/>
        </p:nvSpPr>
        <p:spPr>
          <a:xfrm>
            <a:off x="127903" y="1160184"/>
            <a:ext cx="880704" cy="253916"/>
          </a:xfrm>
          <a:prstGeom prst="rect">
            <a:avLst/>
          </a:prstGeom>
          <a:noFill/>
        </p:spPr>
        <p:txBody>
          <a:bodyPr wrap="square" rtlCol="0">
            <a:spAutoFit/>
          </a:bodyPr>
          <a:lstStyle/>
          <a:p>
            <a:pPr algn="ctr">
              <a:spcBef>
                <a:spcPts val="200"/>
              </a:spcBef>
            </a:pPr>
            <a:r>
              <a:rPr lang="en-US" sz="1050" dirty="0">
                <a:solidFill>
                  <a:schemeClr val="tx1">
                    <a:lumMod val="85000"/>
                    <a:lumOff val="15000"/>
                  </a:schemeClr>
                </a:solidFill>
                <a:latin typeface="+mj-lt"/>
              </a:rPr>
              <a:t>CEP User</a:t>
            </a:r>
            <a:endParaRPr lang="en-US" sz="1600" dirty="0">
              <a:solidFill>
                <a:schemeClr val="tx1">
                  <a:lumMod val="85000"/>
                  <a:lumOff val="15000"/>
                </a:schemeClr>
              </a:solidFill>
              <a:latin typeface="+mj-lt"/>
            </a:endParaRPr>
          </a:p>
        </p:txBody>
      </p:sp>
      <p:sp>
        <p:nvSpPr>
          <p:cNvPr id="122" name="Rectangle 121">
            <a:extLst>
              <a:ext uri="{FF2B5EF4-FFF2-40B4-BE49-F238E27FC236}">
                <a16:creationId xmlns:a16="http://schemas.microsoft.com/office/drawing/2014/main" id="{EEDE2260-E2CD-46BA-B2D1-3FA3E2888E22}"/>
              </a:ext>
            </a:extLst>
          </p:cNvPr>
          <p:cNvSpPr/>
          <p:nvPr/>
        </p:nvSpPr>
        <p:spPr>
          <a:xfrm>
            <a:off x="8472634" y="2512672"/>
            <a:ext cx="1419141" cy="1044564"/>
          </a:xfrm>
          <a:prstGeom prst="rect">
            <a:avLst/>
          </a:prstGeom>
          <a:solidFill>
            <a:schemeClr val="accent1">
              <a:lumMod val="20000"/>
              <a:lumOff val="80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900" b="1" dirty="0">
                <a:solidFill>
                  <a:schemeClr val="tx1">
                    <a:lumMod val="65000"/>
                    <a:lumOff val="35000"/>
                  </a:schemeClr>
                </a:solidFill>
              </a:rPr>
              <a:t>Invoke Shaw </a:t>
            </a:r>
          </a:p>
          <a:p>
            <a:r>
              <a:rPr lang="en-US" sz="900" b="1" dirty="0">
                <a:solidFill>
                  <a:schemeClr val="tx1">
                    <a:lumMod val="65000"/>
                    <a:lumOff val="35000"/>
                  </a:schemeClr>
                </a:solidFill>
              </a:rPr>
              <a:t>IMS Transaction with : </a:t>
            </a:r>
          </a:p>
          <a:p>
            <a:pPr marL="171450" indent="-171450">
              <a:buFont typeface="Arial" panose="020B0604020202020204" pitchFamily="34" charset="0"/>
              <a:buChar char="•"/>
            </a:pPr>
            <a:r>
              <a:rPr lang="en-US" sz="900" b="1" dirty="0">
                <a:solidFill>
                  <a:schemeClr val="tx1">
                    <a:lumMod val="65000"/>
                    <a:lumOff val="35000"/>
                  </a:schemeClr>
                </a:solidFill>
              </a:rPr>
              <a:t>Batch Number</a:t>
            </a:r>
          </a:p>
          <a:p>
            <a:pPr marL="171450" indent="-171450">
              <a:buFont typeface="Arial" panose="020B0604020202020204" pitchFamily="34" charset="0"/>
              <a:buChar char="•"/>
            </a:pPr>
            <a:r>
              <a:rPr lang="en-US" sz="900" b="1" dirty="0">
                <a:solidFill>
                  <a:schemeClr val="tx1">
                    <a:lumMod val="65000"/>
                    <a:lumOff val="35000"/>
                  </a:schemeClr>
                </a:solidFill>
              </a:rPr>
              <a:t>IMS User</a:t>
            </a:r>
          </a:p>
          <a:p>
            <a:pPr marL="171450" indent="-171450">
              <a:buFont typeface="Arial" panose="020B0604020202020204" pitchFamily="34" charset="0"/>
              <a:buChar char="•"/>
            </a:pPr>
            <a:r>
              <a:rPr lang="en-US" sz="900" b="1" dirty="0">
                <a:solidFill>
                  <a:schemeClr val="tx1">
                    <a:lumMod val="65000"/>
                    <a:lumOff val="35000"/>
                  </a:schemeClr>
                </a:solidFill>
              </a:rPr>
              <a:t>Terminal ID</a:t>
            </a:r>
          </a:p>
          <a:p>
            <a:r>
              <a:rPr lang="en-US" sz="900" b="1" dirty="0">
                <a:solidFill>
                  <a:schemeClr val="tx1">
                    <a:lumMod val="65000"/>
                    <a:lumOff val="35000"/>
                  </a:schemeClr>
                </a:solidFill>
              </a:rPr>
              <a:t>allocated for each z/OS Connect API</a:t>
            </a:r>
          </a:p>
        </p:txBody>
      </p:sp>
      <p:pic>
        <p:nvPicPr>
          <p:cNvPr id="126" name="Picture 125">
            <a:extLst>
              <a:ext uri="{FF2B5EF4-FFF2-40B4-BE49-F238E27FC236}">
                <a16:creationId xmlns:a16="http://schemas.microsoft.com/office/drawing/2014/main" id="{F590D7FF-7FE7-4DDA-8E91-5E6483114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702" y="5334000"/>
            <a:ext cx="328242" cy="328242"/>
          </a:xfrm>
          <a:prstGeom prst="rect">
            <a:avLst/>
          </a:prstGeom>
        </p:spPr>
      </p:pic>
      <p:sp>
        <p:nvSpPr>
          <p:cNvPr id="127" name="TextBox 126">
            <a:extLst>
              <a:ext uri="{FF2B5EF4-FFF2-40B4-BE49-F238E27FC236}">
                <a16:creationId xmlns:a16="http://schemas.microsoft.com/office/drawing/2014/main" id="{5B5068F3-EAAC-49DD-B3F5-635AAC066D34}"/>
              </a:ext>
            </a:extLst>
          </p:cNvPr>
          <p:cNvSpPr txBox="1"/>
          <p:nvPr/>
        </p:nvSpPr>
        <p:spPr>
          <a:xfrm>
            <a:off x="8741852" y="5644780"/>
            <a:ext cx="880704" cy="253916"/>
          </a:xfrm>
          <a:prstGeom prst="rect">
            <a:avLst/>
          </a:prstGeom>
          <a:noFill/>
        </p:spPr>
        <p:txBody>
          <a:bodyPr wrap="square" rtlCol="0">
            <a:spAutoFit/>
          </a:bodyPr>
          <a:lstStyle/>
          <a:p>
            <a:pPr algn="ctr">
              <a:spcBef>
                <a:spcPts val="200"/>
              </a:spcBef>
            </a:pPr>
            <a:r>
              <a:rPr lang="en-US" sz="1050" dirty="0">
                <a:solidFill>
                  <a:schemeClr val="bg1"/>
                </a:solidFill>
                <a:latin typeface="+mj-lt"/>
              </a:rPr>
              <a:t>TSO User</a:t>
            </a:r>
            <a:endParaRPr lang="en-US" sz="1600" dirty="0">
              <a:solidFill>
                <a:schemeClr val="bg1"/>
              </a:solidFill>
              <a:latin typeface="+mj-lt"/>
            </a:endParaRPr>
          </a:p>
        </p:txBody>
      </p:sp>
      <p:sp>
        <p:nvSpPr>
          <p:cNvPr id="52" name="Rectangle 51">
            <a:extLst>
              <a:ext uri="{FF2B5EF4-FFF2-40B4-BE49-F238E27FC236}">
                <a16:creationId xmlns:a16="http://schemas.microsoft.com/office/drawing/2014/main" id="{3B22D179-03A9-4F93-A368-7379C06E0500}"/>
              </a:ext>
            </a:extLst>
          </p:cNvPr>
          <p:cNvSpPr/>
          <p:nvPr/>
        </p:nvSpPr>
        <p:spPr>
          <a:xfrm>
            <a:off x="10314998" y="3992514"/>
            <a:ext cx="1410769" cy="1591854"/>
          </a:xfrm>
          <a:prstGeom prst="rect">
            <a:avLst/>
          </a:prstGeom>
          <a:solidFill>
            <a:schemeClr val="tx2">
              <a:lumMod val="20000"/>
              <a:lumOff val="80000"/>
              <a:alpha val="5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algn="ctr"/>
            <a:r>
              <a:rPr lang="en-US" sz="1400" b="1" dirty="0">
                <a:solidFill>
                  <a:schemeClr val="tx1"/>
                </a:solidFill>
              </a:rPr>
              <a:t>LeMans</a:t>
            </a:r>
          </a:p>
        </p:txBody>
      </p:sp>
      <p:sp>
        <p:nvSpPr>
          <p:cNvPr id="53" name="Rectangle 52">
            <a:extLst>
              <a:ext uri="{FF2B5EF4-FFF2-40B4-BE49-F238E27FC236}">
                <a16:creationId xmlns:a16="http://schemas.microsoft.com/office/drawing/2014/main" id="{26028AA9-2A74-44DC-B93C-AAE89DD7A969}"/>
              </a:ext>
            </a:extLst>
          </p:cNvPr>
          <p:cNvSpPr/>
          <p:nvPr/>
        </p:nvSpPr>
        <p:spPr>
          <a:xfrm>
            <a:off x="10564365" y="4455413"/>
            <a:ext cx="866941" cy="547726"/>
          </a:xfrm>
          <a:prstGeom prst="rect">
            <a:avLst/>
          </a:prstGeom>
          <a:solidFill>
            <a:schemeClr val="tx2">
              <a:lumMod val="20000"/>
              <a:lumOff val="8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200"/>
              </a:spcBef>
            </a:pPr>
            <a:r>
              <a:rPr lang="en-US" sz="1200" b="1" dirty="0">
                <a:solidFill>
                  <a:schemeClr val="tx1"/>
                </a:solidFill>
              </a:rPr>
              <a:t>IMS Screen</a:t>
            </a:r>
          </a:p>
        </p:txBody>
      </p:sp>
      <p:sp>
        <p:nvSpPr>
          <p:cNvPr id="55" name="Rectangle 54">
            <a:extLst>
              <a:ext uri="{FF2B5EF4-FFF2-40B4-BE49-F238E27FC236}">
                <a16:creationId xmlns:a16="http://schemas.microsoft.com/office/drawing/2014/main" id="{E4ED800A-4814-4B99-BF65-35D26CCFC43E}"/>
              </a:ext>
            </a:extLst>
          </p:cNvPr>
          <p:cNvSpPr/>
          <p:nvPr/>
        </p:nvSpPr>
        <p:spPr>
          <a:xfrm>
            <a:off x="8467910" y="4218215"/>
            <a:ext cx="1419141" cy="1013465"/>
          </a:xfrm>
          <a:prstGeom prst="rect">
            <a:avLst/>
          </a:prstGeom>
          <a:solidFill>
            <a:schemeClr val="accent1">
              <a:lumMod val="20000"/>
              <a:lumOff val="80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900" b="1" dirty="0">
                <a:solidFill>
                  <a:schemeClr val="tx1">
                    <a:lumMod val="65000"/>
                    <a:lumOff val="35000"/>
                  </a:schemeClr>
                </a:solidFill>
              </a:rPr>
              <a:t>Invoke LeMans </a:t>
            </a:r>
          </a:p>
          <a:p>
            <a:r>
              <a:rPr lang="en-US" sz="900" b="1" dirty="0">
                <a:solidFill>
                  <a:schemeClr val="tx1">
                    <a:lumMod val="65000"/>
                    <a:lumOff val="35000"/>
                  </a:schemeClr>
                </a:solidFill>
              </a:rPr>
              <a:t>IMS Transaction with : </a:t>
            </a:r>
          </a:p>
          <a:p>
            <a:r>
              <a:rPr lang="en-US" sz="900" b="1" dirty="0">
                <a:solidFill>
                  <a:schemeClr val="tx1">
                    <a:lumMod val="65000"/>
                    <a:lumOff val="35000"/>
                  </a:schemeClr>
                </a:solidFill>
              </a:rPr>
              <a:t>IMS User</a:t>
            </a:r>
          </a:p>
          <a:p>
            <a:r>
              <a:rPr lang="en-US" sz="900" b="1" dirty="0">
                <a:solidFill>
                  <a:schemeClr val="tx1">
                    <a:lumMod val="65000"/>
                    <a:lumOff val="35000"/>
                  </a:schemeClr>
                </a:solidFill>
              </a:rPr>
              <a:t>Terminal ID</a:t>
            </a:r>
          </a:p>
          <a:p>
            <a:r>
              <a:rPr lang="en-US" sz="900" b="1" dirty="0">
                <a:solidFill>
                  <a:schemeClr val="tx1">
                    <a:lumMod val="65000"/>
                    <a:lumOff val="35000"/>
                  </a:schemeClr>
                </a:solidFill>
              </a:rPr>
              <a:t>allocated for each z/OS Connect API</a:t>
            </a:r>
          </a:p>
        </p:txBody>
      </p:sp>
      <p:cxnSp>
        <p:nvCxnSpPr>
          <p:cNvPr id="62" name="Straight Arrow Connector 61">
            <a:extLst>
              <a:ext uri="{FF2B5EF4-FFF2-40B4-BE49-F238E27FC236}">
                <a16:creationId xmlns:a16="http://schemas.microsoft.com/office/drawing/2014/main" id="{1A53DA05-5097-47D2-8A32-ACD68B7A495F}"/>
              </a:ext>
            </a:extLst>
          </p:cNvPr>
          <p:cNvCxnSpPr>
            <a:cxnSpLocks/>
            <a:stCxn id="55" idx="3"/>
            <a:endCxn id="53" idx="1"/>
          </p:cNvCxnSpPr>
          <p:nvPr/>
        </p:nvCxnSpPr>
        <p:spPr>
          <a:xfrm>
            <a:off x="9887051" y="4724948"/>
            <a:ext cx="677314" cy="4328"/>
          </a:xfrm>
          <a:prstGeom prst="straightConnector1">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31063CBF-92D4-403F-A83D-CBF0B99FCB85}"/>
              </a:ext>
            </a:extLst>
          </p:cNvPr>
          <p:cNvSpPr/>
          <p:nvPr/>
        </p:nvSpPr>
        <p:spPr>
          <a:xfrm>
            <a:off x="9986720" y="4372143"/>
            <a:ext cx="274320" cy="274320"/>
          </a:xfrm>
          <a:prstGeom prst="ellipse">
            <a:avLst/>
          </a:prstGeom>
          <a:solidFill>
            <a:schemeClr val="tx1">
              <a:lumMod val="65000"/>
              <a:lumOff val="3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pic>
        <p:nvPicPr>
          <p:cNvPr id="34" name="Picture 33">
            <a:extLst>
              <a:ext uri="{FF2B5EF4-FFF2-40B4-BE49-F238E27FC236}">
                <a16:creationId xmlns:a16="http://schemas.microsoft.com/office/drawing/2014/main" id="{C23CF6EF-C003-4478-A46F-11502E11AFC3}"/>
              </a:ext>
            </a:extLst>
          </p:cNvPr>
          <p:cNvPicPr>
            <a:picLocks noChangeAspect="1"/>
          </p:cNvPicPr>
          <p:nvPr/>
        </p:nvPicPr>
        <p:blipFill>
          <a:blip r:embed="rId3"/>
          <a:stretch>
            <a:fillRect/>
          </a:stretch>
        </p:blipFill>
        <p:spPr>
          <a:xfrm>
            <a:off x="10820400" y="3321416"/>
            <a:ext cx="365851" cy="365851"/>
          </a:xfrm>
          <a:prstGeom prst="rect">
            <a:avLst/>
          </a:prstGeom>
        </p:spPr>
      </p:pic>
      <p:sp>
        <p:nvSpPr>
          <p:cNvPr id="73" name="TextBox 72">
            <a:extLst>
              <a:ext uri="{FF2B5EF4-FFF2-40B4-BE49-F238E27FC236}">
                <a16:creationId xmlns:a16="http://schemas.microsoft.com/office/drawing/2014/main" id="{661BB9C5-5025-44DA-9568-7D7DE4B7576C}"/>
              </a:ext>
            </a:extLst>
          </p:cNvPr>
          <p:cNvSpPr txBox="1"/>
          <p:nvPr/>
        </p:nvSpPr>
        <p:spPr>
          <a:xfrm>
            <a:off x="10591800" y="3646714"/>
            <a:ext cx="880704" cy="253916"/>
          </a:xfrm>
          <a:prstGeom prst="rect">
            <a:avLst/>
          </a:prstGeom>
          <a:noFill/>
        </p:spPr>
        <p:txBody>
          <a:bodyPr wrap="square" rtlCol="0">
            <a:spAutoFit/>
          </a:bodyPr>
          <a:lstStyle/>
          <a:p>
            <a:pPr algn="ctr">
              <a:spcBef>
                <a:spcPts val="200"/>
              </a:spcBef>
            </a:pPr>
            <a:r>
              <a:rPr lang="en-US" sz="1050" dirty="0">
                <a:solidFill>
                  <a:schemeClr val="tx1">
                    <a:lumMod val="85000"/>
                    <a:lumOff val="15000"/>
                  </a:schemeClr>
                </a:solidFill>
                <a:latin typeface="+mj-lt"/>
              </a:rPr>
              <a:t>IMS User</a:t>
            </a:r>
            <a:endParaRPr lang="en-US" sz="1600" dirty="0">
              <a:solidFill>
                <a:schemeClr val="tx1">
                  <a:lumMod val="85000"/>
                  <a:lumOff val="15000"/>
                </a:schemeClr>
              </a:solidFill>
              <a:latin typeface="+mj-lt"/>
            </a:endParaRPr>
          </a:p>
        </p:txBody>
      </p:sp>
      <p:pic>
        <p:nvPicPr>
          <p:cNvPr id="76" name="Picture 75">
            <a:extLst>
              <a:ext uri="{FF2B5EF4-FFF2-40B4-BE49-F238E27FC236}">
                <a16:creationId xmlns:a16="http://schemas.microsoft.com/office/drawing/2014/main" id="{F284201A-2FFC-4561-A557-9A9C12BC9A70}"/>
              </a:ext>
            </a:extLst>
          </p:cNvPr>
          <p:cNvPicPr>
            <a:picLocks noChangeAspect="1"/>
          </p:cNvPicPr>
          <p:nvPr/>
        </p:nvPicPr>
        <p:blipFill>
          <a:blip r:embed="rId3"/>
          <a:stretch>
            <a:fillRect/>
          </a:stretch>
        </p:blipFill>
        <p:spPr>
          <a:xfrm>
            <a:off x="10820400" y="5059166"/>
            <a:ext cx="338999" cy="338999"/>
          </a:xfrm>
          <a:prstGeom prst="rect">
            <a:avLst/>
          </a:prstGeom>
        </p:spPr>
      </p:pic>
      <p:sp>
        <p:nvSpPr>
          <p:cNvPr id="80" name="TextBox 79">
            <a:extLst>
              <a:ext uri="{FF2B5EF4-FFF2-40B4-BE49-F238E27FC236}">
                <a16:creationId xmlns:a16="http://schemas.microsoft.com/office/drawing/2014/main" id="{97FBC860-1859-4467-B732-FF433DAB2683}"/>
              </a:ext>
            </a:extLst>
          </p:cNvPr>
          <p:cNvSpPr txBox="1"/>
          <p:nvPr/>
        </p:nvSpPr>
        <p:spPr>
          <a:xfrm>
            <a:off x="10556737" y="5330452"/>
            <a:ext cx="880704" cy="253916"/>
          </a:xfrm>
          <a:prstGeom prst="rect">
            <a:avLst/>
          </a:prstGeom>
          <a:noFill/>
        </p:spPr>
        <p:txBody>
          <a:bodyPr wrap="square" rtlCol="0">
            <a:spAutoFit/>
          </a:bodyPr>
          <a:lstStyle/>
          <a:p>
            <a:pPr algn="ctr">
              <a:spcBef>
                <a:spcPts val="200"/>
              </a:spcBef>
            </a:pPr>
            <a:r>
              <a:rPr lang="en-US" sz="1050" dirty="0">
                <a:solidFill>
                  <a:schemeClr val="tx1">
                    <a:lumMod val="85000"/>
                    <a:lumOff val="15000"/>
                  </a:schemeClr>
                </a:solidFill>
                <a:latin typeface="+mj-lt"/>
              </a:rPr>
              <a:t>IMS User</a:t>
            </a:r>
            <a:endParaRPr lang="en-US" sz="1600" dirty="0">
              <a:solidFill>
                <a:schemeClr val="tx1">
                  <a:lumMod val="85000"/>
                  <a:lumOff val="15000"/>
                </a:schemeClr>
              </a:solidFill>
              <a:latin typeface="+mj-lt"/>
            </a:endParaRPr>
          </a:p>
        </p:txBody>
      </p:sp>
      <p:sp>
        <p:nvSpPr>
          <p:cNvPr id="54" name="Rectangle: Rounded Corners 53">
            <a:extLst>
              <a:ext uri="{FF2B5EF4-FFF2-40B4-BE49-F238E27FC236}">
                <a16:creationId xmlns:a16="http://schemas.microsoft.com/office/drawing/2014/main" id="{87097BF6-0F1C-4CB4-A27E-DFD691364715}"/>
              </a:ext>
            </a:extLst>
          </p:cNvPr>
          <p:cNvSpPr/>
          <p:nvPr/>
        </p:nvSpPr>
        <p:spPr>
          <a:xfrm>
            <a:off x="365816" y="2303711"/>
            <a:ext cx="929584" cy="3511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b="1" dirty="0"/>
              <a:t>Authenticate</a:t>
            </a:r>
          </a:p>
          <a:p>
            <a:pPr algn="ctr"/>
            <a:r>
              <a:rPr lang="en-US" sz="1000" b="1" dirty="0"/>
              <a:t>CEP User</a:t>
            </a:r>
          </a:p>
        </p:txBody>
      </p:sp>
      <p:sp>
        <p:nvSpPr>
          <p:cNvPr id="56" name="Rectangle: Rounded Corners 55">
            <a:extLst>
              <a:ext uri="{FF2B5EF4-FFF2-40B4-BE49-F238E27FC236}">
                <a16:creationId xmlns:a16="http://schemas.microsoft.com/office/drawing/2014/main" id="{B34CDA73-DFB3-4612-8799-698BB86F69C7}"/>
              </a:ext>
            </a:extLst>
          </p:cNvPr>
          <p:cNvSpPr/>
          <p:nvPr/>
        </p:nvSpPr>
        <p:spPr>
          <a:xfrm>
            <a:off x="2027557" y="4329778"/>
            <a:ext cx="523419" cy="549965"/>
          </a:xfrm>
          <a:prstGeom prst="roundRect">
            <a:avLst/>
          </a:prstGeom>
          <a:no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t>API </a:t>
            </a:r>
          </a:p>
          <a:p>
            <a:pPr algn="ctr"/>
            <a:r>
              <a:rPr lang="en-US" sz="800" b="1" dirty="0"/>
              <a:t>Access</a:t>
            </a:r>
          </a:p>
          <a:p>
            <a:pPr algn="ctr"/>
            <a:r>
              <a:rPr lang="en-US" sz="800" b="1" dirty="0"/>
              <a:t>Key</a:t>
            </a:r>
          </a:p>
        </p:txBody>
      </p:sp>
      <p:sp>
        <p:nvSpPr>
          <p:cNvPr id="57" name="Rectangle: Rounded Corners 56">
            <a:extLst>
              <a:ext uri="{FF2B5EF4-FFF2-40B4-BE49-F238E27FC236}">
                <a16:creationId xmlns:a16="http://schemas.microsoft.com/office/drawing/2014/main" id="{F8CC55DA-C78C-4434-ACB2-A917355E54E1}"/>
              </a:ext>
            </a:extLst>
          </p:cNvPr>
          <p:cNvSpPr/>
          <p:nvPr/>
        </p:nvSpPr>
        <p:spPr>
          <a:xfrm>
            <a:off x="6258381" y="4267200"/>
            <a:ext cx="523419" cy="549965"/>
          </a:xfrm>
          <a:prstGeom prst="roundRect">
            <a:avLst/>
          </a:prstGeom>
          <a:no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800" b="1" dirty="0"/>
              <a:t>API </a:t>
            </a:r>
          </a:p>
          <a:p>
            <a:pPr algn="ctr"/>
            <a:r>
              <a:rPr lang="en-US" sz="800" b="1" dirty="0"/>
              <a:t>Access</a:t>
            </a:r>
          </a:p>
          <a:p>
            <a:pPr algn="ctr"/>
            <a:r>
              <a:rPr lang="en-US" sz="800" b="1" dirty="0"/>
              <a:t>Key</a:t>
            </a:r>
          </a:p>
        </p:txBody>
      </p:sp>
      <p:sp>
        <p:nvSpPr>
          <p:cNvPr id="59" name="Rectangle: Rounded Corners 58">
            <a:extLst>
              <a:ext uri="{FF2B5EF4-FFF2-40B4-BE49-F238E27FC236}">
                <a16:creationId xmlns:a16="http://schemas.microsoft.com/office/drawing/2014/main" id="{87050A74-37EB-4D2D-87A9-2A513B72F68D}"/>
              </a:ext>
            </a:extLst>
          </p:cNvPr>
          <p:cNvSpPr/>
          <p:nvPr/>
        </p:nvSpPr>
        <p:spPr>
          <a:xfrm>
            <a:off x="8724124" y="3742588"/>
            <a:ext cx="916160" cy="328242"/>
          </a:xfrm>
          <a:prstGeom prst="round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dirty="0">
                <a:solidFill>
                  <a:schemeClr val="dk1"/>
                </a:solidFill>
              </a:rPr>
              <a:t>Authenticate</a:t>
            </a:r>
          </a:p>
          <a:p>
            <a:pPr algn="ctr"/>
            <a:r>
              <a:rPr lang="en-US" sz="1000" b="1" dirty="0"/>
              <a:t>(RACF)</a:t>
            </a:r>
            <a:endParaRPr lang="en-US" sz="1000" b="1" dirty="0">
              <a:solidFill>
                <a:schemeClr val="dk1"/>
              </a:solidFill>
            </a:endParaRPr>
          </a:p>
        </p:txBody>
      </p:sp>
    </p:spTree>
    <p:extLst>
      <p:ext uri="{BB962C8B-B14F-4D97-AF65-F5344CB8AC3E}">
        <p14:creationId xmlns:p14="http://schemas.microsoft.com/office/powerpoint/2010/main" val="4064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9F287D-1218-426E-A8A4-15C3ED6AD1A4}"/>
              </a:ext>
            </a:extLst>
          </p:cNvPr>
          <p:cNvSpPr>
            <a:spLocks noGrp="1"/>
          </p:cNvSpPr>
          <p:nvPr>
            <p:ph type="sldNum" sz="quarter" idx="10"/>
          </p:nvPr>
        </p:nvSpPr>
        <p:spPr/>
        <p:txBody>
          <a:bodyPr/>
          <a:lstStyle/>
          <a:p>
            <a:fld id="{EF8F64E1-8DCB-A44D-B480-8EAB705BC498}" type="slidenum">
              <a:rPr lang="en-US" altLang="en-US" smtClean="0"/>
              <a:pPr/>
              <a:t>4</a:t>
            </a:fld>
            <a:endParaRPr lang="en-US" altLang="en-US" dirty="0"/>
          </a:p>
        </p:txBody>
      </p:sp>
      <p:sp>
        <p:nvSpPr>
          <p:cNvPr id="3" name="Title 2">
            <a:extLst>
              <a:ext uri="{FF2B5EF4-FFF2-40B4-BE49-F238E27FC236}">
                <a16:creationId xmlns:a16="http://schemas.microsoft.com/office/drawing/2014/main" id="{518E816B-1F32-433E-B61A-611CC960ACF6}"/>
              </a:ext>
            </a:extLst>
          </p:cNvPr>
          <p:cNvSpPr>
            <a:spLocks noGrp="1"/>
          </p:cNvSpPr>
          <p:nvPr>
            <p:ph type="title"/>
          </p:nvPr>
        </p:nvSpPr>
        <p:spPr/>
        <p:txBody>
          <a:bodyPr/>
          <a:lstStyle/>
          <a:p>
            <a:r>
              <a:rPr lang="en-US" dirty="0">
                <a:solidFill>
                  <a:prstClr val="black">
                    <a:lumMod val="75000"/>
                    <a:lumOff val="25000"/>
                  </a:prstClr>
                </a:solidFill>
              </a:rPr>
              <a:t>z/OS Connect Architecture: </a:t>
            </a:r>
            <a:r>
              <a:rPr lang="en-US" dirty="0">
                <a:solidFill>
                  <a:prstClr val="black">
                    <a:lumMod val="50000"/>
                    <a:lumOff val="50000"/>
                  </a:prstClr>
                </a:solidFill>
              </a:rPr>
              <a:t>User Map</a:t>
            </a:r>
            <a:endParaRPr lang="en-US" dirty="0"/>
          </a:p>
        </p:txBody>
      </p:sp>
      <p:graphicFrame>
        <p:nvGraphicFramePr>
          <p:cNvPr id="6" name="Table 5">
            <a:extLst>
              <a:ext uri="{FF2B5EF4-FFF2-40B4-BE49-F238E27FC236}">
                <a16:creationId xmlns:a16="http://schemas.microsoft.com/office/drawing/2014/main" id="{EAC1288D-CD74-4975-8595-89D699EA2E33}"/>
              </a:ext>
            </a:extLst>
          </p:cNvPr>
          <p:cNvGraphicFramePr>
            <a:graphicFrameLocks noGrp="1"/>
          </p:cNvGraphicFramePr>
          <p:nvPr>
            <p:extLst>
              <p:ext uri="{D42A27DB-BD31-4B8C-83A1-F6EECF244321}">
                <p14:modId xmlns:p14="http://schemas.microsoft.com/office/powerpoint/2010/main" val="580263186"/>
              </p:ext>
            </p:extLst>
          </p:nvPr>
        </p:nvGraphicFramePr>
        <p:xfrm>
          <a:off x="1480035" y="2596664"/>
          <a:ext cx="9220200" cy="3975390"/>
        </p:xfrm>
        <a:graphic>
          <a:graphicData uri="http://schemas.openxmlformats.org/drawingml/2006/table">
            <a:tbl>
              <a:tblPr/>
              <a:tblGrid>
                <a:gridCol w="1148040">
                  <a:extLst>
                    <a:ext uri="{9D8B030D-6E8A-4147-A177-3AD203B41FA5}">
                      <a16:colId xmlns:a16="http://schemas.microsoft.com/office/drawing/2014/main" val="41236669"/>
                    </a:ext>
                  </a:extLst>
                </a:gridCol>
                <a:gridCol w="1148040">
                  <a:extLst>
                    <a:ext uri="{9D8B030D-6E8A-4147-A177-3AD203B41FA5}">
                      <a16:colId xmlns:a16="http://schemas.microsoft.com/office/drawing/2014/main" val="2200263972"/>
                    </a:ext>
                  </a:extLst>
                </a:gridCol>
                <a:gridCol w="1148040">
                  <a:extLst>
                    <a:ext uri="{9D8B030D-6E8A-4147-A177-3AD203B41FA5}">
                      <a16:colId xmlns:a16="http://schemas.microsoft.com/office/drawing/2014/main" val="1767825676"/>
                    </a:ext>
                  </a:extLst>
                </a:gridCol>
                <a:gridCol w="1112164">
                  <a:extLst>
                    <a:ext uri="{9D8B030D-6E8A-4147-A177-3AD203B41FA5}">
                      <a16:colId xmlns:a16="http://schemas.microsoft.com/office/drawing/2014/main" val="132404452"/>
                    </a:ext>
                  </a:extLst>
                </a:gridCol>
                <a:gridCol w="1112164">
                  <a:extLst>
                    <a:ext uri="{9D8B030D-6E8A-4147-A177-3AD203B41FA5}">
                      <a16:colId xmlns:a16="http://schemas.microsoft.com/office/drawing/2014/main" val="4141828578"/>
                    </a:ext>
                  </a:extLst>
                </a:gridCol>
                <a:gridCol w="1183917">
                  <a:extLst>
                    <a:ext uri="{9D8B030D-6E8A-4147-A177-3AD203B41FA5}">
                      <a16:colId xmlns:a16="http://schemas.microsoft.com/office/drawing/2014/main" val="181324729"/>
                    </a:ext>
                  </a:extLst>
                </a:gridCol>
                <a:gridCol w="1133332">
                  <a:extLst>
                    <a:ext uri="{9D8B030D-6E8A-4147-A177-3AD203B41FA5}">
                      <a16:colId xmlns:a16="http://schemas.microsoft.com/office/drawing/2014/main" val="2568586223"/>
                    </a:ext>
                  </a:extLst>
                </a:gridCol>
                <a:gridCol w="1234503">
                  <a:extLst>
                    <a:ext uri="{9D8B030D-6E8A-4147-A177-3AD203B41FA5}">
                      <a16:colId xmlns:a16="http://schemas.microsoft.com/office/drawing/2014/main" val="1715041938"/>
                    </a:ext>
                  </a:extLst>
                </a:gridCol>
              </a:tblGrid>
              <a:tr h="419876">
                <a:tc>
                  <a:txBody>
                    <a:bodyPr/>
                    <a:lstStyle/>
                    <a:p>
                      <a:pPr algn="ctr" fontAlgn="ctr"/>
                      <a:r>
                        <a:rPr lang="en-US" sz="1400" b="1" i="0" u="none" strike="noStrike" dirty="0">
                          <a:solidFill>
                            <a:srgbClr val="FFFFFF"/>
                          </a:solidFill>
                          <a:effectLst/>
                          <a:latin typeface="Calibri" panose="020F0502020204030204" pitchFamily="34" charset="0"/>
                        </a:rPr>
                        <a:t>Option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CEP User</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TSO User</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System</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Business Function</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IMS User</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Batch Number</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algn="ctr" fontAlgn="ctr"/>
                      <a:r>
                        <a:rPr lang="en-US" sz="1400" b="1" i="0" u="none" strike="noStrike" dirty="0">
                          <a:solidFill>
                            <a:srgbClr val="FFFFFF"/>
                          </a:solidFill>
                          <a:effectLst/>
                          <a:latin typeface="Calibri" panose="020F0502020204030204" pitchFamily="34" charset="0"/>
                        </a:rPr>
                        <a:t>Terminal ID</a:t>
                      </a:r>
                    </a:p>
                  </a:txBody>
                  <a:tcPr marL="6138" marR="6138" marT="61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553782241"/>
                  </a:ext>
                </a:extLst>
              </a:tr>
              <a:tr h="295211">
                <a:tc rowSpan="4">
                  <a:txBody>
                    <a:bodyPr/>
                    <a:lstStyle/>
                    <a:p>
                      <a:pPr algn="l" fontAlgn="ctr"/>
                      <a:r>
                        <a:rPr lang="en-US" sz="1050" b="1" dirty="0">
                          <a:solidFill>
                            <a:schemeClr val="tx1">
                              <a:lumMod val="75000"/>
                              <a:lumOff val="25000"/>
                            </a:schemeClr>
                          </a:solidFill>
                          <a:latin typeface="+mn-lt"/>
                        </a:rPr>
                        <a:t>Single IMS Service User for all Business Functions</a:t>
                      </a:r>
                      <a:endParaRPr lang="en-US" sz="1050" b="1" i="0" u="none" strike="noStrike" dirty="0">
                        <a:solidFill>
                          <a:schemeClr val="tx1">
                            <a:lumMod val="75000"/>
                            <a:lumOff val="2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CEP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Shaw</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ILMX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B999xxx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99x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905594826"/>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CEP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a:ln>
                            <a:noFill/>
                          </a:ln>
                          <a:solidFill>
                            <a:prstClr val="black">
                              <a:lumMod val="65000"/>
                              <a:lumOff val="35000"/>
                            </a:prstClr>
                          </a:solidFill>
                          <a:effectLst/>
                          <a:uLnTx/>
                          <a:uFillTx/>
                          <a:latin typeface="Calibri" panose="020F0502020204030204" pitchFamily="34" charset="0"/>
                          <a:ea typeface="+mn-ea"/>
                          <a:cs typeface="+mn-cs"/>
                        </a:rPr>
                        <a:t>Shaw</a:t>
                      </a: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ILMX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B999xxx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99x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marL="0" marR="0" lvl="0" indent="0" algn="ctr" defTabSz="957870" rtl="0" eaLnBrk="1" fontAlgn="ctr" latinLnBrk="0" hangingPunct="1">
                        <a:lnSpc>
                          <a:spcPct val="100000"/>
                        </a:lnSpc>
                        <a:spcBef>
                          <a:spcPts val="0"/>
                        </a:spcBef>
                        <a:spcAft>
                          <a:spcPts val="0"/>
                        </a:spcAft>
                        <a:buClrTx/>
                        <a:buSzTx/>
                        <a:buFontTx/>
                        <a:buNone/>
                        <a:tabLst/>
                        <a:defRPr/>
                      </a:pPr>
                      <a:r>
                        <a:rPr lang="en-US" sz="1050" b="1" i="0" u="none" strike="noStrike" dirty="0">
                          <a:solidFill>
                            <a:schemeClr val="tx1">
                              <a:lumMod val="65000"/>
                              <a:lumOff val="3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1121320021"/>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CEP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mn-cs"/>
                        </a:rPr>
                        <a:t>LeMans</a:t>
                      </a: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LM31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B999xxx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N/A</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1497231284"/>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CEP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prstClr val="black">
                              <a:lumMod val="65000"/>
                              <a:lumOff val="35000"/>
                            </a:prstClr>
                          </a:solidFill>
                          <a:effectLst/>
                          <a:uLnTx/>
                          <a:uFillTx/>
                          <a:latin typeface="Calibri" panose="020F0502020204030204" pitchFamily="34" charset="0"/>
                          <a:ea typeface="+mn-ea"/>
                          <a:cs typeface="+mn-cs"/>
                        </a:rPr>
                        <a:t>LeMans</a:t>
                      </a: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LM31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B999xxx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N/A</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tx1">
                              <a:lumMod val="65000"/>
                              <a:lumOff val="3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3651575601"/>
                  </a:ext>
                </a:extLst>
              </a:tr>
              <a:tr h="295211">
                <a:tc rowSpan="4">
                  <a:txBody>
                    <a:bodyPr/>
                    <a:lstStyle/>
                    <a:p>
                      <a:pPr algn="l" fontAlgn="ctr"/>
                      <a:r>
                        <a:rPr lang="en-US" sz="1050" b="1" dirty="0">
                          <a:solidFill>
                            <a:schemeClr val="bg1">
                              <a:lumMod val="65000"/>
                            </a:schemeClr>
                          </a:solidFill>
                          <a:latin typeface="+mn-lt"/>
                        </a:rPr>
                        <a:t>Separate IMS Service User for each Business Function</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a:ln>
                            <a:noFill/>
                          </a:ln>
                          <a:solidFill>
                            <a:schemeClr val="bg1">
                              <a:lumMod val="65000"/>
                            </a:schemeClr>
                          </a:solidFill>
                          <a:effectLst/>
                          <a:uLnTx/>
                          <a:uFillTx/>
                          <a:latin typeface="Calibri" panose="020F0502020204030204" pitchFamily="34" charset="0"/>
                          <a:ea typeface="+mn-ea"/>
                          <a:cs typeface="+mn-cs"/>
                        </a:rPr>
                        <a:t>Shaw</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ILMX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99x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3228646057"/>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a:ln>
                            <a:noFill/>
                          </a:ln>
                          <a:solidFill>
                            <a:schemeClr val="bg1">
                              <a:lumMod val="65000"/>
                            </a:schemeClr>
                          </a:solidFill>
                          <a:effectLst/>
                          <a:uLnTx/>
                          <a:uFillTx/>
                          <a:latin typeface="Calibri" panose="020F0502020204030204" pitchFamily="34" charset="0"/>
                          <a:ea typeface="+mn-ea"/>
                          <a:cs typeface="+mn-cs"/>
                        </a:rPr>
                        <a:t>Shaw</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ILMX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99x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marL="0" marR="0" lvl="0" indent="0" algn="ctr" defTabSz="957870" rtl="0" eaLnBrk="1" fontAlgn="ctr" latinLnBrk="0" hangingPunct="1">
                        <a:lnSpc>
                          <a:spcPct val="100000"/>
                        </a:lnSpc>
                        <a:spcBef>
                          <a:spcPts val="0"/>
                        </a:spcBef>
                        <a:spcAft>
                          <a:spcPts val="0"/>
                        </a:spcAft>
                        <a:buClrTx/>
                        <a:buSzTx/>
                        <a:buFontTx/>
                        <a:buNone/>
                        <a:tabLst/>
                        <a:defRPr/>
                      </a:pP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2441936726"/>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mn-ea"/>
                          <a:cs typeface="+mn-cs"/>
                        </a:rPr>
                        <a:t>LeMans</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LM31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B999xxy</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N/A</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2378253757"/>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mn-ea"/>
                          <a:cs typeface="+mn-cs"/>
                        </a:rPr>
                        <a:t>LeMans</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LM31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B999xxy</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N/A</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2644381916"/>
                  </a:ext>
                </a:extLst>
              </a:tr>
              <a:tr h="295211">
                <a:tc rowSpan="4">
                  <a:txBody>
                    <a:bodyPr/>
                    <a:lstStyle/>
                    <a:p>
                      <a:pPr algn="l" fontAlgn="ctr"/>
                      <a:r>
                        <a:rPr lang="en-US" sz="1050" b="0" i="0" u="none" strike="noStrike" dirty="0">
                          <a:solidFill>
                            <a:schemeClr val="bg1">
                              <a:lumMod val="65000"/>
                            </a:schemeClr>
                          </a:solidFill>
                          <a:effectLst/>
                          <a:latin typeface="Calibri" panose="020F0502020204030204" pitchFamily="34" charset="0"/>
                        </a:rPr>
                        <a:t>Separate IMS User per TSO User</a:t>
                      </a: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a:ln>
                            <a:noFill/>
                          </a:ln>
                          <a:solidFill>
                            <a:schemeClr val="bg1">
                              <a:lumMod val="65000"/>
                            </a:schemeClr>
                          </a:solidFill>
                          <a:effectLst/>
                          <a:uLnTx/>
                          <a:uFillTx/>
                          <a:latin typeface="Calibri" panose="020F0502020204030204" pitchFamily="34" charset="0"/>
                          <a:ea typeface="+mn-ea"/>
                          <a:cs typeface="+mn-cs"/>
                        </a:rPr>
                        <a:t>Shaw</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ILMX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99x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2673472757"/>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mn-ea"/>
                          <a:cs typeface="+mn-cs"/>
                        </a:rPr>
                        <a:t>Shaw</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ILMX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B999xx2</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99x</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marL="0" marR="0" lvl="0" indent="0" algn="ctr" defTabSz="957870" rtl="0" eaLnBrk="1" fontAlgn="ctr" latinLnBrk="0" hangingPunct="1">
                        <a:lnSpc>
                          <a:spcPct val="100000"/>
                        </a:lnSpc>
                        <a:spcBef>
                          <a:spcPts val="0"/>
                        </a:spcBef>
                        <a:spcAft>
                          <a:spcPts val="0"/>
                        </a:spcAft>
                        <a:buClrTx/>
                        <a:buSzTx/>
                        <a:buFontTx/>
                        <a:buNone/>
                        <a:tabLst/>
                        <a:defRPr/>
                      </a:pP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1826709170"/>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mn-ea"/>
                          <a:cs typeface="+mn-cs"/>
                        </a:rPr>
                        <a:t>LeMans</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LM31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B999xx1</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N/A</a:t>
                      </a:r>
                    </a:p>
                  </a:txBody>
                  <a:tcPr marL="73650" marR="6138" marT="6138" marB="0" anchor="ct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F0FF"/>
                    </a:solidFill>
                  </a:tcPr>
                </a:tc>
                <a:extLst>
                  <a:ext uri="{0D108BD9-81ED-4DB2-BD59-A6C34878D82A}">
                    <a16:rowId xmlns:a16="http://schemas.microsoft.com/office/drawing/2014/main" val="2871534998"/>
                  </a:ext>
                </a:extLst>
              </a:tr>
              <a:tr h="295211">
                <a:tc vMerge="1">
                  <a:txBody>
                    <a:bodyPr/>
                    <a:lstStyle/>
                    <a:p>
                      <a:pPr algn="l" fontAlgn="ctr"/>
                      <a:endParaRPr lang="en-US" sz="1050" b="1" i="0" u="none" strike="noStrike" dirty="0">
                        <a:solidFill>
                          <a:schemeClr val="tx1">
                            <a:lumMod val="65000"/>
                            <a:lumOff val="3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CEP User2</a:t>
                      </a: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TSO User2</a:t>
                      </a: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kumimoji="0" lang="en-US" sz="105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mn-ea"/>
                          <a:cs typeface="+mn-cs"/>
                        </a:rPr>
                        <a:t>LeMans</a:t>
                      </a:r>
                      <a:endParaRPr lang="en-US" sz="1050" b="1" i="0" u="none" strike="noStrike" dirty="0">
                        <a:solidFill>
                          <a:schemeClr val="bg1">
                            <a:lumMod val="65000"/>
                          </a:schemeClr>
                        </a:solidFill>
                        <a:effectLst/>
                        <a:latin typeface="Calibri" panose="020F0502020204030204" pitchFamily="34" charset="0"/>
                      </a:endParaRP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LM31</a:t>
                      </a: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B999xx2</a:t>
                      </a: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N/A</a:t>
                      </a:r>
                    </a:p>
                  </a:txBody>
                  <a:tcPr marL="73650" marR="6138" marT="6138" marB="0" anchor="ct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tc>
                  <a:txBody>
                    <a:bodyPr/>
                    <a:lstStyle/>
                    <a:p>
                      <a:pPr algn="ctr" fontAlgn="ctr"/>
                      <a:r>
                        <a:rPr lang="en-US" sz="1050" b="1" i="0" u="none" strike="noStrike" dirty="0">
                          <a:solidFill>
                            <a:schemeClr val="bg1">
                              <a:lumMod val="65000"/>
                            </a:schemeClr>
                          </a:solidFill>
                          <a:effectLst/>
                          <a:latin typeface="Calibri" panose="020F0502020204030204" pitchFamily="34" charset="0"/>
                        </a:rPr>
                        <a:t>TCP9999</a:t>
                      </a:r>
                    </a:p>
                  </a:txBody>
                  <a:tcPr marL="73650" marR="6138" marT="6138" marB="0" anchor="ctr">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ash"/>
                      <a:round/>
                      <a:headEnd type="none" w="med" len="med"/>
                      <a:tailEnd type="none" w="med" len="med"/>
                    </a:lnB>
                    <a:solidFill>
                      <a:srgbClr val="D9F0FF"/>
                    </a:solidFill>
                  </a:tcPr>
                </a:tc>
                <a:extLst>
                  <a:ext uri="{0D108BD9-81ED-4DB2-BD59-A6C34878D82A}">
                    <a16:rowId xmlns:a16="http://schemas.microsoft.com/office/drawing/2014/main" val="4030197520"/>
                  </a:ext>
                </a:extLst>
              </a:tr>
            </a:tbl>
          </a:graphicData>
        </a:graphic>
      </p:graphicFrame>
      <p:sp>
        <p:nvSpPr>
          <p:cNvPr id="5" name="TextBox 4">
            <a:extLst>
              <a:ext uri="{FF2B5EF4-FFF2-40B4-BE49-F238E27FC236}">
                <a16:creationId xmlns:a16="http://schemas.microsoft.com/office/drawing/2014/main" id="{77E6A6E3-5E88-4DE0-B7BC-3852A66DB815}"/>
              </a:ext>
            </a:extLst>
          </p:cNvPr>
          <p:cNvSpPr txBox="1"/>
          <p:nvPr/>
        </p:nvSpPr>
        <p:spPr>
          <a:xfrm>
            <a:off x="0" y="656849"/>
            <a:ext cx="12192000" cy="1938992"/>
          </a:xfrm>
          <a:prstGeom prst="rect">
            <a:avLst/>
          </a:prstGeom>
          <a:solidFill>
            <a:schemeClr val="bg1">
              <a:lumMod val="95000"/>
            </a:schemeClr>
          </a:solidFill>
        </p:spPr>
        <p:txBody>
          <a:bodyPr wrap="square" lIns="365760" tIns="182880" rIns="365760" bIns="182880" rtlCol="0">
            <a:spAutoFit/>
          </a:bodyPr>
          <a:lstStyle/>
          <a:p>
            <a:pPr algn="just"/>
            <a:r>
              <a:rPr lang="en-US" sz="1600" b="1" dirty="0">
                <a:solidFill>
                  <a:srgbClr val="002060"/>
                </a:solidFill>
                <a:latin typeface="+mj-lt"/>
              </a:rPr>
              <a:t>Selected Option</a:t>
            </a:r>
          </a:p>
          <a:p>
            <a:pPr algn="just"/>
            <a:endParaRPr lang="en-US" sz="800" b="1" dirty="0">
              <a:solidFill>
                <a:srgbClr val="002060"/>
              </a:solidFill>
              <a:latin typeface="+mj-lt"/>
            </a:endParaRPr>
          </a:p>
          <a:p>
            <a:pPr marL="285750" indent="-285750">
              <a:spcAft>
                <a:spcPts val="800"/>
              </a:spcAft>
              <a:buClr>
                <a:srgbClr val="7030A0"/>
              </a:buClr>
              <a:buFont typeface="Wingdings" panose="05000000000000000000" pitchFamily="2" charset="2"/>
              <a:buChar char="Ø"/>
            </a:pPr>
            <a:r>
              <a:rPr lang="en-US" sz="1400" b="1" dirty="0">
                <a:solidFill>
                  <a:schemeClr val="tx1">
                    <a:lumMod val="65000"/>
                    <a:lumOff val="35000"/>
                  </a:schemeClr>
                </a:solidFill>
                <a:latin typeface="+mj-lt"/>
              </a:rPr>
              <a:t>Single TSO Service User &amp; IMS Service User for all Business Functions</a:t>
            </a:r>
          </a:p>
          <a:p>
            <a:pPr>
              <a:spcAft>
                <a:spcPts val="800"/>
              </a:spcAft>
              <a:buClr>
                <a:srgbClr val="7030A0"/>
              </a:buClr>
            </a:pPr>
            <a:r>
              <a:rPr lang="en-US" sz="1600" b="1" dirty="0">
                <a:solidFill>
                  <a:srgbClr val="002060"/>
                </a:solidFill>
                <a:latin typeface="+mn-lt"/>
              </a:rPr>
              <a:t>Other Options</a:t>
            </a:r>
          </a:p>
          <a:p>
            <a:pPr marL="285750" indent="-285750">
              <a:spcAft>
                <a:spcPts val="800"/>
              </a:spcAft>
              <a:buClr>
                <a:srgbClr val="7030A0"/>
              </a:buClr>
              <a:buFont typeface="Wingdings" panose="05000000000000000000" pitchFamily="2" charset="2"/>
              <a:buChar char="Ø"/>
            </a:pPr>
            <a:r>
              <a:rPr lang="en-US" sz="1400" b="1" dirty="0">
                <a:solidFill>
                  <a:schemeClr val="tx1">
                    <a:lumMod val="65000"/>
                    <a:lumOff val="35000"/>
                  </a:schemeClr>
                </a:solidFill>
                <a:latin typeface="+mj-lt"/>
              </a:rPr>
              <a:t>Separate IMS Service User for each Business Function</a:t>
            </a:r>
          </a:p>
          <a:p>
            <a:pPr marL="285750" indent="-285750">
              <a:spcAft>
                <a:spcPts val="800"/>
              </a:spcAft>
              <a:buClr>
                <a:srgbClr val="7030A0"/>
              </a:buClr>
              <a:buFont typeface="Wingdings" panose="05000000000000000000" pitchFamily="2" charset="2"/>
              <a:buChar char="Ø"/>
            </a:pPr>
            <a:r>
              <a:rPr lang="it-IT" sz="1400" b="1" dirty="0">
                <a:solidFill>
                  <a:schemeClr val="tx1">
                    <a:lumMod val="65000"/>
                    <a:lumOff val="35000"/>
                  </a:schemeClr>
                </a:solidFill>
                <a:latin typeface="+mj-lt"/>
              </a:rPr>
              <a:t>Separate IMS User for each TSO User</a:t>
            </a:r>
          </a:p>
        </p:txBody>
      </p:sp>
    </p:spTree>
    <p:extLst>
      <p:ext uri="{BB962C8B-B14F-4D97-AF65-F5344CB8AC3E}">
        <p14:creationId xmlns:p14="http://schemas.microsoft.com/office/powerpoint/2010/main" val="137822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Rectangle 204"/>
          <p:cNvSpPr/>
          <p:nvPr/>
        </p:nvSpPr>
        <p:spPr>
          <a:xfrm>
            <a:off x="1219200" y="1702044"/>
            <a:ext cx="9525000" cy="4470156"/>
          </a:xfrm>
          <a:prstGeom prst="rect">
            <a:avLst/>
          </a:prstGeom>
          <a:solidFill>
            <a:schemeClr val="bg1"/>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rgbClr val="002060"/>
              </a:solidFill>
            </a:endParaRPr>
          </a:p>
        </p:txBody>
      </p:sp>
      <p:sp>
        <p:nvSpPr>
          <p:cNvPr id="202" name="Rectangle 201"/>
          <p:cNvSpPr/>
          <p:nvPr/>
        </p:nvSpPr>
        <p:spPr>
          <a:xfrm>
            <a:off x="1371600" y="5178993"/>
            <a:ext cx="9220200" cy="838200"/>
          </a:xfrm>
          <a:prstGeom prst="rect">
            <a:avLst/>
          </a:prstGeom>
          <a:ln/>
        </p:spPr>
        <p:style>
          <a:lnRef idx="1">
            <a:schemeClr val="dk1"/>
          </a:lnRef>
          <a:fillRef idx="2">
            <a:schemeClr val="dk1"/>
          </a:fillRef>
          <a:effectRef idx="1">
            <a:schemeClr val="dk1"/>
          </a:effectRef>
          <a:fontRef idx="minor">
            <a:schemeClr val="dk1"/>
          </a:fontRef>
        </p:style>
        <p:txBody>
          <a:bodyPr vert="vert270" rtlCol="0" anchor="t"/>
          <a:lstStyle/>
          <a:p>
            <a:pPr algn="ctr"/>
            <a:r>
              <a:rPr lang="en-US" sz="1200" b="1" dirty="0">
                <a:solidFill>
                  <a:schemeClr val="tx1"/>
                </a:solidFill>
              </a:rPr>
              <a:t>Data Store</a:t>
            </a:r>
          </a:p>
        </p:txBody>
      </p:sp>
      <p:sp>
        <p:nvSpPr>
          <p:cNvPr id="203" name="Rectangle 202"/>
          <p:cNvSpPr/>
          <p:nvPr/>
        </p:nvSpPr>
        <p:spPr>
          <a:xfrm>
            <a:off x="1371600" y="2975134"/>
            <a:ext cx="9220200" cy="2098006"/>
          </a:xfrm>
          <a:prstGeom prst="rect">
            <a:avLst/>
          </a:prstGeom>
          <a:solidFill>
            <a:schemeClr val="bg1">
              <a:lumMod val="7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lumMod val="65000"/>
                    <a:lumOff val="35000"/>
                  </a:schemeClr>
                </a:solidFill>
              </a:rPr>
              <a:t>User Access Security Validation</a:t>
            </a:r>
          </a:p>
        </p:txBody>
      </p:sp>
      <p:sp>
        <p:nvSpPr>
          <p:cNvPr id="204" name="Rectangle 203"/>
          <p:cNvSpPr/>
          <p:nvPr/>
        </p:nvSpPr>
        <p:spPr>
          <a:xfrm>
            <a:off x="1371600" y="1875542"/>
            <a:ext cx="9220200" cy="987250"/>
          </a:xfrm>
          <a:prstGeom prst="rect">
            <a:avLst/>
          </a:prstGeom>
          <a:solidFill>
            <a:schemeClr val="tx2">
              <a:lumMod val="20000"/>
              <a:lumOff val="80000"/>
              <a:alpha val="5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2880" tIns="182880" rIns="182880" bIns="182880" numCol="1" spcCol="0" rtlCol="0" fromWordArt="0" anchor="t" anchorCtr="0" forceAA="0" compatLnSpc="1">
            <a:prstTxWarp prst="textNoShape">
              <a:avLst/>
            </a:prstTxWarp>
            <a:noAutofit/>
          </a:bodyPr>
          <a:lstStyle/>
          <a:p>
            <a:pPr algn="ctr"/>
            <a:r>
              <a:rPr lang="en-US" sz="1200" b="1" dirty="0">
                <a:solidFill>
                  <a:schemeClr val="tx1"/>
                </a:solidFill>
              </a:rPr>
              <a:t>User Interface</a:t>
            </a:r>
          </a:p>
        </p:txBody>
      </p:sp>
      <p:sp>
        <p:nvSpPr>
          <p:cNvPr id="2" name="Slide Number Placeholder 1"/>
          <p:cNvSpPr>
            <a:spLocks noGrp="1"/>
          </p:cNvSpPr>
          <p:nvPr>
            <p:ph type="sldNum" sz="quarter" idx="4"/>
          </p:nvPr>
        </p:nvSpPr>
        <p:spPr/>
        <p:txBody>
          <a:bodyPr/>
          <a:lstStyle/>
          <a:p>
            <a:fld id="{EF8F64E1-8DCB-A44D-B480-8EAB705BC498}" type="slidenum">
              <a:rPr lang="en-US" altLang="en-US" smtClean="0"/>
              <a:pPr/>
              <a:t>5</a:t>
            </a:fld>
            <a:endParaRPr lang="en-US" altLang="en-US" dirty="0"/>
          </a:p>
        </p:txBody>
      </p:sp>
      <p:sp>
        <p:nvSpPr>
          <p:cNvPr id="3" name="Title 2"/>
          <p:cNvSpPr>
            <a:spLocks noGrp="1"/>
          </p:cNvSpPr>
          <p:nvPr>
            <p:ph type="title"/>
          </p:nvPr>
        </p:nvSpPr>
        <p:spPr/>
        <p:txBody>
          <a:bodyPr/>
          <a:lstStyle/>
          <a:p>
            <a:r>
              <a:rPr lang="en-US" dirty="0">
                <a:solidFill>
                  <a:prstClr val="black">
                    <a:lumMod val="75000"/>
                    <a:lumOff val="25000"/>
                  </a:prstClr>
                </a:solidFill>
              </a:rPr>
              <a:t>z/OS Connect Architecture </a:t>
            </a:r>
            <a:r>
              <a:rPr lang="en-US" dirty="0">
                <a:solidFill>
                  <a:schemeClr val="tx1">
                    <a:lumMod val="50000"/>
                    <a:lumOff val="50000"/>
                  </a:schemeClr>
                </a:solidFill>
              </a:rPr>
              <a:t>: ‘SHAW’ Security Check Workflow</a:t>
            </a:r>
          </a:p>
        </p:txBody>
      </p:sp>
      <p:sp>
        <p:nvSpPr>
          <p:cNvPr id="46" name="Rounded Rectangle 45"/>
          <p:cNvSpPr>
            <a:spLocks noChangeAspect="1"/>
          </p:cNvSpPr>
          <p:nvPr/>
        </p:nvSpPr>
        <p:spPr>
          <a:xfrm>
            <a:off x="4997112" y="2057400"/>
            <a:ext cx="1438656" cy="630980"/>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Process Non-Monetary Transactions</a:t>
            </a:r>
          </a:p>
          <a:p>
            <a:pPr algn="ctr"/>
            <a:r>
              <a:rPr lang="en-US" sz="900" dirty="0">
                <a:solidFill>
                  <a:schemeClr val="tx1">
                    <a:lumMod val="65000"/>
                    <a:lumOff val="35000"/>
                  </a:schemeClr>
                </a:solidFill>
              </a:rPr>
              <a:t> (Business Function ILDD/ILMX/ILNX)</a:t>
            </a:r>
          </a:p>
        </p:txBody>
      </p:sp>
      <p:sp>
        <p:nvSpPr>
          <p:cNvPr id="62" name="Flowchart: Magnetic Disk 61"/>
          <p:cNvSpPr/>
          <p:nvPr/>
        </p:nvSpPr>
        <p:spPr>
          <a:xfrm>
            <a:off x="8254425" y="5378844"/>
            <a:ext cx="800100" cy="438497"/>
          </a:xfrm>
          <a:prstGeom prst="flowChartMagneticDisk">
            <a:avLst/>
          </a:prstGeom>
          <a:solidFill>
            <a:schemeClr val="tx1">
              <a:lumMod val="65000"/>
              <a:lumOff val="35000"/>
            </a:schemeClr>
          </a:solidFill>
          <a:ln w="12700">
            <a:solidFill>
              <a:schemeClr val="bg1"/>
            </a:solidFill>
          </a:ln>
          <a:effectLst>
            <a:innerShdw blurRad="546100" dir="9780000">
              <a:schemeClr val="tx2">
                <a:lumMod val="75000"/>
                <a:alpha val="41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TCR</a:t>
            </a:r>
          </a:p>
        </p:txBody>
      </p:sp>
      <p:sp>
        <p:nvSpPr>
          <p:cNvPr id="87" name="Rounded Rectangle 86"/>
          <p:cNvSpPr>
            <a:spLocks noChangeAspect="1"/>
          </p:cNvSpPr>
          <p:nvPr/>
        </p:nvSpPr>
        <p:spPr>
          <a:xfrm>
            <a:off x="5203010" y="3575588"/>
            <a:ext cx="1026862" cy="466344"/>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Check Bank, Batch Number &amp; User Location</a:t>
            </a:r>
          </a:p>
        </p:txBody>
      </p:sp>
      <p:cxnSp>
        <p:nvCxnSpPr>
          <p:cNvPr id="90" name="Elbow Connector 89"/>
          <p:cNvCxnSpPr>
            <a:cxnSpLocks/>
            <a:stCxn id="46" idx="2"/>
            <a:endCxn id="87" idx="0"/>
          </p:cNvCxnSpPr>
          <p:nvPr/>
        </p:nvCxnSpPr>
        <p:spPr>
          <a:xfrm rot="16200000" flipH="1">
            <a:off x="5272836" y="3131983"/>
            <a:ext cx="887208" cy="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93" name="Rounded Rectangle 92"/>
          <p:cNvSpPr>
            <a:spLocks noChangeAspect="1"/>
          </p:cNvSpPr>
          <p:nvPr/>
        </p:nvSpPr>
        <p:spPr>
          <a:xfrm>
            <a:off x="6577322" y="3575588"/>
            <a:ext cx="1120485" cy="466344"/>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Check Batch Number &amp; Business Function</a:t>
            </a:r>
          </a:p>
        </p:txBody>
      </p:sp>
      <p:cxnSp>
        <p:nvCxnSpPr>
          <p:cNvPr id="96" name="Elbow Connector 95"/>
          <p:cNvCxnSpPr>
            <a:stCxn id="108" idx="2"/>
            <a:endCxn id="105" idx="2"/>
          </p:cNvCxnSpPr>
          <p:nvPr/>
        </p:nvCxnSpPr>
        <p:spPr>
          <a:xfrm rot="16200000" flipH="1">
            <a:off x="2442552" y="4046084"/>
            <a:ext cx="1679733" cy="151236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05" name="Flowchart: Magnetic Disk 104"/>
          <p:cNvSpPr/>
          <p:nvPr/>
        </p:nvSpPr>
        <p:spPr>
          <a:xfrm>
            <a:off x="4038600" y="5413533"/>
            <a:ext cx="1189822" cy="457200"/>
          </a:xfrm>
          <a:prstGeom prst="flowChartMagneticDisk">
            <a:avLst/>
          </a:prstGeom>
          <a:solidFill>
            <a:schemeClr val="tx1">
              <a:lumMod val="65000"/>
              <a:lumOff val="35000"/>
            </a:schemeClr>
          </a:solidFill>
          <a:ln w="12700">
            <a:solidFill>
              <a:schemeClr val="bg1"/>
            </a:solidFill>
          </a:ln>
          <a:effectLst>
            <a:innerShdw blurRad="546100" dir="9780000">
              <a:schemeClr val="tx2">
                <a:lumMod val="75000"/>
                <a:alpha val="41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ILO Security</a:t>
            </a:r>
          </a:p>
        </p:txBody>
      </p:sp>
      <p:sp>
        <p:nvSpPr>
          <p:cNvPr id="106" name="Rounded Rectangle 105"/>
          <p:cNvSpPr/>
          <p:nvPr/>
        </p:nvSpPr>
        <p:spPr>
          <a:xfrm>
            <a:off x="2057400" y="2140389"/>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Login to SHAW with IMS User ID</a:t>
            </a:r>
          </a:p>
        </p:txBody>
      </p:sp>
      <p:sp>
        <p:nvSpPr>
          <p:cNvPr id="108" name="Rounded Rectangle 107"/>
          <p:cNvSpPr>
            <a:spLocks noChangeAspect="1"/>
          </p:cNvSpPr>
          <p:nvPr/>
        </p:nvSpPr>
        <p:spPr>
          <a:xfrm>
            <a:off x="2018852" y="3496056"/>
            <a:ext cx="1014768" cy="466344"/>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Check if IMS User ID exists in Security table</a:t>
            </a:r>
          </a:p>
        </p:txBody>
      </p:sp>
      <p:sp>
        <p:nvSpPr>
          <p:cNvPr id="112" name="Rounded Rectangle 111"/>
          <p:cNvSpPr/>
          <p:nvPr/>
        </p:nvSpPr>
        <p:spPr>
          <a:xfrm>
            <a:off x="4164437" y="3531745"/>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Login Successful</a:t>
            </a:r>
          </a:p>
        </p:txBody>
      </p:sp>
      <p:sp>
        <p:nvSpPr>
          <p:cNvPr id="113" name="Flowchart: Decision 112"/>
          <p:cNvSpPr/>
          <p:nvPr/>
        </p:nvSpPr>
        <p:spPr>
          <a:xfrm>
            <a:off x="4096986" y="4387339"/>
            <a:ext cx="1084614" cy="538412"/>
          </a:xfrm>
          <a:prstGeom prst="flowChartDecision">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Exists</a:t>
            </a:r>
          </a:p>
        </p:txBody>
      </p:sp>
      <p:cxnSp>
        <p:nvCxnSpPr>
          <p:cNvPr id="116" name="Straight Arrow Connector 115"/>
          <p:cNvCxnSpPr>
            <a:stCxn id="105" idx="1"/>
            <a:endCxn id="113" idx="2"/>
          </p:cNvCxnSpPr>
          <p:nvPr/>
        </p:nvCxnSpPr>
        <p:spPr>
          <a:xfrm flipV="1">
            <a:off x="4633511" y="4925751"/>
            <a:ext cx="5782" cy="4877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13" idx="0"/>
            <a:endCxn id="112" idx="2"/>
          </p:cNvCxnSpPr>
          <p:nvPr/>
        </p:nvCxnSpPr>
        <p:spPr>
          <a:xfrm flipH="1" flipV="1">
            <a:off x="4634919" y="3996212"/>
            <a:ext cx="4374" cy="3911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2" name="Rounded Rectangle 121"/>
          <p:cNvSpPr/>
          <p:nvPr/>
        </p:nvSpPr>
        <p:spPr>
          <a:xfrm>
            <a:off x="3330406" y="2081599"/>
            <a:ext cx="1200362" cy="575134"/>
          </a:xfrm>
          <a:prstGeom prst="roundRect">
            <a:avLst/>
          </a:prstGeom>
          <a:solidFill>
            <a:schemeClr val="tx2">
              <a:lumMod val="20000"/>
              <a:lumOff val="8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200"/>
              </a:spcBef>
            </a:pPr>
            <a:r>
              <a:rPr lang="en-US" sz="900" b="1" dirty="0">
                <a:solidFill>
                  <a:schemeClr val="tx1"/>
                </a:solidFill>
              </a:rPr>
              <a:t>ERROR -- USER NOT AUTHORIZED FOR RETAIL SYSTEM</a:t>
            </a:r>
          </a:p>
        </p:txBody>
      </p:sp>
      <p:cxnSp>
        <p:nvCxnSpPr>
          <p:cNvPr id="134" name="Elbow Connector 133"/>
          <p:cNvCxnSpPr>
            <a:stCxn id="113" idx="1"/>
            <a:endCxn id="122" idx="1"/>
          </p:cNvCxnSpPr>
          <p:nvPr/>
        </p:nvCxnSpPr>
        <p:spPr>
          <a:xfrm rot="10800000">
            <a:off x="3330406" y="2369167"/>
            <a:ext cx="766580" cy="2287379"/>
          </a:xfrm>
          <a:prstGeom prst="bentConnector3">
            <a:avLst>
              <a:gd name="adj1" fmla="val 121471"/>
            </a:avLst>
          </a:prstGeom>
          <a:ln>
            <a:tailEnd type="arrow"/>
          </a:ln>
        </p:spPr>
        <p:style>
          <a:lnRef idx="1">
            <a:schemeClr val="dk1"/>
          </a:lnRef>
          <a:fillRef idx="0">
            <a:schemeClr val="dk1"/>
          </a:fillRef>
          <a:effectRef idx="0">
            <a:schemeClr val="dk1"/>
          </a:effectRef>
          <a:fontRef idx="minor">
            <a:schemeClr val="tx1"/>
          </a:fontRef>
        </p:style>
      </p:cxnSp>
      <p:cxnSp>
        <p:nvCxnSpPr>
          <p:cNvPr id="137" name="Elbow Connector 136"/>
          <p:cNvCxnSpPr>
            <a:cxnSpLocks/>
            <a:stCxn id="112" idx="0"/>
            <a:endCxn id="46" idx="1"/>
          </p:cNvCxnSpPr>
          <p:nvPr/>
        </p:nvCxnSpPr>
        <p:spPr>
          <a:xfrm rot="5400000" flipH="1" flipV="1">
            <a:off x="4236588" y="2771222"/>
            <a:ext cx="1158855" cy="362193"/>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46" name="Elbow Connector 145"/>
          <p:cNvCxnSpPr>
            <a:stCxn id="87" idx="2"/>
            <a:endCxn id="105" idx="4"/>
          </p:cNvCxnSpPr>
          <p:nvPr/>
        </p:nvCxnSpPr>
        <p:spPr>
          <a:xfrm rot="5400000">
            <a:off x="4672332" y="4598023"/>
            <a:ext cx="1600201" cy="488019"/>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55" name="Straight Arrow Connector 154"/>
          <p:cNvCxnSpPr>
            <a:stCxn id="87" idx="3"/>
            <a:endCxn id="93" idx="1"/>
          </p:cNvCxnSpPr>
          <p:nvPr/>
        </p:nvCxnSpPr>
        <p:spPr>
          <a:xfrm>
            <a:off x="6229872" y="3808760"/>
            <a:ext cx="3474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0" name="Elbow Connector 159"/>
          <p:cNvCxnSpPr>
            <a:stCxn id="93" idx="2"/>
            <a:endCxn id="62" idx="2"/>
          </p:cNvCxnSpPr>
          <p:nvPr/>
        </p:nvCxnSpPr>
        <p:spPr>
          <a:xfrm rot="16200000" flipH="1">
            <a:off x="6917915" y="4261582"/>
            <a:ext cx="1556161" cy="111686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62" name="Flowchart: Decision 161"/>
          <p:cNvSpPr/>
          <p:nvPr/>
        </p:nvSpPr>
        <p:spPr>
          <a:xfrm>
            <a:off x="8112168" y="4270533"/>
            <a:ext cx="1084614" cy="538412"/>
          </a:xfrm>
          <a:prstGeom prst="flowChartDecision">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Exists</a:t>
            </a:r>
          </a:p>
        </p:txBody>
      </p:sp>
      <p:cxnSp>
        <p:nvCxnSpPr>
          <p:cNvPr id="164" name="Straight Arrow Connector 163"/>
          <p:cNvCxnSpPr>
            <a:stCxn id="62" idx="1"/>
            <a:endCxn id="162" idx="2"/>
          </p:cNvCxnSpPr>
          <p:nvPr/>
        </p:nvCxnSpPr>
        <p:spPr>
          <a:xfrm flipV="1">
            <a:off x="8654475" y="4808945"/>
            <a:ext cx="0" cy="5698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5" name="Rounded Rectangle 164"/>
          <p:cNvSpPr/>
          <p:nvPr/>
        </p:nvSpPr>
        <p:spPr>
          <a:xfrm>
            <a:off x="8183993" y="3531744"/>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Allow Loan Change Processing</a:t>
            </a:r>
          </a:p>
        </p:txBody>
      </p:sp>
      <p:sp>
        <p:nvSpPr>
          <p:cNvPr id="182" name="Rounded Rectangle 181"/>
          <p:cNvSpPr/>
          <p:nvPr/>
        </p:nvSpPr>
        <p:spPr>
          <a:xfrm>
            <a:off x="8131006" y="2081599"/>
            <a:ext cx="1200362" cy="575134"/>
          </a:xfrm>
          <a:prstGeom prst="roundRect">
            <a:avLst/>
          </a:prstGeom>
          <a:solidFill>
            <a:schemeClr val="tx2">
              <a:lumMod val="20000"/>
              <a:lumOff val="8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200"/>
              </a:spcBef>
            </a:pPr>
            <a:r>
              <a:rPr lang="en-US" sz="900" b="1" dirty="0">
                <a:solidFill>
                  <a:schemeClr val="tx1"/>
                </a:solidFill>
              </a:rPr>
              <a:t>BATCH HAS NOT BEEN ALLOCATED</a:t>
            </a:r>
          </a:p>
        </p:txBody>
      </p:sp>
      <p:cxnSp>
        <p:nvCxnSpPr>
          <p:cNvPr id="184" name="Elbow Connector 183"/>
          <p:cNvCxnSpPr>
            <a:stCxn id="162" idx="1"/>
            <a:endCxn id="182" idx="1"/>
          </p:cNvCxnSpPr>
          <p:nvPr/>
        </p:nvCxnSpPr>
        <p:spPr>
          <a:xfrm rot="10800000" flipH="1">
            <a:off x="8112168" y="2369167"/>
            <a:ext cx="18838" cy="2170573"/>
          </a:xfrm>
          <a:prstGeom prst="bentConnector3">
            <a:avLst>
              <a:gd name="adj1" fmla="val -1213505"/>
            </a:avLst>
          </a:prstGeom>
          <a:ln>
            <a:tailEnd type="arrow"/>
          </a:ln>
        </p:spPr>
        <p:style>
          <a:lnRef idx="1">
            <a:schemeClr val="dk1"/>
          </a:lnRef>
          <a:fillRef idx="0">
            <a:schemeClr val="dk1"/>
          </a:fillRef>
          <a:effectRef idx="0">
            <a:schemeClr val="dk1"/>
          </a:effectRef>
          <a:fontRef idx="minor">
            <a:schemeClr val="tx1"/>
          </a:fontRef>
        </p:style>
      </p:cxnSp>
      <p:cxnSp>
        <p:nvCxnSpPr>
          <p:cNvPr id="199" name="Straight Arrow Connector 198"/>
          <p:cNvCxnSpPr>
            <a:stCxn id="162" idx="0"/>
            <a:endCxn id="165" idx="2"/>
          </p:cNvCxnSpPr>
          <p:nvPr/>
        </p:nvCxnSpPr>
        <p:spPr>
          <a:xfrm flipV="1">
            <a:off x="8654475" y="3996211"/>
            <a:ext cx="0" cy="274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206" name="Picture 205">
            <a:extLst>
              <a:ext uri="{FF2B5EF4-FFF2-40B4-BE49-F238E27FC236}">
                <a16:creationId xmlns:a16="http://schemas.microsoft.com/office/drawing/2014/main" id="{7458A347-6719-4794-952E-300B772CB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79558"/>
            <a:ext cx="476250" cy="476250"/>
          </a:xfrm>
          <a:prstGeom prst="rect">
            <a:avLst/>
          </a:prstGeom>
        </p:spPr>
      </p:pic>
      <p:cxnSp>
        <p:nvCxnSpPr>
          <p:cNvPr id="207" name="Connector: Curved 76">
            <a:extLst>
              <a:ext uri="{FF2B5EF4-FFF2-40B4-BE49-F238E27FC236}">
                <a16:creationId xmlns:a16="http://schemas.microsoft.com/office/drawing/2014/main" id="{BE2863C0-791D-4BEC-A587-1566FEA98F8C}"/>
              </a:ext>
            </a:extLst>
          </p:cNvPr>
          <p:cNvCxnSpPr>
            <a:stCxn id="206" idx="3"/>
          </p:cNvCxnSpPr>
          <p:nvPr/>
        </p:nvCxnSpPr>
        <p:spPr>
          <a:xfrm>
            <a:off x="1543050" y="1117683"/>
            <a:ext cx="655246" cy="939717"/>
          </a:xfrm>
          <a:prstGeom prst="curvedConnector2">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8C6A307A-30F2-4D44-A3ED-B855BCCCFEBF}"/>
              </a:ext>
            </a:extLst>
          </p:cNvPr>
          <p:cNvSpPr txBox="1"/>
          <p:nvPr/>
        </p:nvSpPr>
        <p:spPr>
          <a:xfrm>
            <a:off x="771255" y="1290873"/>
            <a:ext cx="1140945" cy="253916"/>
          </a:xfrm>
          <a:prstGeom prst="rect">
            <a:avLst/>
          </a:prstGeom>
          <a:noFill/>
        </p:spPr>
        <p:txBody>
          <a:bodyPr wrap="square" rtlCol="0">
            <a:spAutoFit/>
          </a:bodyPr>
          <a:lstStyle/>
          <a:p>
            <a:pPr algn="ctr">
              <a:spcBef>
                <a:spcPts val="200"/>
              </a:spcBef>
            </a:pPr>
            <a:r>
              <a:rPr lang="en-US" sz="1000" dirty="0">
                <a:solidFill>
                  <a:schemeClr val="tx1">
                    <a:lumMod val="85000"/>
                    <a:lumOff val="15000"/>
                  </a:schemeClr>
                </a:solidFill>
                <a:latin typeface="+mj-lt"/>
              </a:rPr>
              <a:t>Mainframe User</a:t>
            </a:r>
            <a:endParaRPr lang="en-US" sz="1400" dirty="0">
              <a:solidFill>
                <a:schemeClr val="tx1">
                  <a:lumMod val="85000"/>
                  <a:lumOff val="15000"/>
                </a:schemeClr>
              </a:solidFill>
              <a:latin typeface="+mj-lt"/>
            </a:endParaRPr>
          </a:p>
        </p:txBody>
      </p:sp>
      <p:cxnSp>
        <p:nvCxnSpPr>
          <p:cNvPr id="210" name="Straight Arrow Connector 209"/>
          <p:cNvCxnSpPr>
            <a:stCxn id="106" idx="2"/>
            <a:endCxn id="108" idx="0"/>
          </p:cNvCxnSpPr>
          <p:nvPr/>
        </p:nvCxnSpPr>
        <p:spPr>
          <a:xfrm flipH="1">
            <a:off x="2526236" y="2604856"/>
            <a:ext cx="1646" cy="891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9" name="Rounded Rectangle 218"/>
          <p:cNvSpPr>
            <a:spLocks noChangeAspect="1"/>
          </p:cNvSpPr>
          <p:nvPr/>
        </p:nvSpPr>
        <p:spPr>
          <a:xfrm>
            <a:off x="9448800" y="3531746"/>
            <a:ext cx="990600" cy="466344"/>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Update Terminal ID For Batch Number</a:t>
            </a:r>
          </a:p>
        </p:txBody>
      </p:sp>
      <p:cxnSp>
        <p:nvCxnSpPr>
          <p:cNvPr id="223" name="Straight Arrow Connector 222"/>
          <p:cNvCxnSpPr>
            <a:stCxn id="165" idx="3"/>
            <a:endCxn id="219" idx="1"/>
          </p:cNvCxnSpPr>
          <p:nvPr/>
        </p:nvCxnSpPr>
        <p:spPr>
          <a:xfrm>
            <a:off x="9124956" y="3763978"/>
            <a:ext cx="323844" cy="9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6" name="Elbow Connector 225"/>
          <p:cNvCxnSpPr>
            <a:stCxn id="219" idx="2"/>
            <a:endCxn id="62" idx="4"/>
          </p:cNvCxnSpPr>
          <p:nvPr/>
        </p:nvCxnSpPr>
        <p:spPr>
          <a:xfrm rot="5400000">
            <a:off x="8699312" y="4353304"/>
            <a:ext cx="1600003" cy="889575"/>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29" name="TextBox 228"/>
          <p:cNvSpPr txBox="1"/>
          <p:nvPr/>
        </p:nvSpPr>
        <p:spPr>
          <a:xfrm>
            <a:off x="3713695" y="4430520"/>
            <a:ext cx="207119" cy="230832"/>
          </a:xfrm>
          <a:prstGeom prst="rect">
            <a:avLst/>
          </a:prstGeom>
          <a:noFill/>
        </p:spPr>
        <p:txBody>
          <a:bodyPr wrap="square" rtlCol="0">
            <a:spAutoFit/>
          </a:bodyPr>
          <a:lstStyle/>
          <a:p>
            <a:r>
              <a:rPr lang="en-US" sz="900" dirty="0">
                <a:latin typeface="+mn-lt"/>
              </a:rPr>
              <a:t>N</a:t>
            </a:r>
          </a:p>
        </p:txBody>
      </p:sp>
      <p:sp>
        <p:nvSpPr>
          <p:cNvPr id="230" name="TextBox 229"/>
          <p:cNvSpPr txBox="1"/>
          <p:nvPr/>
        </p:nvSpPr>
        <p:spPr>
          <a:xfrm>
            <a:off x="7848600" y="4271923"/>
            <a:ext cx="207119" cy="230832"/>
          </a:xfrm>
          <a:prstGeom prst="rect">
            <a:avLst/>
          </a:prstGeom>
          <a:noFill/>
        </p:spPr>
        <p:txBody>
          <a:bodyPr wrap="square" rtlCol="0">
            <a:spAutoFit/>
          </a:bodyPr>
          <a:lstStyle/>
          <a:p>
            <a:r>
              <a:rPr lang="en-US" sz="900" dirty="0">
                <a:latin typeface="+mn-lt"/>
              </a:rPr>
              <a:t>N</a:t>
            </a:r>
          </a:p>
        </p:txBody>
      </p:sp>
      <p:sp>
        <p:nvSpPr>
          <p:cNvPr id="231" name="TextBox 230"/>
          <p:cNvSpPr txBox="1"/>
          <p:nvPr/>
        </p:nvSpPr>
        <p:spPr>
          <a:xfrm>
            <a:off x="8627627" y="4076359"/>
            <a:ext cx="207119" cy="230832"/>
          </a:xfrm>
          <a:prstGeom prst="rect">
            <a:avLst/>
          </a:prstGeom>
          <a:noFill/>
        </p:spPr>
        <p:txBody>
          <a:bodyPr wrap="square" rtlCol="0">
            <a:spAutoFit/>
          </a:bodyPr>
          <a:lstStyle/>
          <a:p>
            <a:r>
              <a:rPr lang="en-US" sz="900" dirty="0">
                <a:latin typeface="+mn-lt"/>
              </a:rPr>
              <a:t>Y</a:t>
            </a:r>
          </a:p>
        </p:txBody>
      </p:sp>
      <p:sp>
        <p:nvSpPr>
          <p:cNvPr id="232" name="TextBox 231"/>
          <p:cNvSpPr txBox="1"/>
          <p:nvPr/>
        </p:nvSpPr>
        <p:spPr>
          <a:xfrm>
            <a:off x="4608896" y="4113343"/>
            <a:ext cx="207119" cy="230832"/>
          </a:xfrm>
          <a:prstGeom prst="rect">
            <a:avLst/>
          </a:prstGeom>
          <a:noFill/>
        </p:spPr>
        <p:txBody>
          <a:bodyPr wrap="square" rtlCol="0">
            <a:spAutoFit/>
          </a:bodyPr>
          <a:lstStyle/>
          <a:p>
            <a:r>
              <a:rPr lang="en-US" sz="900" dirty="0">
                <a:latin typeface="+mn-lt"/>
              </a:rPr>
              <a:t>Y</a:t>
            </a:r>
          </a:p>
        </p:txBody>
      </p:sp>
    </p:spTree>
    <p:extLst>
      <p:ext uri="{BB962C8B-B14F-4D97-AF65-F5344CB8AC3E}">
        <p14:creationId xmlns:p14="http://schemas.microsoft.com/office/powerpoint/2010/main" val="118799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6</a:t>
            </a:fld>
            <a:endParaRPr lang="en-US" altLang="en-US" dirty="0"/>
          </a:p>
        </p:txBody>
      </p:sp>
      <p:sp>
        <p:nvSpPr>
          <p:cNvPr id="3" name="Title 2"/>
          <p:cNvSpPr>
            <a:spLocks noGrp="1"/>
          </p:cNvSpPr>
          <p:nvPr>
            <p:ph type="title"/>
          </p:nvPr>
        </p:nvSpPr>
        <p:spPr/>
        <p:txBody>
          <a:bodyPr/>
          <a:lstStyle/>
          <a:p>
            <a:r>
              <a:rPr lang="en-US" dirty="0">
                <a:solidFill>
                  <a:prstClr val="black">
                    <a:lumMod val="75000"/>
                    <a:lumOff val="25000"/>
                  </a:prstClr>
                </a:solidFill>
              </a:rPr>
              <a:t>z/OS Connect Architecture: </a:t>
            </a:r>
            <a:r>
              <a:rPr lang="en-US" dirty="0">
                <a:solidFill>
                  <a:prstClr val="black">
                    <a:lumMod val="50000"/>
                    <a:lumOff val="50000"/>
                  </a:prstClr>
                </a:solidFill>
              </a:rPr>
              <a:t>‘SHAW’ Security Configuration</a:t>
            </a:r>
            <a:endParaRPr lang="en-US" dirty="0">
              <a:solidFill>
                <a:schemeClr val="tx1">
                  <a:lumMod val="50000"/>
                  <a:lumOff val="50000"/>
                </a:schemeClr>
              </a:solidFill>
            </a:endParaRPr>
          </a:p>
        </p:txBody>
      </p:sp>
      <p:sp>
        <p:nvSpPr>
          <p:cNvPr id="4" name="TextBox 3"/>
          <p:cNvSpPr txBox="1"/>
          <p:nvPr/>
        </p:nvSpPr>
        <p:spPr>
          <a:xfrm>
            <a:off x="8839200" y="6324625"/>
            <a:ext cx="184731" cy="307777"/>
          </a:xfrm>
          <a:prstGeom prst="rect">
            <a:avLst/>
          </a:prstGeom>
          <a:noFill/>
        </p:spPr>
        <p:txBody>
          <a:bodyPr wrap="none" rtlCol="0">
            <a:spAutoFit/>
          </a:bodyPr>
          <a:lstStyle/>
          <a:p>
            <a:endParaRPr lang="en-US" sz="1400" dirty="0"/>
          </a:p>
        </p:txBody>
      </p:sp>
      <p:graphicFrame>
        <p:nvGraphicFramePr>
          <p:cNvPr id="16" name="Table 15">
            <a:extLst>
              <a:ext uri="{FF2B5EF4-FFF2-40B4-BE49-F238E27FC236}">
                <a16:creationId xmlns:a16="http://schemas.microsoft.com/office/drawing/2014/main" id="{1907996F-BD50-474B-AB20-B6A148B2C396}"/>
              </a:ext>
            </a:extLst>
          </p:cNvPr>
          <p:cNvGraphicFramePr>
            <a:graphicFrameLocks noGrp="1"/>
          </p:cNvGraphicFramePr>
          <p:nvPr>
            <p:extLst>
              <p:ext uri="{D42A27DB-BD31-4B8C-83A1-F6EECF244321}">
                <p14:modId xmlns:p14="http://schemas.microsoft.com/office/powerpoint/2010/main" val="2213732368"/>
              </p:ext>
            </p:extLst>
          </p:nvPr>
        </p:nvGraphicFramePr>
        <p:xfrm>
          <a:off x="3229168" y="3445007"/>
          <a:ext cx="5635170" cy="3033506"/>
        </p:xfrm>
        <a:graphic>
          <a:graphicData uri="http://schemas.openxmlformats.org/drawingml/2006/table">
            <a:tbl>
              <a:tblPr/>
              <a:tblGrid>
                <a:gridCol w="1752600">
                  <a:extLst>
                    <a:ext uri="{9D8B030D-6E8A-4147-A177-3AD203B41FA5}">
                      <a16:colId xmlns:a16="http://schemas.microsoft.com/office/drawing/2014/main" val="561649972"/>
                    </a:ext>
                  </a:extLst>
                </a:gridCol>
                <a:gridCol w="2209799">
                  <a:extLst>
                    <a:ext uri="{9D8B030D-6E8A-4147-A177-3AD203B41FA5}">
                      <a16:colId xmlns:a16="http://schemas.microsoft.com/office/drawing/2014/main" val="4175140713"/>
                    </a:ext>
                  </a:extLst>
                </a:gridCol>
                <a:gridCol w="1672771">
                  <a:extLst>
                    <a:ext uri="{9D8B030D-6E8A-4147-A177-3AD203B41FA5}">
                      <a16:colId xmlns:a16="http://schemas.microsoft.com/office/drawing/2014/main" val="20001"/>
                    </a:ext>
                  </a:extLst>
                </a:gridCol>
              </a:tblGrid>
              <a:tr h="438633">
                <a:tc rowSpan="2">
                  <a:txBody>
                    <a:bodyPr/>
                    <a:lstStyle/>
                    <a:p>
                      <a:pPr algn="ctr" fontAlgn="ctr"/>
                      <a:r>
                        <a:rPr lang="en-US" sz="1400" b="1" i="0" u="none" strike="noStrike" dirty="0">
                          <a:solidFill>
                            <a:srgbClr val="FFFFFF"/>
                          </a:solidFill>
                          <a:effectLst/>
                          <a:latin typeface="+mn-lt"/>
                        </a:rPr>
                        <a:t>SHAW File</a:t>
                      </a:r>
                    </a:p>
                  </a:txBody>
                  <a:tcPr marL="7620" marR="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95959"/>
                    </a:solidFill>
                  </a:tcPr>
                </a:tc>
                <a:tc rowSpan="2">
                  <a:txBody>
                    <a:bodyPr/>
                    <a:lstStyle/>
                    <a:p>
                      <a:pPr algn="ctr" fontAlgn="ctr"/>
                      <a:r>
                        <a:rPr lang="en-US" sz="1400" b="1" i="0" u="none" strike="noStrike" dirty="0">
                          <a:solidFill>
                            <a:srgbClr val="FFFFFF"/>
                          </a:solidFill>
                          <a:effectLst/>
                          <a:latin typeface="+mn-lt"/>
                        </a:rPr>
                        <a:t>Field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95959"/>
                    </a:solidFill>
                  </a:tcPr>
                </a:tc>
                <a:tc>
                  <a:txBody>
                    <a:bodyPr/>
                    <a:lstStyle/>
                    <a:p>
                      <a:pPr marL="0" marR="0" indent="0" algn="ctr" defTabSz="95787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FFFFFF"/>
                          </a:solidFill>
                          <a:effectLst/>
                          <a:latin typeface="+mn-lt"/>
                        </a:rPr>
                        <a:t>Hard Coded Value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41908084"/>
                  </a:ext>
                </a:extLst>
              </a:tr>
              <a:tr h="329899">
                <a:tc vMerge="1">
                  <a:txBody>
                    <a:bodyPr/>
                    <a:lstStyle/>
                    <a:p>
                      <a:endParaRPr lang="en-US"/>
                    </a:p>
                  </a:txBody>
                  <a:tcPr/>
                </a:tc>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algn="ctr" fontAlgn="ctr"/>
                      <a:r>
                        <a:rPr lang="en-US" sz="1400" b="1" i="0" u="none" strike="noStrike" dirty="0">
                          <a:solidFill>
                            <a:schemeClr val="tx1">
                              <a:lumMod val="65000"/>
                              <a:lumOff val="35000"/>
                            </a:schemeClr>
                          </a:solidFill>
                          <a:effectLst/>
                          <a:latin typeface="+mn-lt"/>
                        </a:rPr>
                        <a:t>HQ</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938250303"/>
                  </a:ext>
                </a:extLst>
              </a:tr>
              <a:tr h="329899">
                <a:tc rowSpan="3">
                  <a:txBody>
                    <a:bodyPr/>
                    <a:lstStyle/>
                    <a:p>
                      <a:pPr lvl="0" algn="r" fontAlgn="ctr"/>
                      <a:r>
                        <a:rPr lang="en-US" sz="1200" b="1" i="0" u="none" strike="noStrike" dirty="0">
                          <a:solidFill>
                            <a:srgbClr val="002060"/>
                          </a:solidFill>
                          <a:effectLst/>
                          <a:latin typeface="+mn-lt"/>
                        </a:rPr>
                        <a:t>TCR</a:t>
                      </a: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TCR-BATCH (Batch Number)</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99x</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7274517"/>
                  </a:ext>
                </a:extLst>
              </a:tr>
              <a:tr h="329899">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TCR-BR (Branch Number)</a:t>
                      </a:r>
                    </a:p>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For All Branches</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1-40</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8921232"/>
                  </a:ext>
                </a:extLst>
              </a:tr>
              <a:tr h="329899">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TCR-BK (Bank Number)</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704</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3141143"/>
                  </a:ext>
                </a:extLst>
              </a:tr>
              <a:tr h="329899">
                <a:tc rowSpan="3">
                  <a:txBody>
                    <a:bodyPr/>
                    <a:lstStyle/>
                    <a:p>
                      <a:pPr lvl="0" algn="r" fontAlgn="ctr"/>
                      <a:r>
                        <a:rPr lang="en-US" sz="1200" b="1" i="0" u="none" strike="noStrike" dirty="0">
                          <a:solidFill>
                            <a:srgbClr val="002060"/>
                          </a:solidFill>
                          <a:effectLst/>
                          <a:latin typeface="+mn-lt"/>
                        </a:rPr>
                        <a:t>ILO</a:t>
                      </a: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SR-SEC-BATCH (Batch Number)</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99x</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12771690"/>
                  </a:ext>
                </a:extLst>
              </a:tr>
              <a:tr h="440967">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lvl="0" algn="r" fontAlgn="ctr"/>
                      <a:r>
                        <a:rPr lang="en-US" sz="1200" b="1" i="0" u="none" strike="noStrike" dirty="0">
                          <a:solidFill>
                            <a:srgbClr val="002060"/>
                          </a:solidFill>
                          <a:effectLst/>
                          <a:latin typeface="+mn-lt"/>
                        </a:rPr>
                        <a:t>SR-BRANCH (User Location)</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algn="l" fontAlgn="ctr"/>
                      <a:r>
                        <a:rPr lang="en-US" sz="1200" dirty="0">
                          <a:solidFill>
                            <a:schemeClr val="tx1"/>
                          </a:solidFill>
                        </a:rPr>
                        <a:t>B999</a:t>
                      </a:r>
                      <a:endParaRPr lang="en-US" sz="1200" b="1" i="0" u="none" strike="noStrike" dirty="0">
                        <a:solidFill>
                          <a:schemeClr val="tx1">
                            <a:lumMod val="65000"/>
                            <a:lumOff val="35000"/>
                          </a:schemeClr>
                        </a:solidFill>
                        <a:effectLst/>
                        <a:latin typeface="+mn-lt"/>
                      </a:endParaRP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47061392"/>
                  </a:ext>
                </a:extLst>
              </a:tr>
              <a:tr h="460930">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lvl="0" algn="r" fontAlgn="ctr"/>
                      <a:r>
                        <a:rPr lang="en-US" sz="1200" b="1" i="0" u="none" strike="noStrike" dirty="0">
                          <a:solidFill>
                            <a:srgbClr val="002060"/>
                          </a:solidFill>
                          <a:effectLst/>
                          <a:latin typeface="+mn-lt"/>
                        </a:rPr>
                        <a:t>SR-BANK (Ban Number)</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algn="l" fontAlgn="ctr"/>
                      <a:r>
                        <a:rPr lang="en-US" sz="1200" b="0" i="0" u="none" strike="noStrike" dirty="0">
                          <a:solidFill>
                            <a:schemeClr val="tx1"/>
                          </a:solidFill>
                          <a:effectLst/>
                          <a:latin typeface="+mn-lt"/>
                        </a:rPr>
                        <a:t>704</a:t>
                      </a:r>
                      <a:endParaRPr lang="en-US" sz="1200" b="0" i="0" u="none" strike="noStrike" dirty="0">
                        <a:solidFill>
                          <a:schemeClr val="tx1">
                            <a:lumMod val="65000"/>
                            <a:lumOff val="35000"/>
                          </a:schemeClr>
                        </a:solidFill>
                        <a:effectLst/>
                        <a:latin typeface="+mn-lt"/>
                      </a:endParaRP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3941164"/>
                  </a:ext>
                </a:extLst>
              </a:tr>
            </a:tbl>
          </a:graphicData>
        </a:graphic>
      </p:graphicFrame>
      <p:sp>
        <p:nvSpPr>
          <p:cNvPr id="10" name="TextBox 9">
            <a:extLst>
              <a:ext uri="{FF2B5EF4-FFF2-40B4-BE49-F238E27FC236}">
                <a16:creationId xmlns:a16="http://schemas.microsoft.com/office/drawing/2014/main" id="{7FC9E4CA-2A1D-4DD3-A60B-701D4C351876}"/>
              </a:ext>
            </a:extLst>
          </p:cNvPr>
          <p:cNvSpPr txBox="1"/>
          <p:nvPr/>
        </p:nvSpPr>
        <p:spPr>
          <a:xfrm>
            <a:off x="0" y="726634"/>
            <a:ext cx="12192000" cy="2595582"/>
          </a:xfrm>
          <a:prstGeom prst="rect">
            <a:avLst/>
          </a:prstGeom>
          <a:solidFill>
            <a:schemeClr val="bg1">
              <a:lumMod val="95000"/>
            </a:schemeClr>
          </a:solidFill>
        </p:spPr>
        <p:txBody>
          <a:bodyPr wrap="square" lIns="365760" tIns="182880" rIns="365760" bIns="182880" rtlCol="0">
            <a:spAutoFit/>
          </a:bodyPr>
          <a:lstStyle/>
          <a:p>
            <a:pPr algn="just"/>
            <a:r>
              <a:rPr lang="en-US" b="1" dirty="0">
                <a:solidFill>
                  <a:srgbClr val="002060"/>
                </a:solidFill>
                <a:latin typeface="+mj-lt"/>
              </a:rPr>
              <a:t>User Access &amp; Batch Number </a:t>
            </a:r>
            <a:r>
              <a:rPr lang="en-US" dirty="0">
                <a:solidFill>
                  <a:schemeClr val="tx1">
                    <a:lumMod val="65000"/>
                    <a:lumOff val="35000"/>
                  </a:schemeClr>
                </a:solidFill>
                <a:latin typeface="+mj-lt"/>
              </a:rPr>
              <a:t>configuration in SHAW Mainframe</a:t>
            </a:r>
          </a:p>
          <a:p>
            <a:pPr algn="just"/>
            <a:endParaRPr lang="en-US" sz="2000" dirty="0">
              <a:solidFill>
                <a:schemeClr val="tx1">
                  <a:lumMod val="65000"/>
                  <a:lumOff val="35000"/>
                </a:schemeClr>
              </a:solidFill>
              <a:latin typeface="+mj-lt"/>
            </a:endParaRPr>
          </a:p>
          <a:p>
            <a:pPr marL="285750" lvl="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Create New IMS Service User Account </a:t>
            </a:r>
            <a:r>
              <a:rPr lang="en-US" sz="1600" b="1" dirty="0">
                <a:solidFill>
                  <a:schemeClr val="tx1">
                    <a:lumMod val="65000"/>
                    <a:lumOff val="35000"/>
                  </a:schemeClr>
                </a:solidFill>
                <a:latin typeface="+mn-lt"/>
              </a:rPr>
              <a:t>“</a:t>
            </a:r>
            <a:r>
              <a:rPr lang="en-US" sz="1600" dirty="0">
                <a:latin typeface="+mn-lt"/>
              </a:rPr>
              <a:t>B999xxx” </a:t>
            </a:r>
            <a:r>
              <a:rPr lang="en-US" sz="1600" b="1" dirty="0">
                <a:solidFill>
                  <a:schemeClr val="tx1">
                    <a:lumMod val="65000"/>
                    <a:lumOff val="35000"/>
                  </a:schemeClr>
                </a:solidFill>
                <a:latin typeface="+mj-lt"/>
              </a:rPr>
              <a:t>under HQ</a:t>
            </a:r>
            <a:endParaRPr lang="en-US" sz="1600" dirty="0">
              <a:solidFill>
                <a:schemeClr val="tx1">
                  <a:lumMod val="65000"/>
                  <a:lumOff val="35000"/>
                </a:schemeClr>
              </a:solidFill>
              <a:latin typeface="+mj-lt"/>
            </a:endParaRP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Provide Access to Mainframe IMS </a:t>
            </a:r>
            <a:endParaRPr lang="en-US" sz="1600" dirty="0">
              <a:solidFill>
                <a:schemeClr val="tx1">
                  <a:lumMod val="65000"/>
                  <a:lumOff val="35000"/>
                </a:schemeClr>
              </a:solidFill>
              <a:latin typeface="+mj-lt"/>
            </a:endParaRP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Provide Access to SHAW</a:t>
            </a:r>
            <a:endParaRPr lang="en-US" sz="1600" dirty="0">
              <a:solidFill>
                <a:schemeClr val="tx1">
                  <a:lumMod val="65000"/>
                  <a:lumOff val="35000"/>
                </a:schemeClr>
              </a:solidFill>
              <a:latin typeface="+mj-lt"/>
            </a:endParaRP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Provide Access to ILNS (07), ILMX (11) &amp; ILBF (15)</a:t>
            </a:r>
          </a:p>
          <a:p>
            <a:pPr marL="28575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Allocate a new Batch Number “99x” for z/OS Connect ILMX Due Date Change API</a:t>
            </a:r>
          </a:p>
        </p:txBody>
      </p:sp>
    </p:spTree>
    <p:extLst>
      <p:ext uri="{BB962C8B-B14F-4D97-AF65-F5344CB8AC3E}">
        <p14:creationId xmlns:p14="http://schemas.microsoft.com/office/powerpoint/2010/main" val="120699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066800" y="1778244"/>
            <a:ext cx="9677400" cy="4317756"/>
          </a:xfrm>
          <a:prstGeom prst="rect">
            <a:avLst/>
          </a:prstGeom>
          <a:solidFill>
            <a:schemeClr val="bg1"/>
          </a:solidFill>
          <a:ln w="12700">
            <a:solidFill>
              <a:schemeClr val="tx1">
                <a:lumMod val="50000"/>
                <a:lumOff val="50000"/>
              </a:schemeClr>
            </a:solidFill>
            <a:prstDash val="solid"/>
          </a:ln>
          <a:effectLst>
            <a:innerShdw blurRad="152400">
              <a:schemeClr val="tx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rgbClr val="002060"/>
              </a:solidFill>
            </a:endParaRPr>
          </a:p>
        </p:txBody>
      </p:sp>
      <p:sp>
        <p:nvSpPr>
          <p:cNvPr id="54" name="Rectangle 53"/>
          <p:cNvSpPr/>
          <p:nvPr/>
        </p:nvSpPr>
        <p:spPr>
          <a:xfrm>
            <a:off x="1212933" y="5029201"/>
            <a:ext cx="9302666" cy="838200"/>
          </a:xfrm>
          <a:prstGeom prst="rect">
            <a:avLst/>
          </a:prstGeom>
          <a:ln/>
        </p:spPr>
        <p:style>
          <a:lnRef idx="1">
            <a:schemeClr val="dk1"/>
          </a:lnRef>
          <a:fillRef idx="2">
            <a:schemeClr val="dk1"/>
          </a:fillRef>
          <a:effectRef idx="1">
            <a:schemeClr val="dk1"/>
          </a:effectRef>
          <a:fontRef idx="minor">
            <a:schemeClr val="dk1"/>
          </a:fontRef>
        </p:style>
        <p:txBody>
          <a:bodyPr vert="vert270" rtlCol="0" anchor="t"/>
          <a:lstStyle/>
          <a:p>
            <a:pPr algn="ctr"/>
            <a:r>
              <a:rPr lang="en-US" sz="1200" b="1" dirty="0">
                <a:solidFill>
                  <a:schemeClr val="tx1"/>
                </a:solidFill>
              </a:rPr>
              <a:t>Data Store</a:t>
            </a:r>
          </a:p>
        </p:txBody>
      </p:sp>
      <p:sp>
        <p:nvSpPr>
          <p:cNvPr id="53" name="Rectangle 52"/>
          <p:cNvSpPr/>
          <p:nvPr/>
        </p:nvSpPr>
        <p:spPr>
          <a:xfrm>
            <a:off x="1197956" y="3145581"/>
            <a:ext cx="9317643" cy="1742561"/>
          </a:xfrm>
          <a:prstGeom prst="rect">
            <a:avLst/>
          </a:prstGeom>
          <a:solidFill>
            <a:schemeClr val="bg1">
              <a:lumMod val="75000"/>
            </a:schemeClr>
          </a:solidFill>
          <a:ln w="15875">
            <a:solidFill>
              <a:schemeClr val="tx1">
                <a:lumMod val="50000"/>
                <a:lumOff val="5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en-US" sz="1200" b="1" dirty="0">
                <a:solidFill>
                  <a:schemeClr val="tx1">
                    <a:lumMod val="65000"/>
                    <a:lumOff val="35000"/>
                  </a:schemeClr>
                </a:solidFill>
              </a:rPr>
              <a:t>User Access Security Validation</a:t>
            </a:r>
          </a:p>
        </p:txBody>
      </p:sp>
      <p:sp>
        <p:nvSpPr>
          <p:cNvPr id="52" name="Rectangle 51"/>
          <p:cNvSpPr/>
          <p:nvPr/>
        </p:nvSpPr>
        <p:spPr>
          <a:xfrm>
            <a:off x="1197957" y="1984550"/>
            <a:ext cx="9317642" cy="987250"/>
          </a:xfrm>
          <a:prstGeom prst="rect">
            <a:avLst/>
          </a:prstGeom>
          <a:solidFill>
            <a:schemeClr val="tx2">
              <a:lumMod val="20000"/>
              <a:lumOff val="80000"/>
              <a:alpha val="5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2880" tIns="182880" rIns="182880" bIns="182880" numCol="1" spcCol="0" rtlCol="0" fromWordArt="0" anchor="t" anchorCtr="0" forceAA="0" compatLnSpc="1">
            <a:prstTxWarp prst="textNoShape">
              <a:avLst/>
            </a:prstTxWarp>
            <a:noAutofit/>
          </a:bodyPr>
          <a:lstStyle/>
          <a:p>
            <a:pPr algn="ctr"/>
            <a:r>
              <a:rPr lang="en-US" sz="1200" b="1" dirty="0">
                <a:solidFill>
                  <a:schemeClr val="tx1"/>
                </a:solidFill>
              </a:rPr>
              <a:t>User Interface</a:t>
            </a:r>
          </a:p>
        </p:txBody>
      </p:sp>
      <p:sp>
        <p:nvSpPr>
          <p:cNvPr id="2" name="Slide Number Placeholder 1"/>
          <p:cNvSpPr>
            <a:spLocks noGrp="1"/>
          </p:cNvSpPr>
          <p:nvPr>
            <p:ph type="sldNum" sz="quarter" idx="4"/>
          </p:nvPr>
        </p:nvSpPr>
        <p:spPr/>
        <p:txBody>
          <a:bodyPr/>
          <a:lstStyle/>
          <a:p>
            <a:fld id="{EF8F64E1-8DCB-A44D-B480-8EAB705BC498}" type="slidenum">
              <a:rPr lang="en-US" altLang="en-US" smtClean="0"/>
              <a:pPr/>
              <a:t>7</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Application Security</a:t>
            </a:r>
            <a:r>
              <a:rPr lang="en-US" dirty="0">
                <a:solidFill>
                  <a:schemeClr val="tx1">
                    <a:lumMod val="50000"/>
                    <a:lumOff val="50000"/>
                  </a:schemeClr>
                </a:solidFill>
              </a:rPr>
              <a:t>: ‘LEMANS’ Security Check Workflow</a:t>
            </a:r>
          </a:p>
        </p:txBody>
      </p:sp>
      <p:sp>
        <p:nvSpPr>
          <p:cNvPr id="6" name="Flowchart: Magnetic Disk 5"/>
          <p:cNvSpPr/>
          <p:nvPr/>
        </p:nvSpPr>
        <p:spPr>
          <a:xfrm>
            <a:off x="3572489" y="5105400"/>
            <a:ext cx="904089" cy="560918"/>
          </a:xfrm>
          <a:prstGeom prst="flowChartMagneticDisk">
            <a:avLst/>
          </a:prstGeom>
          <a:solidFill>
            <a:schemeClr val="tx1">
              <a:lumMod val="65000"/>
              <a:lumOff val="35000"/>
            </a:schemeClr>
          </a:solidFill>
          <a:ln w="12700">
            <a:solidFill>
              <a:schemeClr val="bg1"/>
            </a:solidFill>
          </a:ln>
          <a:effectLst>
            <a:innerShdw blurRad="546100" dir="9780000">
              <a:schemeClr val="tx2">
                <a:lumMod val="75000"/>
                <a:alpha val="41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PLT (02)</a:t>
            </a:r>
          </a:p>
        </p:txBody>
      </p:sp>
      <p:sp>
        <p:nvSpPr>
          <p:cNvPr id="7" name="Flowchart: Magnetic Disk 6"/>
          <p:cNvSpPr/>
          <p:nvPr/>
        </p:nvSpPr>
        <p:spPr>
          <a:xfrm>
            <a:off x="5877711" y="5105400"/>
            <a:ext cx="904089" cy="560918"/>
          </a:xfrm>
          <a:prstGeom prst="flowChartMagneticDisk">
            <a:avLst/>
          </a:prstGeom>
          <a:solidFill>
            <a:schemeClr val="tx1">
              <a:lumMod val="65000"/>
              <a:lumOff val="35000"/>
            </a:schemeClr>
          </a:solidFill>
          <a:ln w="12700">
            <a:solidFill>
              <a:schemeClr val="bg1"/>
            </a:solidFill>
          </a:ln>
          <a:effectLst>
            <a:innerShdw blurRad="546100" dir="9780000">
              <a:schemeClr val="tx2">
                <a:lumMod val="75000"/>
                <a:alpha val="41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PLM</a:t>
            </a:r>
          </a:p>
        </p:txBody>
      </p:sp>
      <p:sp>
        <p:nvSpPr>
          <p:cNvPr id="9" name="Rounded Rectangle 8"/>
          <p:cNvSpPr/>
          <p:nvPr/>
        </p:nvSpPr>
        <p:spPr>
          <a:xfrm>
            <a:off x="2286873" y="3448107"/>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Check if IMS User ID exists in 02 table</a:t>
            </a:r>
          </a:p>
        </p:txBody>
      </p:sp>
      <p:cxnSp>
        <p:nvCxnSpPr>
          <p:cNvPr id="13" name="Elbow Connector 12"/>
          <p:cNvCxnSpPr>
            <a:cxnSpLocks/>
            <a:stCxn id="9" idx="2"/>
            <a:endCxn id="6" idx="2"/>
          </p:cNvCxnSpPr>
          <p:nvPr/>
        </p:nvCxnSpPr>
        <p:spPr>
          <a:xfrm rot="16200000" flipH="1">
            <a:off x="2428280" y="4241649"/>
            <a:ext cx="1473285" cy="81513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3559238" y="3454457"/>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Get User Menu Group Name</a:t>
            </a:r>
          </a:p>
        </p:txBody>
      </p:sp>
      <p:cxnSp>
        <p:nvCxnSpPr>
          <p:cNvPr id="18" name="Elbow Connector 17"/>
          <p:cNvCxnSpPr>
            <a:cxnSpLocks/>
            <a:stCxn id="33" idx="0"/>
            <a:endCxn id="15" idx="2"/>
          </p:cNvCxnSpPr>
          <p:nvPr/>
        </p:nvCxnSpPr>
        <p:spPr>
          <a:xfrm rot="5400000" flipH="1" flipV="1">
            <a:off x="3931554" y="4016634"/>
            <a:ext cx="195876" cy="456"/>
          </a:xfrm>
          <a:prstGeom prst="bentConnector3">
            <a:avLst/>
          </a:prstGeom>
          <a:ln>
            <a:tailEnd type="arrow"/>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4751836" y="3454457"/>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Check User Menu Group Name</a:t>
            </a:r>
          </a:p>
        </p:txBody>
      </p:sp>
      <p:cxnSp>
        <p:nvCxnSpPr>
          <p:cNvPr id="23" name="Elbow Connector 22"/>
          <p:cNvCxnSpPr>
            <a:cxnSpLocks/>
            <a:stCxn id="21" idx="2"/>
            <a:endCxn id="7" idx="2"/>
          </p:cNvCxnSpPr>
          <p:nvPr/>
        </p:nvCxnSpPr>
        <p:spPr>
          <a:xfrm rot="16200000" flipH="1">
            <a:off x="4816547" y="4324694"/>
            <a:ext cx="1466935" cy="655393"/>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24" name="Rounded Rectangle 23"/>
          <p:cNvSpPr/>
          <p:nvPr/>
        </p:nvSpPr>
        <p:spPr>
          <a:xfrm>
            <a:off x="5840837" y="3448107"/>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Provide User Menu Options</a:t>
            </a:r>
          </a:p>
        </p:txBody>
      </p:sp>
      <p:cxnSp>
        <p:nvCxnSpPr>
          <p:cNvPr id="26" name="Straight Arrow Connector 25"/>
          <p:cNvCxnSpPr>
            <a:cxnSpLocks/>
            <a:stCxn id="7" idx="1"/>
            <a:endCxn id="24" idx="2"/>
          </p:cNvCxnSpPr>
          <p:nvPr/>
        </p:nvCxnSpPr>
        <p:spPr>
          <a:xfrm flipH="1" flipV="1">
            <a:off x="6311319" y="3912574"/>
            <a:ext cx="18437" cy="11928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5" idx="3"/>
            <a:endCxn id="21" idx="1"/>
          </p:cNvCxnSpPr>
          <p:nvPr/>
        </p:nvCxnSpPr>
        <p:spPr>
          <a:xfrm>
            <a:off x="4500201" y="3686691"/>
            <a:ext cx="25163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Flowchart: Decision 32"/>
          <p:cNvSpPr/>
          <p:nvPr/>
        </p:nvSpPr>
        <p:spPr>
          <a:xfrm>
            <a:off x="3486957" y="4114800"/>
            <a:ext cx="1084614" cy="538412"/>
          </a:xfrm>
          <a:prstGeom prst="flowChartDecision">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5000"/>
                    <a:lumOff val="35000"/>
                  </a:schemeClr>
                </a:solidFill>
              </a:rPr>
              <a:t>Exists</a:t>
            </a:r>
          </a:p>
        </p:txBody>
      </p:sp>
      <p:sp>
        <p:nvSpPr>
          <p:cNvPr id="34" name="TextBox 33"/>
          <p:cNvSpPr txBox="1"/>
          <p:nvPr/>
        </p:nvSpPr>
        <p:spPr>
          <a:xfrm>
            <a:off x="4062600" y="3937122"/>
            <a:ext cx="207119" cy="230832"/>
          </a:xfrm>
          <a:prstGeom prst="rect">
            <a:avLst/>
          </a:prstGeom>
          <a:noFill/>
        </p:spPr>
        <p:txBody>
          <a:bodyPr wrap="square" rtlCol="0">
            <a:spAutoFit/>
          </a:bodyPr>
          <a:lstStyle/>
          <a:p>
            <a:r>
              <a:rPr lang="en-US" sz="900" dirty="0">
                <a:latin typeface="+mn-lt"/>
              </a:rPr>
              <a:t>Y</a:t>
            </a:r>
          </a:p>
        </p:txBody>
      </p:sp>
      <p:cxnSp>
        <p:nvCxnSpPr>
          <p:cNvPr id="37" name="Straight Arrow Connector 36"/>
          <p:cNvCxnSpPr>
            <a:cxnSpLocks/>
            <a:stCxn id="6" idx="1"/>
            <a:endCxn id="33" idx="2"/>
          </p:cNvCxnSpPr>
          <p:nvPr/>
        </p:nvCxnSpPr>
        <p:spPr>
          <a:xfrm flipV="1">
            <a:off x="4024534" y="4653212"/>
            <a:ext cx="4730" cy="4521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4057438" y="2255668"/>
            <a:ext cx="1200362" cy="575134"/>
          </a:xfrm>
          <a:prstGeom prst="roundRect">
            <a:avLst/>
          </a:prstGeom>
          <a:solidFill>
            <a:schemeClr val="tx2">
              <a:lumMod val="20000"/>
              <a:lumOff val="80000"/>
            </a:schemeClr>
          </a:solidFill>
          <a:ln w="12700">
            <a:solidFill>
              <a:schemeClr val="tx1">
                <a:lumMod val="50000"/>
                <a:lumOff val="50000"/>
              </a:schemeClr>
            </a:solidFill>
            <a:prstDash val="solid"/>
          </a:ln>
          <a:effectLst>
            <a:innerShdw blurRad="114300">
              <a:schemeClr val="tx2">
                <a:lumMod val="60000"/>
                <a:lumOff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200"/>
              </a:spcBef>
            </a:pPr>
            <a:r>
              <a:rPr lang="en-US" sz="900" b="1" dirty="0">
                <a:solidFill>
                  <a:schemeClr val="tx1"/>
                </a:solidFill>
              </a:rPr>
              <a:t>LMERR USER NOT AUTHORIZED TO USE LEASE SYSTEM</a:t>
            </a:r>
          </a:p>
        </p:txBody>
      </p:sp>
      <p:cxnSp>
        <p:nvCxnSpPr>
          <p:cNvPr id="40" name="Elbow Connector 39"/>
          <p:cNvCxnSpPr>
            <a:cxnSpLocks/>
            <a:stCxn id="33" idx="1"/>
            <a:endCxn id="38" idx="1"/>
          </p:cNvCxnSpPr>
          <p:nvPr/>
        </p:nvCxnSpPr>
        <p:spPr>
          <a:xfrm rot="10800000" flipH="1">
            <a:off x="3486956" y="2543236"/>
            <a:ext cx="570481" cy="1840771"/>
          </a:xfrm>
          <a:prstGeom prst="bentConnector3">
            <a:avLst>
              <a:gd name="adj1" fmla="val -19569"/>
            </a:avLst>
          </a:prstGeom>
          <a:ln>
            <a:tailEnd type="arrow"/>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3374281" y="3912573"/>
            <a:ext cx="207119" cy="230832"/>
          </a:xfrm>
          <a:prstGeom prst="rect">
            <a:avLst/>
          </a:prstGeom>
          <a:noFill/>
        </p:spPr>
        <p:txBody>
          <a:bodyPr wrap="square" rtlCol="0">
            <a:spAutoFit/>
          </a:bodyPr>
          <a:lstStyle/>
          <a:p>
            <a:r>
              <a:rPr lang="en-US" sz="900" dirty="0">
                <a:latin typeface="+mn-lt"/>
              </a:rPr>
              <a:t>N</a:t>
            </a:r>
          </a:p>
        </p:txBody>
      </p:sp>
      <p:pic>
        <p:nvPicPr>
          <p:cNvPr id="61" name="Picture 60">
            <a:extLst>
              <a:ext uri="{FF2B5EF4-FFF2-40B4-BE49-F238E27FC236}">
                <a16:creationId xmlns:a16="http://schemas.microsoft.com/office/drawing/2014/main" id="{7458A347-6719-4794-952E-300B772CB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858" y="1077826"/>
            <a:ext cx="476250" cy="476250"/>
          </a:xfrm>
          <a:prstGeom prst="rect">
            <a:avLst/>
          </a:prstGeom>
        </p:spPr>
      </p:pic>
      <p:cxnSp>
        <p:nvCxnSpPr>
          <p:cNvPr id="63" name="Connector: Curved 76">
            <a:extLst>
              <a:ext uri="{FF2B5EF4-FFF2-40B4-BE49-F238E27FC236}">
                <a16:creationId xmlns:a16="http://schemas.microsoft.com/office/drawing/2014/main" id="{BE2863C0-791D-4BEC-A587-1566FEA98F8C}"/>
              </a:ext>
            </a:extLst>
          </p:cNvPr>
          <p:cNvCxnSpPr>
            <a:stCxn id="61" idx="3"/>
            <a:endCxn id="67" idx="0"/>
          </p:cNvCxnSpPr>
          <p:nvPr/>
        </p:nvCxnSpPr>
        <p:spPr>
          <a:xfrm>
            <a:off x="2102108" y="1315951"/>
            <a:ext cx="655246" cy="939717"/>
          </a:xfrm>
          <a:prstGeom prst="curvedConnector2">
            <a:avLst/>
          </a:prstGeom>
          <a:ln w="22225">
            <a:solidFill>
              <a:schemeClr val="tx1">
                <a:lumMod val="85000"/>
                <a:lumOff val="15000"/>
              </a:schemeClr>
            </a:solidFill>
            <a:headEnd type="none" w="lg" len="med"/>
            <a:tailEnd type="stealth" w="lg"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8C6A307A-30F2-4D44-A3ED-B855BCCCFEBF}"/>
              </a:ext>
            </a:extLst>
          </p:cNvPr>
          <p:cNvSpPr txBox="1"/>
          <p:nvPr/>
        </p:nvSpPr>
        <p:spPr>
          <a:xfrm>
            <a:off x="1313579" y="1488902"/>
            <a:ext cx="1140945" cy="253916"/>
          </a:xfrm>
          <a:prstGeom prst="rect">
            <a:avLst/>
          </a:prstGeom>
          <a:noFill/>
        </p:spPr>
        <p:txBody>
          <a:bodyPr wrap="square" rtlCol="0">
            <a:spAutoFit/>
          </a:bodyPr>
          <a:lstStyle/>
          <a:p>
            <a:pPr algn="ctr">
              <a:spcBef>
                <a:spcPts val="200"/>
              </a:spcBef>
            </a:pPr>
            <a:r>
              <a:rPr lang="en-US" sz="1000" dirty="0">
                <a:solidFill>
                  <a:schemeClr val="tx1">
                    <a:lumMod val="85000"/>
                    <a:lumOff val="15000"/>
                  </a:schemeClr>
                </a:solidFill>
                <a:latin typeface="+mj-lt"/>
              </a:rPr>
              <a:t>Mainframe User</a:t>
            </a:r>
            <a:endParaRPr lang="en-US" sz="1400" dirty="0">
              <a:solidFill>
                <a:schemeClr val="tx1">
                  <a:lumMod val="85000"/>
                  <a:lumOff val="15000"/>
                </a:schemeClr>
              </a:solidFill>
              <a:latin typeface="+mj-lt"/>
            </a:endParaRPr>
          </a:p>
        </p:txBody>
      </p:sp>
      <p:sp>
        <p:nvSpPr>
          <p:cNvPr id="67" name="Rounded Rectangle 66"/>
          <p:cNvSpPr/>
          <p:nvPr/>
        </p:nvSpPr>
        <p:spPr>
          <a:xfrm>
            <a:off x="2286872" y="2255668"/>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Login to LEMANS with IMS User ID</a:t>
            </a:r>
          </a:p>
        </p:txBody>
      </p:sp>
      <p:cxnSp>
        <p:nvCxnSpPr>
          <p:cNvPr id="55" name="Straight Arrow Connector 54"/>
          <p:cNvCxnSpPr>
            <a:stCxn id="67" idx="2"/>
            <a:endCxn id="9" idx="0"/>
          </p:cNvCxnSpPr>
          <p:nvPr/>
        </p:nvCxnSpPr>
        <p:spPr>
          <a:xfrm>
            <a:off x="2757354" y="2720135"/>
            <a:ext cx="1" cy="7279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Rounded Rectangle 85"/>
          <p:cNvSpPr/>
          <p:nvPr/>
        </p:nvSpPr>
        <p:spPr>
          <a:xfrm>
            <a:off x="6983837" y="3450527"/>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Check Inter Region Access Option</a:t>
            </a:r>
          </a:p>
        </p:txBody>
      </p:sp>
      <p:cxnSp>
        <p:nvCxnSpPr>
          <p:cNvPr id="72" name="Straight Arrow Connector 71"/>
          <p:cNvCxnSpPr>
            <a:endCxn id="86" idx="1"/>
          </p:cNvCxnSpPr>
          <p:nvPr/>
        </p:nvCxnSpPr>
        <p:spPr>
          <a:xfrm>
            <a:off x="6781800" y="3680340"/>
            <a:ext cx="202037" cy="24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8" name="Flowchart: Decision 87"/>
          <p:cNvSpPr/>
          <p:nvPr/>
        </p:nvSpPr>
        <p:spPr>
          <a:xfrm>
            <a:off x="7620000" y="4114800"/>
            <a:ext cx="1084614" cy="538412"/>
          </a:xfrm>
          <a:prstGeom prst="flowChartDecision">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Value ‘Y’</a:t>
            </a:r>
          </a:p>
        </p:txBody>
      </p:sp>
      <p:sp>
        <p:nvSpPr>
          <p:cNvPr id="98" name="Rounded Rectangle 97"/>
          <p:cNvSpPr/>
          <p:nvPr/>
        </p:nvSpPr>
        <p:spPr>
          <a:xfrm>
            <a:off x="8305800" y="3448106"/>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Protect Region &amp; Branch Value</a:t>
            </a:r>
          </a:p>
        </p:txBody>
      </p:sp>
      <p:sp>
        <p:nvSpPr>
          <p:cNvPr id="99" name="Rounded Rectangle 98"/>
          <p:cNvSpPr/>
          <p:nvPr/>
        </p:nvSpPr>
        <p:spPr>
          <a:xfrm>
            <a:off x="9067800" y="4143218"/>
            <a:ext cx="940963" cy="464467"/>
          </a:xfrm>
          <a:prstGeom prst="roundRect">
            <a:avLst/>
          </a:prstGeom>
          <a:solidFill>
            <a:schemeClr val="bg1">
              <a:lumMod val="95000"/>
            </a:schemeClr>
          </a:solid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65000"/>
                    <a:lumOff val="35000"/>
                  </a:schemeClr>
                </a:solidFill>
              </a:rPr>
              <a:t>Allow Lease Change Processing</a:t>
            </a:r>
          </a:p>
        </p:txBody>
      </p:sp>
      <p:cxnSp>
        <p:nvCxnSpPr>
          <p:cNvPr id="94" name="Elbow Connector 93"/>
          <p:cNvCxnSpPr>
            <a:stCxn id="88" idx="0"/>
            <a:endCxn id="98" idx="1"/>
          </p:cNvCxnSpPr>
          <p:nvPr/>
        </p:nvCxnSpPr>
        <p:spPr>
          <a:xfrm rot="5400000" flipH="1" flipV="1">
            <a:off x="8016823" y="3825824"/>
            <a:ext cx="434460" cy="143493"/>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09" name="Elbow Connector 108"/>
          <p:cNvCxnSpPr>
            <a:stCxn id="86" idx="2"/>
            <a:endCxn id="88" idx="1"/>
          </p:cNvCxnSpPr>
          <p:nvPr/>
        </p:nvCxnSpPr>
        <p:spPr>
          <a:xfrm rot="16200000" flipH="1">
            <a:off x="7302653" y="4066659"/>
            <a:ext cx="469012" cy="165681"/>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88" idx="3"/>
            <a:endCxn id="99" idx="1"/>
          </p:cNvCxnSpPr>
          <p:nvPr/>
        </p:nvCxnSpPr>
        <p:spPr>
          <a:xfrm flipV="1">
            <a:off x="8704614" y="4375452"/>
            <a:ext cx="363186" cy="85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7959726" y="3821706"/>
            <a:ext cx="207119" cy="230832"/>
          </a:xfrm>
          <a:prstGeom prst="rect">
            <a:avLst/>
          </a:prstGeom>
          <a:noFill/>
        </p:spPr>
        <p:txBody>
          <a:bodyPr wrap="square" rtlCol="0">
            <a:spAutoFit/>
          </a:bodyPr>
          <a:lstStyle/>
          <a:p>
            <a:r>
              <a:rPr lang="en-US" sz="900" dirty="0">
                <a:latin typeface="+mn-lt"/>
              </a:rPr>
              <a:t>N</a:t>
            </a:r>
          </a:p>
        </p:txBody>
      </p:sp>
      <p:sp>
        <p:nvSpPr>
          <p:cNvPr id="118" name="TextBox 117"/>
          <p:cNvSpPr txBox="1"/>
          <p:nvPr/>
        </p:nvSpPr>
        <p:spPr>
          <a:xfrm>
            <a:off x="8776281" y="4153175"/>
            <a:ext cx="207119" cy="230832"/>
          </a:xfrm>
          <a:prstGeom prst="rect">
            <a:avLst/>
          </a:prstGeom>
          <a:noFill/>
        </p:spPr>
        <p:txBody>
          <a:bodyPr wrap="square" rtlCol="0">
            <a:spAutoFit/>
          </a:bodyPr>
          <a:lstStyle/>
          <a:p>
            <a:r>
              <a:rPr lang="en-US" sz="900" dirty="0">
                <a:latin typeface="+mn-lt"/>
              </a:rPr>
              <a:t>Y</a:t>
            </a:r>
          </a:p>
        </p:txBody>
      </p:sp>
    </p:spTree>
    <p:extLst>
      <p:ext uri="{BB962C8B-B14F-4D97-AF65-F5344CB8AC3E}">
        <p14:creationId xmlns:p14="http://schemas.microsoft.com/office/powerpoint/2010/main" val="235341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8</a:t>
            </a:fld>
            <a:endParaRPr lang="en-US" altLang="en-US" dirty="0"/>
          </a:p>
        </p:txBody>
      </p:sp>
      <p:sp>
        <p:nvSpPr>
          <p:cNvPr id="3" name="Title 2"/>
          <p:cNvSpPr>
            <a:spLocks noGrp="1"/>
          </p:cNvSpPr>
          <p:nvPr>
            <p:ph type="title"/>
          </p:nvPr>
        </p:nvSpPr>
        <p:spPr/>
        <p:txBody>
          <a:bodyPr/>
          <a:lstStyle/>
          <a:p>
            <a:r>
              <a:rPr lang="en-US" dirty="0">
                <a:solidFill>
                  <a:prstClr val="black">
                    <a:lumMod val="75000"/>
                    <a:lumOff val="25000"/>
                  </a:prstClr>
                </a:solidFill>
              </a:rPr>
              <a:t>z/OS Connect Architecture: </a:t>
            </a:r>
            <a:r>
              <a:rPr lang="en-US" dirty="0">
                <a:solidFill>
                  <a:prstClr val="black">
                    <a:lumMod val="50000"/>
                    <a:lumOff val="50000"/>
                  </a:prstClr>
                </a:solidFill>
              </a:rPr>
              <a:t>‘LEMANS’ Security Configuration</a:t>
            </a:r>
            <a:endParaRPr lang="en-US" dirty="0">
              <a:solidFill>
                <a:schemeClr val="tx1">
                  <a:lumMod val="50000"/>
                  <a:lumOff val="50000"/>
                </a:schemeClr>
              </a:solidFill>
            </a:endParaRPr>
          </a:p>
        </p:txBody>
      </p:sp>
      <p:sp>
        <p:nvSpPr>
          <p:cNvPr id="4" name="TextBox 3"/>
          <p:cNvSpPr txBox="1"/>
          <p:nvPr/>
        </p:nvSpPr>
        <p:spPr>
          <a:xfrm>
            <a:off x="8839200" y="6324625"/>
            <a:ext cx="184731" cy="307777"/>
          </a:xfrm>
          <a:prstGeom prst="rect">
            <a:avLst/>
          </a:prstGeom>
          <a:noFill/>
        </p:spPr>
        <p:txBody>
          <a:bodyPr wrap="none" rtlCol="0">
            <a:spAutoFit/>
          </a:bodyPr>
          <a:lstStyle/>
          <a:p>
            <a:endParaRPr lang="en-US" sz="1400" dirty="0"/>
          </a:p>
        </p:txBody>
      </p:sp>
      <p:graphicFrame>
        <p:nvGraphicFramePr>
          <p:cNvPr id="16" name="Table 15">
            <a:extLst>
              <a:ext uri="{FF2B5EF4-FFF2-40B4-BE49-F238E27FC236}">
                <a16:creationId xmlns:a16="http://schemas.microsoft.com/office/drawing/2014/main" id="{1907996F-BD50-474B-AB20-B6A148B2C396}"/>
              </a:ext>
            </a:extLst>
          </p:cNvPr>
          <p:cNvGraphicFramePr>
            <a:graphicFrameLocks noGrp="1"/>
          </p:cNvGraphicFramePr>
          <p:nvPr>
            <p:extLst>
              <p:ext uri="{D42A27DB-BD31-4B8C-83A1-F6EECF244321}">
                <p14:modId xmlns:p14="http://schemas.microsoft.com/office/powerpoint/2010/main" val="527107902"/>
              </p:ext>
            </p:extLst>
          </p:nvPr>
        </p:nvGraphicFramePr>
        <p:xfrm>
          <a:off x="3275483" y="3886200"/>
          <a:ext cx="5635170" cy="2088128"/>
        </p:xfrm>
        <a:graphic>
          <a:graphicData uri="http://schemas.openxmlformats.org/drawingml/2006/table">
            <a:tbl>
              <a:tblPr/>
              <a:tblGrid>
                <a:gridCol w="1752600">
                  <a:extLst>
                    <a:ext uri="{9D8B030D-6E8A-4147-A177-3AD203B41FA5}">
                      <a16:colId xmlns:a16="http://schemas.microsoft.com/office/drawing/2014/main" val="561649972"/>
                    </a:ext>
                  </a:extLst>
                </a:gridCol>
                <a:gridCol w="2209799">
                  <a:extLst>
                    <a:ext uri="{9D8B030D-6E8A-4147-A177-3AD203B41FA5}">
                      <a16:colId xmlns:a16="http://schemas.microsoft.com/office/drawing/2014/main" val="4175140713"/>
                    </a:ext>
                  </a:extLst>
                </a:gridCol>
                <a:gridCol w="1672771">
                  <a:extLst>
                    <a:ext uri="{9D8B030D-6E8A-4147-A177-3AD203B41FA5}">
                      <a16:colId xmlns:a16="http://schemas.microsoft.com/office/drawing/2014/main" val="20001"/>
                    </a:ext>
                  </a:extLst>
                </a:gridCol>
              </a:tblGrid>
              <a:tr h="438633">
                <a:tc rowSpan="2">
                  <a:txBody>
                    <a:bodyPr/>
                    <a:lstStyle/>
                    <a:p>
                      <a:pPr algn="ctr" fontAlgn="ctr"/>
                      <a:r>
                        <a:rPr lang="en-US" sz="1400" b="1" i="0" u="none" strike="noStrike" dirty="0">
                          <a:solidFill>
                            <a:srgbClr val="FFFFFF"/>
                          </a:solidFill>
                          <a:effectLst/>
                          <a:latin typeface="+mn-lt"/>
                        </a:rPr>
                        <a:t>LEMANS File</a:t>
                      </a:r>
                    </a:p>
                  </a:txBody>
                  <a:tcPr marL="7620" marR="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95959"/>
                    </a:solidFill>
                  </a:tcPr>
                </a:tc>
                <a:tc rowSpan="2">
                  <a:txBody>
                    <a:bodyPr/>
                    <a:lstStyle/>
                    <a:p>
                      <a:pPr algn="ctr" fontAlgn="ctr"/>
                      <a:r>
                        <a:rPr lang="en-US" sz="1400" b="1" i="0" u="none" strike="noStrike" dirty="0">
                          <a:solidFill>
                            <a:srgbClr val="FFFFFF"/>
                          </a:solidFill>
                          <a:effectLst/>
                          <a:latin typeface="+mn-lt"/>
                        </a:rPr>
                        <a:t>Field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95959"/>
                    </a:solidFill>
                  </a:tcPr>
                </a:tc>
                <a:tc>
                  <a:txBody>
                    <a:bodyPr/>
                    <a:lstStyle/>
                    <a:p>
                      <a:pPr marL="0" marR="0" indent="0" algn="ctr" defTabSz="95787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FFFFFF"/>
                          </a:solidFill>
                          <a:effectLst/>
                          <a:latin typeface="+mn-lt"/>
                        </a:rPr>
                        <a:t>Hard Coded Value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241908084"/>
                  </a:ext>
                </a:extLst>
              </a:tr>
              <a:tr h="329899">
                <a:tc vMerge="1">
                  <a:txBody>
                    <a:bodyPr/>
                    <a:lstStyle/>
                    <a:p>
                      <a:endParaRPr lang="en-US"/>
                    </a:p>
                  </a:txBody>
                  <a:tcPr/>
                </a:tc>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F3FF"/>
                    </a:solidFill>
                  </a:tcPr>
                </a:tc>
                <a:tc>
                  <a:txBody>
                    <a:bodyPr/>
                    <a:lstStyle/>
                    <a:p>
                      <a:pPr algn="ctr" fontAlgn="ctr"/>
                      <a:r>
                        <a:rPr lang="en-US" sz="1400" b="1" i="0" u="none" strike="noStrike" dirty="0">
                          <a:solidFill>
                            <a:schemeClr val="tx1">
                              <a:lumMod val="65000"/>
                              <a:lumOff val="35000"/>
                            </a:schemeClr>
                          </a:solidFill>
                          <a:effectLst/>
                          <a:latin typeface="+mn-lt"/>
                        </a:rPr>
                        <a:t>HQ</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938250303"/>
                  </a:ext>
                </a:extLst>
              </a:tr>
              <a:tr h="329899">
                <a:tc rowSpan="4">
                  <a:txBody>
                    <a:bodyPr/>
                    <a:lstStyle/>
                    <a:p>
                      <a:pPr lvl="0" algn="r" fontAlgn="ctr"/>
                      <a:r>
                        <a:rPr lang="en-US" sz="1200" b="1" i="0" u="none" strike="noStrike" dirty="0">
                          <a:solidFill>
                            <a:srgbClr val="002060"/>
                          </a:solidFill>
                          <a:effectLst/>
                          <a:latin typeface="+mn-lt"/>
                        </a:rPr>
                        <a:t>PLT ‘02’ Tables</a:t>
                      </a: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Table ID</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02</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7274517"/>
                  </a:ext>
                </a:extLst>
              </a:tr>
              <a:tr h="329899">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IMS User ID</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B999xxx</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68921232"/>
                  </a:ext>
                </a:extLst>
              </a:tr>
              <a:tr h="329899">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User Menu Group</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PROD</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3141143"/>
                  </a:ext>
                </a:extLst>
              </a:tr>
              <a:tr h="329899">
                <a:tc vMerge="1">
                  <a:txBody>
                    <a:bodyPr/>
                    <a:lstStyle/>
                    <a:p>
                      <a:pPr lvl="0" algn="r" fontAlgn="ctr"/>
                      <a:endParaRPr lang="en-US" sz="1200" b="1" i="0" u="none" strike="noStrike" dirty="0">
                        <a:solidFill>
                          <a:srgbClr val="002060"/>
                        </a:solidFill>
                        <a:effectLst/>
                        <a:latin typeface="+mn-lt"/>
                      </a:endParaRPr>
                    </a:p>
                  </a:txBody>
                  <a:tcPr marL="7620" marT="762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marL="0" marR="0" lvl="0" indent="0" algn="r" defTabSz="95787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2060"/>
                          </a:solidFill>
                          <a:effectLst/>
                          <a:latin typeface="+mn-lt"/>
                        </a:rPr>
                        <a:t>Inter Region Access Option</a:t>
                      </a:r>
                    </a:p>
                  </a:txBody>
                  <a:tcPr marL="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F3FF"/>
                    </a:solidFill>
                  </a:tcPr>
                </a:tc>
                <a:tc>
                  <a:txBody>
                    <a:bodyPr/>
                    <a:lstStyle/>
                    <a:p>
                      <a:pPr algn="l" fontAlgn="ctr"/>
                      <a:r>
                        <a:rPr lang="en-US" sz="1200" b="1" i="0" u="none" strike="noStrike" dirty="0">
                          <a:solidFill>
                            <a:schemeClr val="tx1">
                              <a:lumMod val="65000"/>
                              <a:lumOff val="35000"/>
                            </a:schemeClr>
                          </a:solidFill>
                          <a:effectLst/>
                          <a:latin typeface="+mn-lt"/>
                        </a:rPr>
                        <a:t>Y</a:t>
                      </a:r>
                    </a:p>
                  </a:txBody>
                  <a:tcPr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5"/>
                  </a:ext>
                </a:extLst>
              </a:tr>
            </a:tbl>
          </a:graphicData>
        </a:graphic>
      </p:graphicFrame>
      <p:sp>
        <p:nvSpPr>
          <p:cNvPr id="10" name="TextBox 9">
            <a:extLst>
              <a:ext uri="{FF2B5EF4-FFF2-40B4-BE49-F238E27FC236}">
                <a16:creationId xmlns:a16="http://schemas.microsoft.com/office/drawing/2014/main" id="{7FC9E4CA-2A1D-4DD3-A60B-701D4C351876}"/>
              </a:ext>
            </a:extLst>
          </p:cNvPr>
          <p:cNvSpPr txBox="1"/>
          <p:nvPr/>
        </p:nvSpPr>
        <p:spPr>
          <a:xfrm>
            <a:off x="0" y="726634"/>
            <a:ext cx="12192000" cy="2595582"/>
          </a:xfrm>
          <a:prstGeom prst="rect">
            <a:avLst/>
          </a:prstGeom>
          <a:solidFill>
            <a:schemeClr val="bg1">
              <a:lumMod val="95000"/>
            </a:schemeClr>
          </a:solidFill>
        </p:spPr>
        <p:txBody>
          <a:bodyPr wrap="square" lIns="365760" tIns="182880" rIns="365760" bIns="182880" rtlCol="0">
            <a:spAutoFit/>
          </a:bodyPr>
          <a:lstStyle/>
          <a:p>
            <a:pPr algn="just"/>
            <a:r>
              <a:rPr lang="en-US" b="1" dirty="0">
                <a:solidFill>
                  <a:srgbClr val="002060"/>
                </a:solidFill>
                <a:latin typeface="+mj-lt"/>
              </a:rPr>
              <a:t>User Access </a:t>
            </a:r>
            <a:r>
              <a:rPr lang="en-US" dirty="0">
                <a:solidFill>
                  <a:schemeClr val="tx1">
                    <a:lumMod val="65000"/>
                    <a:lumOff val="35000"/>
                  </a:schemeClr>
                </a:solidFill>
                <a:latin typeface="+mj-lt"/>
              </a:rPr>
              <a:t>configuration in LEMANS Mainframe</a:t>
            </a:r>
          </a:p>
          <a:p>
            <a:pPr algn="just"/>
            <a:endParaRPr lang="en-US" sz="2000" dirty="0">
              <a:solidFill>
                <a:schemeClr val="tx1">
                  <a:lumMod val="65000"/>
                  <a:lumOff val="35000"/>
                </a:schemeClr>
              </a:solidFill>
              <a:latin typeface="+mj-lt"/>
            </a:endParaRPr>
          </a:p>
          <a:p>
            <a:pPr marL="285750" lvl="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Create New IMS Service User Account </a:t>
            </a:r>
            <a:r>
              <a:rPr lang="en-US" sz="1600" b="1" dirty="0">
                <a:solidFill>
                  <a:schemeClr val="tx1">
                    <a:lumMod val="65000"/>
                    <a:lumOff val="35000"/>
                  </a:schemeClr>
                </a:solidFill>
                <a:latin typeface="+mn-lt"/>
              </a:rPr>
              <a:t>“</a:t>
            </a:r>
            <a:r>
              <a:rPr lang="en-US" sz="1600" dirty="0">
                <a:latin typeface="+mn-lt"/>
              </a:rPr>
              <a:t>B999xxx” </a:t>
            </a:r>
            <a:r>
              <a:rPr lang="en-US" sz="1600" b="1" dirty="0">
                <a:solidFill>
                  <a:schemeClr val="tx1">
                    <a:lumMod val="65000"/>
                    <a:lumOff val="35000"/>
                  </a:schemeClr>
                </a:solidFill>
                <a:latin typeface="+mj-lt"/>
              </a:rPr>
              <a:t>under HQ</a:t>
            </a:r>
            <a:endParaRPr lang="en-US" sz="1600" dirty="0">
              <a:solidFill>
                <a:schemeClr val="tx1">
                  <a:lumMod val="65000"/>
                  <a:lumOff val="35000"/>
                </a:schemeClr>
              </a:solidFill>
              <a:latin typeface="+mj-lt"/>
            </a:endParaRP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Provide Access to Mainframe IMS </a:t>
            </a:r>
            <a:endParaRPr lang="en-US" sz="1600" dirty="0">
              <a:solidFill>
                <a:schemeClr val="tx1">
                  <a:lumMod val="65000"/>
                  <a:lumOff val="35000"/>
                </a:schemeClr>
              </a:solidFill>
              <a:latin typeface="+mj-lt"/>
            </a:endParaRP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Provide Access to LEMANS</a:t>
            </a:r>
            <a:endParaRPr lang="en-US" sz="1600" dirty="0">
              <a:solidFill>
                <a:schemeClr val="tx1">
                  <a:lumMod val="65000"/>
                  <a:lumOff val="35000"/>
                </a:schemeClr>
              </a:solidFill>
              <a:latin typeface="+mj-lt"/>
            </a:endParaRP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Provide Access to Lease Change Screen (3.2 Menu Option)</a:t>
            </a:r>
          </a:p>
          <a:p>
            <a:pPr marL="28575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Setup IMS User ID in PLT ‘02’ Table with User Menu Group “PROD” and Inter Region Access Option “Y” </a:t>
            </a:r>
          </a:p>
        </p:txBody>
      </p:sp>
    </p:spTree>
    <p:extLst>
      <p:ext uri="{BB962C8B-B14F-4D97-AF65-F5344CB8AC3E}">
        <p14:creationId xmlns:p14="http://schemas.microsoft.com/office/powerpoint/2010/main" val="297905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9</a:t>
            </a:fld>
            <a:endParaRPr lang="en-US" altLang="en-US" dirty="0"/>
          </a:p>
        </p:txBody>
      </p:sp>
      <p:sp>
        <p:nvSpPr>
          <p:cNvPr id="3" name="Title 2"/>
          <p:cNvSpPr>
            <a:spLocks noGrp="1"/>
          </p:cNvSpPr>
          <p:nvPr>
            <p:ph type="title"/>
          </p:nvPr>
        </p:nvSpPr>
        <p:spPr/>
        <p:txBody>
          <a:bodyPr/>
          <a:lstStyle/>
          <a:p>
            <a:r>
              <a:rPr lang="en-US" dirty="0">
                <a:solidFill>
                  <a:prstClr val="black">
                    <a:lumMod val="75000"/>
                    <a:lumOff val="25000"/>
                  </a:prstClr>
                </a:solidFill>
              </a:rPr>
              <a:t>z/OS Connect Architecture: </a:t>
            </a:r>
            <a:r>
              <a:rPr lang="en-US" dirty="0">
                <a:solidFill>
                  <a:prstClr val="black">
                    <a:lumMod val="50000"/>
                    <a:lumOff val="50000"/>
                  </a:prstClr>
                </a:solidFill>
              </a:rPr>
              <a:t>‘z/OS Connect’ Security Configuration</a:t>
            </a:r>
            <a:endParaRPr lang="en-US" dirty="0">
              <a:solidFill>
                <a:schemeClr val="tx1">
                  <a:lumMod val="50000"/>
                  <a:lumOff val="50000"/>
                </a:schemeClr>
              </a:solidFill>
            </a:endParaRPr>
          </a:p>
        </p:txBody>
      </p:sp>
      <p:sp>
        <p:nvSpPr>
          <p:cNvPr id="4" name="TextBox 3"/>
          <p:cNvSpPr txBox="1"/>
          <p:nvPr/>
        </p:nvSpPr>
        <p:spPr>
          <a:xfrm>
            <a:off x="8839200" y="6324625"/>
            <a:ext cx="184731" cy="307777"/>
          </a:xfrm>
          <a:prstGeom prst="rect">
            <a:avLst/>
          </a:prstGeom>
          <a:noFill/>
        </p:spPr>
        <p:txBody>
          <a:bodyPr wrap="none" rtlCol="0">
            <a:spAutoFit/>
          </a:bodyPr>
          <a:lstStyle/>
          <a:p>
            <a:endParaRPr lang="en-US" sz="1400" dirty="0"/>
          </a:p>
        </p:txBody>
      </p:sp>
      <p:sp>
        <p:nvSpPr>
          <p:cNvPr id="10" name="TextBox 9">
            <a:extLst>
              <a:ext uri="{FF2B5EF4-FFF2-40B4-BE49-F238E27FC236}">
                <a16:creationId xmlns:a16="http://schemas.microsoft.com/office/drawing/2014/main" id="{7FC9E4CA-2A1D-4DD3-A60B-701D4C351876}"/>
              </a:ext>
            </a:extLst>
          </p:cNvPr>
          <p:cNvSpPr txBox="1"/>
          <p:nvPr/>
        </p:nvSpPr>
        <p:spPr>
          <a:xfrm>
            <a:off x="0" y="726634"/>
            <a:ext cx="12192000" cy="2944396"/>
          </a:xfrm>
          <a:prstGeom prst="rect">
            <a:avLst/>
          </a:prstGeom>
          <a:solidFill>
            <a:schemeClr val="bg1">
              <a:lumMod val="95000"/>
            </a:schemeClr>
          </a:solidFill>
        </p:spPr>
        <p:txBody>
          <a:bodyPr wrap="square" lIns="365760" tIns="182880" rIns="365760" bIns="182880" rtlCol="0">
            <a:spAutoFit/>
          </a:bodyPr>
          <a:lstStyle/>
          <a:p>
            <a:pPr algn="just"/>
            <a:r>
              <a:rPr lang="en-US" b="1" dirty="0">
                <a:solidFill>
                  <a:srgbClr val="002060"/>
                </a:solidFill>
                <a:latin typeface="+mj-lt"/>
              </a:rPr>
              <a:t>User Access &amp; Batch Number Configuration</a:t>
            </a:r>
          </a:p>
          <a:p>
            <a:pPr algn="just"/>
            <a:endParaRPr lang="en-US" sz="2000" dirty="0">
              <a:solidFill>
                <a:schemeClr val="tx1">
                  <a:lumMod val="65000"/>
                  <a:lumOff val="35000"/>
                </a:schemeClr>
              </a:solidFill>
              <a:latin typeface="+mj-lt"/>
            </a:endParaRPr>
          </a:p>
          <a:p>
            <a:pPr marL="285750" lvl="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Setup “TSO User” &amp; Password allocated for z/OS Connect</a:t>
            </a:r>
          </a:p>
          <a:p>
            <a:pPr marL="285750" lvl="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IMS-Connections.xml</a:t>
            </a: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Setup IMS User Account </a:t>
            </a:r>
            <a:r>
              <a:rPr lang="en-US" sz="1600" b="1" dirty="0">
                <a:solidFill>
                  <a:schemeClr val="tx1">
                    <a:lumMod val="65000"/>
                    <a:lumOff val="35000"/>
                  </a:schemeClr>
                </a:solidFill>
                <a:latin typeface="+mn-lt"/>
              </a:rPr>
              <a:t>“</a:t>
            </a:r>
            <a:r>
              <a:rPr lang="en-US" sz="1600" dirty="0">
                <a:latin typeface="+mn-lt"/>
              </a:rPr>
              <a:t>B999xxx” &amp; Password </a:t>
            </a:r>
            <a:r>
              <a:rPr lang="en-US" sz="1600" b="1" dirty="0">
                <a:solidFill>
                  <a:schemeClr val="tx1">
                    <a:lumMod val="65000"/>
                    <a:lumOff val="35000"/>
                  </a:schemeClr>
                </a:solidFill>
                <a:latin typeface="+mj-lt"/>
              </a:rPr>
              <a:t>allocated for z/OS Connect</a:t>
            </a:r>
            <a:endParaRPr lang="en-US" sz="1600" dirty="0">
              <a:solidFill>
                <a:schemeClr val="tx1">
                  <a:lumMod val="65000"/>
                  <a:lumOff val="35000"/>
                </a:schemeClr>
              </a:solidFill>
              <a:latin typeface="+mj-lt"/>
            </a:endParaRPr>
          </a:p>
          <a:p>
            <a:pPr marL="28575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IMS-Interactions.xml</a:t>
            </a:r>
          </a:p>
          <a:p>
            <a:pPr marL="762000" lvl="1"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Setup Terminal ID = </a:t>
            </a:r>
            <a:r>
              <a:rPr lang="en-US" sz="1600" b="1" dirty="0">
                <a:solidFill>
                  <a:schemeClr val="tx1">
                    <a:lumMod val="65000"/>
                    <a:lumOff val="35000"/>
                  </a:schemeClr>
                </a:solidFill>
                <a:latin typeface="+mn-lt"/>
              </a:rPr>
              <a:t>“</a:t>
            </a:r>
            <a:r>
              <a:rPr lang="en-US" sz="1600" dirty="0">
                <a:latin typeface="+mn-lt"/>
              </a:rPr>
              <a:t>TCP9999”</a:t>
            </a:r>
            <a:endParaRPr lang="en-US" sz="1600" b="1" dirty="0">
              <a:solidFill>
                <a:schemeClr val="tx1">
                  <a:lumMod val="65000"/>
                  <a:lumOff val="35000"/>
                </a:schemeClr>
              </a:solidFill>
              <a:latin typeface="+mn-lt"/>
            </a:endParaRPr>
          </a:p>
          <a:p>
            <a:pPr marL="285750" indent="-285750">
              <a:spcAft>
                <a:spcPts val="800"/>
              </a:spcAft>
              <a:buClr>
                <a:srgbClr val="7030A0"/>
              </a:buClr>
              <a:buFont typeface="Wingdings" panose="05000000000000000000" pitchFamily="2" charset="2"/>
              <a:buChar char="Ø"/>
            </a:pPr>
            <a:r>
              <a:rPr lang="en-US" sz="1600" b="1" dirty="0">
                <a:solidFill>
                  <a:schemeClr val="tx1">
                    <a:lumMod val="65000"/>
                    <a:lumOff val="35000"/>
                  </a:schemeClr>
                </a:solidFill>
                <a:latin typeface="+mj-lt"/>
              </a:rPr>
              <a:t>Setup Batch Number “99x” allocated for z/OS Connect API</a:t>
            </a:r>
          </a:p>
        </p:txBody>
      </p:sp>
      <p:sp>
        <p:nvSpPr>
          <p:cNvPr id="7" name="Rectangle 6">
            <a:extLst>
              <a:ext uri="{FF2B5EF4-FFF2-40B4-BE49-F238E27FC236}">
                <a16:creationId xmlns:a16="http://schemas.microsoft.com/office/drawing/2014/main" id="{26E10C4A-5348-42A6-97FC-CE5F22675EF3}"/>
              </a:ext>
            </a:extLst>
          </p:cNvPr>
          <p:cNvSpPr/>
          <p:nvPr/>
        </p:nvSpPr>
        <p:spPr>
          <a:xfrm>
            <a:off x="0" y="3747719"/>
            <a:ext cx="12192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tIns="182880" rIns="365760" bIns="182880" rtlCol="0" anchor="t" anchorCtr="0"/>
          <a:lstStyle/>
          <a:p>
            <a:pPr algn="just">
              <a:spcBef>
                <a:spcPts val="0"/>
              </a:spcBef>
              <a:spcAft>
                <a:spcPts val="1800"/>
              </a:spcAft>
              <a:buClr>
                <a:schemeClr val="tx1"/>
              </a:buClr>
              <a:buSzPct val="90000"/>
            </a:pPr>
            <a:r>
              <a:rPr lang="en-US" b="1" dirty="0">
                <a:solidFill>
                  <a:srgbClr val="002060"/>
                </a:solidFill>
              </a:rPr>
              <a:t>z/OS Resource Configuration</a:t>
            </a:r>
          </a:p>
          <a:p>
            <a:pPr algn="just">
              <a:spcBef>
                <a:spcPts val="0"/>
              </a:spcBef>
              <a:spcAft>
                <a:spcPts val="1200"/>
              </a:spcAft>
              <a:buClr>
                <a:schemeClr val="tx1"/>
              </a:buClr>
              <a:buSzPct val="90000"/>
            </a:pPr>
            <a:r>
              <a:rPr lang="en-US" sz="1600" b="1" dirty="0">
                <a:solidFill>
                  <a:schemeClr val="tx1">
                    <a:lumMod val="65000"/>
                    <a:lumOff val="35000"/>
                  </a:schemeClr>
                </a:solidFill>
              </a:rPr>
              <a:t>Setup z/OS Connection Pool Size and Connection Timeout</a:t>
            </a:r>
          </a:p>
          <a:p>
            <a:pPr marL="285750" indent="-285750" algn="just">
              <a:spcBef>
                <a:spcPts val="0"/>
              </a:spcBef>
              <a:spcAft>
                <a:spcPts val="1200"/>
              </a:spcAft>
              <a:buClr>
                <a:schemeClr val="tx1"/>
              </a:buClr>
              <a:buSzPct val="90000"/>
              <a:buFont typeface="Wingdings" panose="05000000000000000000" pitchFamily="2" charset="2"/>
              <a:buChar char="q"/>
            </a:pPr>
            <a:r>
              <a:rPr lang="en-US" sz="1600" b="1" dirty="0">
                <a:solidFill>
                  <a:schemeClr val="tx1">
                    <a:lumMod val="65000"/>
                    <a:lumOff val="35000"/>
                  </a:schemeClr>
                </a:solidFill>
              </a:rPr>
              <a:t>Initial concurrency test results shows limitations on connection pool size. Default Value: 5</a:t>
            </a:r>
          </a:p>
          <a:p>
            <a:pPr marL="285750" indent="-285750" algn="just">
              <a:spcBef>
                <a:spcPts val="0"/>
              </a:spcBef>
              <a:spcAft>
                <a:spcPts val="1200"/>
              </a:spcAft>
              <a:buClr>
                <a:schemeClr val="tx1"/>
              </a:buClr>
              <a:buSzPct val="90000"/>
              <a:buFont typeface="Arial" panose="020B0604020202020204" pitchFamily="34" charset="0"/>
              <a:buChar char="•"/>
            </a:pPr>
            <a:endParaRPr lang="en-US" sz="1600" b="1" dirty="0">
              <a:solidFill>
                <a:schemeClr val="tx1">
                  <a:lumMod val="65000"/>
                  <a:lumOff val="35000"/>
                </a:schemeClr>
              </a:solidFill>
            </a:endParaRPr>
          </a:p>
        </p:txBody>
      </p:sp>
    </p:spTree>
    <p:extLst>
      <p:ext uri="{BB962C8B-B14F-4D97-AF65-F5344CB8AC3E}">
        <p14:creationId xmlns:p14="http://schemas.microsoft.com/office/powerpoint/2010/main" val="202841512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200" dirty="0">
            <a:solidFill>
              <a:srgbClr val="0070C0"/>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383655-1CB1-4BB5-A827-D54A5A58B537}">
  <ds:schemaRefs>
    <ds:schemaRef ds:uri="http://schemas.microsoft.com/sharepoint/v3/contenttype/forms"/>
  </ds:schemaRefs>
</ds:datastoreItem>
</file>

<file path=customXml/itemProps2.xml><?xml version="1.0" encoding="utf-8"?>
<ds:datastoreItem xmlns:ds="http://schemas.openxmlformats.org/officeDocument/2006/customXml" ds:itemID="{2DBCA183-D9BF-4417-AAD6-EA870F5ADA3C}"/>
</file>

<file path=customXml/itemProps3.xml><?xml version="1.0" encoding="utf-8"?>
<ds:datastoreItem xmlns:ds="http://schemas.openxmlformats.org/officeDocument/2006/customXml" ds:itemID="{F3A34877-DB21-4A6A-8783-54636421BF7D}">
  <ds:schemaRefs>
    <ds:schemaRef ds:uri="73f92b23-f77b-4ce4-bcfb-6390b38399e6"/>
    <ds:schemaRef ds:uri="http://purl.org/dc/terms/"/>
    <ds:schemaRef ds:uri="http://schemas.microsoft.com/office/infopath/2007/PartnerControls"/>
    <ds:schemaRef ds:uri="http://schemas.microsoft.com/office/2006/documentManagement/types"/>
    <ds:schemaRef ds:uri="ce960481-c2a4-4472-96d9-c96aeeb539c8"/>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170780</TotalTime>
  <Words>1313</Words>
  <Application>Microsoft Office PowerPoint</Application>
  <PresentationFormat>Widescreen</PresentationFormat>
  <Paragraphs>298</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Garamond</vt:lpstr>
      <vt:lpstr>Perpetua</vt:lpstr>
      <vt:lpstr>Wingdings</vt:lpstr>
      <vt:lpstr>Office Theme</vt:lpstr>
      <vt:lpstr>PowerPoint Presentation</vt:lpstr>
      <vt:lpstr>PowerPoint Presentation</vt:lpstr>
      <vt:lpstr>z/OS Connect Architecture: End to End ‘Security’ Security Design</vt:lpstr>
      <vt:lpstr>z/OS Connect Architecture: User Map</vt:lpstr>
      <vt:lpstr>z/OS Connect Architecture : ‘SHAW’ Security Check Workflow</vt:lpstr>
      <vt:lpstr>z/OS Connect Architecture: ‘SHAW’ Security Configuration</vt:lpstr>
      <vt:lpstr>Application Security: ‘LEMANS’ Security Check Workflow</vt:lpstr>
      <vt:lpstr>z/OS Connect Architecture: ‘LEMANS’ Security Configuration</vt:lpstr>
      <vt:lpstr>z/OS Connect Architecture: ‘z/OS Connect’ Security Configuration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Program</dc:title>
  <dc:creator>Steerwise Inc.</dc:creator>
  <cp:lastModifiedBy>Sivakoumar Arumugam</cp:lastModifiedBy>
  <cp:revision>5787</cp:revision>
  <cp:lastPrinted>2018-09-02T16:48:28Z</cp:lastPrinted>
  <dcterms:created xsi:type="dcterms:W3CDTF">1601-01-01T00:00:00Z</dcterms:created>
  <dcterms:modified xsi:type="dcterms:W3CDTF">2019-02-03T17:44:14Z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512">
    <vt:lpwstr>23</vt:lpwstr>
  </property>
  <property fmtid="{D5CDD505-2E9C-101B-9397-08002B2CF9AE}" pid="4" name="AuthorIds_UIVersion_1024">
    <vt:lpwstr>23</vt:lpwstr>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TemplateUrl">
    <vt:lpwstr/>
  </property>
  <property fmtid="{D5CDD505-2E9C-101B-9397-08002B2CF9AE}" pid="10" name="ComplianceAssetId">
    <vt:lpwstr/>
  </property>
  <property fmtid="{D5CDD505-2E9C-101B-9397-08002B2CF9AE}" pid="11" name="AuthorIds_UIVersion_2048">
    <vt:lpwstr>23</vt:lpwstr>
  </property>
</Properties>
</file>