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94" r:id="rId5"/>
    <p:sldId id="312" r:id="rId6"/>
    <p:sldId id="422" r:id="rId7"/>
    <p:sldId id="426" r:id="rId8"/>
    <p:sldId id="423" r:id="rId9"/>
    <p:sldId id="42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CDAF"/>
    <a:srgbClr val="FFFFFF"/>
    <a:srgbClr val="FFFD05"/>
    <a:srgbClr val="35A6C4"/>
    <a:srgbClr val="FFB263"/>
    <a:srgbClr val="A5ACDC"/>
    <a:srgbClr val="CBC5A4"/>
    <a:srgbClr val="D4DEFF"/>
    <a:srgbClr val="3165A6"/>
    <a:srgbClr val="D6F1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32" autoAdjust="0"/>
    <p:restoredTop sz="95896" autoAdjust="0"/>
  </p:normalViewPr>
  <p:slideViewPr>
    <p:cSldViewPr snapToGrid="0">
      <p:cViewPr varScale="1">
        <p:scale>
          <a:sx n="76" d="100"/>
          <a:sy n="76" d="100"/>
        </p:scale>
        <p:origin x="101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D4EA9B-FCD6-4F6C-98BD-EA7C0A5F5C3F}"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01A392-728A-46AA-BEFD-C6B515EE097F}" type="slidenum">
              <a:rPr lang="en-US" smtClean="0"/>
              <a:t>‹#›</a:t>
            </a:fld>
            <a:endParaRPr lang="en-US"/>
          </a:p>
        </p:txBody>
      </p:sp>
    </p:spTree>
    <p:extLst>
      <p:ext uri="{BB962C8B-B14F-4D97-AF65-F5344CB8AC3E}">
        <p14:creationId xmlns:p14="http://schemas.microsoft.com/office/powerpoint/2010/main" val="772707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_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F1593EC-B7BC-ED4D-B7E9-4DE899AC3EAD}"/>
              </a:ext>
            </a:extLst>
          </p:cNvPr>
          <p:cNvSpPr>
            <a:spLocks noGrp="1"/>
          </p:cNvSpPr>
          <p:nvPr>
            <p:ph type="sldNum" sz="quarter" idx="12"/>
          </p:nvPr>
        </p:nvSpPr>
        <p:spPr>
          <a:xfrm>
            <a:off x="9432706" y="6490467"/>
            <a:ext cx="2743200" cy="365125"/>
          </a:xfrm>
        </p:spPr>
        <p:txBody>
          <a:bodyPr/>
          <a:lstStyle>
            <a:lvl1pPr>
              <a:defRPr>
                <a:solidFill>
                  <a:schemeClr val="tx1">
                    <a:lumMod val="50000"/>
                    <a:lumOff val="50000"/>
                  </a:schemeClr>
                </a:solidFill>
              </a:defRPr>
            </a:lvl1pPr>
          </a:lstStyle>
          <a:p>
            <a:fld id="{B7013169-FEC2-472A-BB70-99D39933F688}" type="slidenum">
              <a:rPr lang="en-US" smtClean="0"/>
              <a:pPr/>
              <a:t>‹#›</a:t>
            </a:fld>
            <a:endParaRPr lang="en-US"/>
          </a:p>
        </p:txBody>
      </p:sp>
      <p:sp>
        <p:nvSpPr>
          <p:cNvPr id="3" name="Title Placeholder 1">
            <a:extLst>
              <a:ext uri="{FF2B5EF4-FFF2-40B4-BE49-F238E27FC236}">
                <a16:creationId xmlns:a16="http://schemas.microsoft.com/office/drawing/2014/main" id="{DF54F365-022D-4D96-9C42-8D706916BE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a:t>
            </a:r>
          </a:p>
        </p:txBody>
      </p:sp>
      <p:sp>
        <p:nvSpPr>
          <p:cNvPr id="4" name="Text Placeholder 2">
            <a:extLst>
              <a:ext uri="{FF2B5EF4-FFF2-40B4-BE49-F238E27FC236}">
                <a16:creationId xmlns:a16="http://schemas.microsoft.com/office/drawing/2014/main" id="{485253B1-6ADC-44FF-A65C-9504D1E39EEF}"/>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85750" indent="-285750">
              <a:lnSpc>
                <a:spcPct val="150000"/>
              </a:lnSpc>
              <a:buFont typeface="Arial" panose="020B0604020202020204" pitchFamily="34" charset="0"/>
              <a:buChar char="•"/>
              <a:defRPr>
                <a:solidFill>
                  <a:schemeClr val="bg1"/>
                </a:solidFill>
              </a:defRPr>
            </a:lvl1pPr>
            <a:lvl2pPr marL="742950" indent="-285750">
              <a:lnSpc>
                <a:spcPct val="150000"/>
              </a:lnSpc>
              <a:buFont typeface="Arial" panose="020B0604020202020204" pitchFamily="34" charset="0"/>
              <a:buChar char="•"/>
              <a:defRPr>
                <a:solidFill>
                  <a:schemeClr val="bg1"/>
                </a:solidFill>
              </a:defRPr>
            </a:lvl2pPr>
            <a:lvl3pPr marL="1200150" indent="-285750">
              <a:lnSpc>
                <a:spcPct val="150000"/>
              </a:lnSpc>
              <a:buFont typeface="Arial" panose="020B0604020202020204" pitchFamily="34" charset="0"/>
              <a:buChar char="•"/>
              <a:defRPr>
                <a:solidFill>
                  <a:schemeClr val="bg1"/>
                </a:solidFill>
              </a:defRPr>
            </a:lvl3pPr>
            <a:lvl4pPr marL="1657350" indent="-285750">
              <a:lnSpc>
                <a:spcPct val="150000"/>
              </a:lnSpc>
              <a:buFont typeface="Arial" panose="020B0604020202020204" pitchFamily="34" charset="0"/>
              <a:buChar char="•"/>
              <a:defRPr>
                <a:solidFill>
                  <a:schemeClr val="bg1"/>
                </a:solidFill>
              </a:defRPr>
            </a:lvl4pPr>
            <a:lvl5pPr marL="2114550" indent="-285750">
              <a:lnSpc>
                <a:spcPct val="150000"/>
              </a:lnSpc>
              <a:buFont typeface="Arial" panose="020B0604020202020204" pitchFamily="34" charset="0"/>
              <a:buChar char="•"/>
              <a:defRPr>
                <a:solidFill>
                  <a:schemeClr val="bg1"/>
                </a:solidFill>
              </a:defRPr>
            </a:lvl5pPr>
          </a:lstStyle>
          <a:p>
            <a:pPr lvl="0"/>
            <a:r>
              <a:rPr lang="en-US"/>
              <a:t>Click to edit</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4041E934-B60C-445B-85C5-74662317B9B3}"/>
              </a:ext>
            </a:extLst>
          </p:cNvPr>
          <p:cNvSpPr>
            <a:spLocks noGrp="1"/>
          </p:cNvSpPr>
          <p:nvPr>
            <p:ph type="ftr" sz="quarter" idx="3"/>
          </p:nvPr>
        </p:nvSpPr>
        <p:spPr>
          <a:xfrm>
            <a:off x="4038600" y="6320947"/>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 TOYOTA FINANCIAL SERVICES </a:t>
            </a:r>
          </a:p>
        </p:txBody>
      </p:sp>
    </p:spTree>
    <p:extLst>
      <p:ext uri="{BB962C8B-B14F-4D97-AF65-F5344CB8AC3E}">
        <p14:creationId xmlns:p14="http://schemas.microsoft.com/office/powerpoint/2010/main" val="33051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EF5B7D-AC4C-3249-9285-AEA569F1ED50}"/>
              </a:ext>
            </a:extLst>
          </p:cNvPr>
          <p:cNvSpPr>
            <a:spLocks noGrp="1"/>
          </p:cNvSpPr>
          <p:nvPr>
            <p:ph type="sldNum" sz="quarter" idx="12"/>
          </p:nvPr>
        </p:nvSpPr>
        <p:spPr>
          <a:xfrm>
            <a:off x="9442450" y="6492875"/>
            <a:ext cx="2743200" cy="365125"/>
          </a:xfrm>
        </p:spPr>
        <p:txBody>
          <a:bodyPr/>
          <a:lstStyle>
            <a:lvl1pPr>
              <a:defRPr>
                <a:solidFill>
                  <a:schemeClr val="bg1"/>
                </a:solidFill>
              </a:defRPr>
            </a:lvl1pPr>
          </a:lstStyle>
          <a:p>
            <a:fld id="{B7013169-FEC2-472A-BB70-99D39933F688}" type="slidenum">
              <a:rPr lang="en-US" smtClean="0"/>
              <a:pPr/>
              <a:t>‹#›</a:t>
            </a:fld>
            <a:endParaRPr lang="en-US"/>
          </a:p>
        </p:txBody>
      </p:sp>
      <p:sp>
        <p:nvSpPr>
          <p:cNvPr id="3" name="Title Placeholder 1">
            <a:extLst>
              <a:ext uri="{FF2B5EF4-FFF2-40B4-BE49-F238E27FC236}">
                <a16:creationId xmlns:a16="http://schemas.microsoft.com/office/drawing/2014/main" id="{22CA2D9A-2354-44B9-8CA1-B70885D45C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a:t>
            </a:r>
          </a:p>
        </p:txBody>
      </p:sp>
      <p:sp>
        <p:nvSpPr>
          <p:cNvPr id="4" name="Text Placeholder 2">
            <a:extLst>
              <a:ext uri="{FF2B5EF4-FFF2-40B4-BE49-F238E27FC236}">
                <a16:creationId xmlns:a16="http://schemas.microsoft.com/office/drawing/2014/main" id="{8272E312-30C3-4436-AD00-E236B55C1319}"/>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85750" indent="-285750">
              <a:lnSpc>
                <a:spcPct val="150000"/>
              </a:lnSpc>
              <a:buFont typeface="Arial" panose="020B0604020202020204" pitchFamily="34" charset="0"/>
              <a:buChar char="•"/>
              <a:defRPr/>
            </a:lvl1pPr>
            <a:lvl2pPr marL="742950" indent="-285750">
              <a:lnSpc>
                <a:spcPct val="150000"/>
              </a:lnSpc>
              <a:buFont typeface="Arial" panose="020B0604020202020204" pitchFamily="34" charset="0"/>
              <a:buChar char="•"/>
              <a:defRPr/>
            </a:lvl2pPr>
            <a:lvl3pPr marL="1200150" indent="-285750">
              <a:lnSpc>
                <a:spcPct val="150000"/>
              </a:lnSpc>
              <a:buFont typeface="Arial" panose="020B0604020202020204" pitchFamily="34" charset="0"/>
              <a:buChar char="•"/>
              <a:defRPr/>
            </a:lvl3pPr>
            <a:lvl4pPr marL="1657350" indent="-285750">
              <a:lnSpc>
                <a:spcPct val="150000"/>
              </a:lnSpc>
              <a:buFont typeface="Arial" panose="020B0604020202020204" pitchFamily="34" charset="0"/>
              <a:buChar char="•"/>
              <a:defRPr/>
            </a:lvl4pPr>
            <a:lvl5pPr marL="2114550" indent="-285750">
              <a:lnSpc>
                <a:spcPct val="150000"/>
              </a:lnSpc>
              <a:buFont typeface="Arial" panose="020B0604020202020204" pitchFamily="34" charset="0"/>
              <a:buChar char="•"/>
              <a:defRPr/>
            </a:lvl5pPr>
          </a:lstStyle>
          <a:p>
            <a:pPr lvl="0"/>
            <a:r>
              <a:rPr lang="en-US"/>
              <a:t>Click to edit</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01982D97-CCBF-4A38-AB57-2ADA767D0FA4}"/>
              </a:ext>
            </a:extLst>
          </p:cNvPr>
          <p:cNvSpPr>
            <a:spLocks noGrp="1"/>
          </p:cNvSpPr>
          <p:nvPr>
            <p:ph type="ftr" sz="quarter" idx="3"/>
          </p:nvPr>
        </p:nvSpPr>
        <p:spPr>
          <a:xfrm>
            <a:off x="4038600" y="6320947"/>
            <a:ext cx="4114800" cy="365125"/>
          </a:xfrm>
          <a:prstGeom prst="rect">
            <a:avLst/>
          </a:prstGeom>
        </p:spPr>
        <p:txBody>
          <a:bodyPr vert="horz" lIns="91440" tIns="45720" rIns="91440" bIns="45720" rtlCol="0" anchor="ctr"/>
          <a:lstStyle>
            <a:lvl1pPr algn="ctr">
              <a:defRPr sz="800">
                <a:solidFill>
                  <a:schemeClr val="bg1"/>
                </a:solidFill>
              </a:defRPr>
            </a:lvl1pPr>
          </a:lstStyle>
          <a:p>
            <a:r>
              <a:rPr lang="en-US"/>
              <a:t>© TOYOTA FINANCIAL SERVICES </a:t>
            </a:r>
          </a:p>
        </p:txBody>
      </p:sp>
    </p:spTree>
    <p:extLst>
      <p:ext uri="{BB962C8B-B14F-4D97-AF65-F5344CB8AC3E}">
        <p14:creationId xmlns:p14="http://schemas.microsoft.com/office/powerpoint/2010/main" val="46834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_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EF5B7D-AC4C-3249-9285-AEA569F1ED50}"/>
              </a:ext>
            </a:extLst>
          </p:cNvPr>
          <p:cNvSpPr>
            <a:spLocks noGrp="1"/>
          </p:cNvSpPr>
          <p:nvPr>
            <p:ph type="sldNum" sz="quarter" idx="12"/>
          </p:nvPr>
        </p:nvSpPr>
        <p:spPr>
          <a:xfrm>
            <a:off x="9442450" y="6492875"/>
            <a:ext cx="2743200" cy="365125"/>
          </a:xfrm>
        </p:spPr>
        <p:txBody>
          <a:bodyPr/>
          <a:lstStyle>
            <a:lvl1pPr>
              <a:defRPr>
                <a:solidFill>
                  <a:schemeClr val="bg1"/>
                </a:solidFill>
              </a:defRPr>
            </a:lvl1pPr>
          </a:lstStyle>
          <a:p>
            <a:fld id="{B7013169-FEC2-472A-BB70-99D39933F688}" type="slidenum">
              <a:rPr lang="en-US" smtClean="0"/>
              <a:pPr/>
              <a:t>‹#›</a:t>
            </a:fld>
            <a:endParaRPr lang="en-US"/>
          </a:p>
        </p:txBody>
      </p:sp>
      <p:sp>
        <p:nvSpPr>
          <p:cNvPr id="3" name="Title Placeholder 1">
            <a:extLst>
              <a:ext uri="{FF2B5EF4-FFF2-40B4-BE49-F238E27FC236}">
                <a16:creationId xmlns:a16="http://schemas.microsoft.com/office/drawing/2014/main" id="{93CAE4A5-0C73-476A-80B5-87029110D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solidFill>
                  <a:schemeClr val="bg1"/>
                </a:solidFill>
              </a:defRPr>
            </a:lvl1pPr>
          </a:lstStyle>
          <a:p>
            <a:r>
              <a:rPr lang="en-US"/>
              <a:t>Click to edit</a:t>
            </a:r>
          </a:p>
        </p:txBody>
      </p:sp>
      <p:sp>
        <p:nvSpPr>
          <p:cNvPr id="4" name="Text Placeholder 2">
            <a:extLst>
              <a:ext uri="{FF2B5EF4-FFF2-40B4-BE49-F238E27FC236}">
                <a16:creationId xmlns:a16="http://schemas.microsoft.com/office/drawing/2014/main" id="{194B7C5C-976E-42A1-979C-E6EE177E2148}"/>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85750" indent="-285750">
              <a:lnSpc>
                <a:spcPct val="150000"/>
              </a:lnSpc>
              <a:buFont typeface="Arial" panose="020B0604020202020204" pitchFamily="34" charset="0"/>
              <a:buChar char="•"/>
              <a:defRPr>
                <a:solidFill>
                  <a:schemeClr val="bg1"/>
                </a:solidFill>
              </a:defRPr>
            </a:lvl1pPr>
            <a:lvl2pPr marL="742950" indent="-285750">
              <a:lnSpc>
                <a:spcPct val="150000"/>
              </a:lnSpc>
              <a:buFont typeface="Arial" panose="020B0604020202020204" pitchFamily="34" charset="0"/>
              <a:buChar char="•"/>
              <a:defRPr>
                <a:solidFill>
                  <a:schemeClr val="bg1"/>
                </a:solidFill>
              </a:defRPr>
            </a:lvl2pPr>
            <a:lvl3pPr marL="1200150" indent="-285750">
              <a:lnSpc>
                <a:spcPct val="150000"/>
              </a:lnSpc>
              <a:buFont typeface="Arial" panose="020B0604020202020204" pitchFamily="34" charset="0"/>
              <a:buChar char="•"/>
              <a:defRPr>
                <a:solidFill>
                  <a:schemeClr val="bg1"/>
                </a:solidFill>
              </a:defRPr>
            </a:lvl3pPr>
            <a:lvl4pPr marL="1657350" indent="-285750">
              <a:lnSpc>
                <a:spcPct val="150000"/>
              </a:lnSpc>
              <a:buFont typeface="Arial" panose="020B0604020202020204" pitchFamily="34" charset="0"/>
              <a:buChar char="•"/>
              <a:defRPr>
                <a:solidFill>
                  <a:schemeClr val="bg1"/>
                </a:solidFill>
              </a:defRPr>
            </a:lvl4pPr>
            <a:lvl5pPr marL="2114550" indent="-285750">
              <a:lnSpc>
                <a:spcPct val="150000"/>
              </a:lnSpc>
              <a:buFont typeface="Arial" panose="020B0604020202020204" pitchFamily="34" charset="0"/>
              <a:buChar char="•"/>
              <a:defRPr>
                <a:solidFill>
                  <a:schemeClr val="bg1"/>
                </a:solidFill>
              </a:defRPr>
            </a:lvl5pPr>
          </a:lstStyle>
          <a:p>
            <a:pPr lvl="0"/>
            <a:r>
              <a:rPr lang="en-US"/>
              <a:t>Click to edit</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514B2001-8790-4626-8790-FC834F1792BF}"/>
              </a:ext>
            </a:extLst>
          </p:cNvPr>
          <p:cNvSpPr>
            <a:spLocks noGrp="1"/>
          </p:cNvSpPr>
          <p:nvPr>
            <p:ph type="ftr" sz="quarter" idx="3"/>
          </p:nvPr>
        </p:nvSpPr>
        <p:spPr>
          <a:xfrm>
            <a:off x="4038600" y="6320947"/>
            <a:ext cx="4114800" cy="365125"/>
          </a:xfrm>
          <a:prstGeom prst="rect">
            <a:avLst/>
          </a:prstGeom>
        </p:spPr>
        <p:txBody>
          <a:bodyPr vert="horz" lIns="91440" tIns="45720" rIns="91440" bIns="45720" rtlCol="0" anchor="ctr"/>
          <a:lstStyle>
            <a:lvl1pPr algn="ctr">
              <a:defRPr sz="800">
                <a:solidFill>
                  <a:schemeClr val="bg1"/>
                </a:solidFill>
              </a:defRPr>
            </a:lvl1pPr>
          </a:lstStyle>
          <a:p>
            <a:r>
              <a:rPr lang="en-US"/>
              <a:t>© TOYOTA FINANCIAL SERVICES </a:t>
            </a:r>
          </a:p>
        </p:txBody>
      </p:sp>
    </p:spTree>
    <p:extLst>
      <p:ext uri="{BB962C8B-B14F-4D97-AF65-F5344CB8AC3E}">
        <p14:creationId xmlns:p14="http://schemas.microsoft.com/office/powerpoint/2010/main" val="26946079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1EF5B7D-AC4C-3249-9285-AEA569F1ED50}"/>
              </a:ext>
            </a:extLst>
          </p:cNvPr>
          <p:cNvSpPr>
            <a:spLocks noGrp="1"/>
          </p:cNvSpPr>
          <p:nvPr>
            <p:ph type="sldNum" sz="quarter" idx="12"/>
          </p:nvPr>
        </p:nvSpPr>
        <p:spPr>
          <a:xfrm>
            <a:off x="9442450" y="6492875"/>
            <a:ext cx="2743200" cy="365125"/>
          </a:xfrm>
        </p:spPr>
        <p:txBody>
          <a:bodyPr/>
          <a:lstStyle>
            <a:lvl1pPr>
              <a:defRPr>
                <a:solidFill>
                  <a:schemeClr val="tx1">
                    <a:lumMod val="50000"/>
                    <a:lumOff val="50000"/>
                  </a:schemeClr>
                </a:solidFill>
              </a:defRPr>
            </a:lvl1pPr>
          </a:lstStyle>
          <a:p>
            <a:fld id="{B7013169-FEC2-472A-BB70-99D39933F688}" type="slidenum">
              <a:rPr lang="en-US" smtClean="0"/>
              <a:pPr/>
              <a:t>‹#›</a:t>
            </a:fld>
            <a:endParaRPr lang="en-US"/>
          </a:p>
        </p:txBody>
      </p:sp>
      <p:sp>
        <p:nvSpPr>
          <p:cNvPr id="3" name="Title Placeholder 1">
            <a:extLst>
              <a:ext uri="{FF2B5EF4-FFF2-40B4-BE49-F238E27FC236}">
                <a16:creationId xmlns:a16="http://schemas.microsoft.com/office/drawing/2014/main" id="{581F8329-477E-425E-BB4A-9E6E143F03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solidFill>
                  <a:schemeClr val="accent1"/>
                </a:solidFill>
              </a:defRPr>
            </a:lvl1pPr>
          </a:lstStyle>
          <a:p>
            <a:r>
              <a:rPr lang="en-US"/>
              <a:t>Click to edit</a:t>
            </a:r>
          </a:p>
        </p:txBody>
      </p:sp>
      <p:sp>
        <p:nvSpPr>
          <p:cNvPr id="4" name="Text Placeholder 2">
            <a:extLst>
              <a:ext uri="{FF2B5EF4-FFF2-40B4-BE49-F238E27FC236}">
                <a16:creationId xmlns:a16="http://schemas.microsoft.com/office/drawing/2014/main" id="{821B27F8-6646-436F-984F-27C24DB331BC}"/>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lvl1pPr marL="285750" indent="-285750">
              <a:lnSpc>
                <a:spcPct val="150000"/>
              </a:lnSpc>
              <a:buFont typeface="Arial" panose="020B0604020202020204" pitchFamily="34" charset="0"/>
              <a:buChar char="•"/>
              <a:defRPr>
                <a:solidFill>
                  <a:schemeClr val="tx1"/>
                </a:solidFill>
              </a:defRPr>
            </a:lvl1pPr>
            <a:lvl2pPr marL="742950" indent="-285750">
              <a:lnSpc>
                <a:spcPct val="150000"/>
              </a:lnSpc>
              <a:buFont typeface="Arial" panose="020B0604020202020204" pitchFamily="34" charset="0"/>
              <a:buChar char="•"/>
              <a:defRPr>
                <a:solidFill>
                  <a:schemeClr val="tx1"/>
                </a:solidFill>
              </a:defRPr>
            </a:lvl2pPr>
            <a:lvl3pPr marL="1200150" indent="-285750">
              <a:lnSpc>
                <a:spcPct val="150000"/>
              </a:lnSpc>
              <a:buFont typeface="Arial" panose="020B0604020202020204" pitchFamily="34" charset="0"/>
              <a:buChar char="•"/>
              <a:defRPr>
                <a:solidFill>
                  <a:schemeClr val="tx1"/>
                </a:solidFill>
              </a:defRPr>
            </a:lvl3pPr>
            <a:lvl4pPr marL="1657350" indent="-285750">
              <a:lnSpc>
                <a:spcPct val="150000"/>
              </a:lnSpc>
              <a:buFont typeface="Arial" panose="020B0604020202020204" pitchFamily="34" charset="0"/>
              <a:buChar char="•"/>
              <a:defRPr>
                <a:solidFill>
                  <a:schemeClr val="tx1"/>
                </a:solidFill>
              </a:defRPr>
            </a:lvl4pPr>
            <a:lvl5pPr marL="2114550" indent="-285750">
              <a:lnSpc>
                <a:spcPct val="150000"/>
              </a:lnSpc>
              <a:buFont typeface="Arial" panose="020B0604020202020204" pitchFamily="34" charset="0"/>
              <a:buChar char="•"/>
              <a:defRPr>
                <a:solidFill>
                  <a:schemeClr val="tx1"/>
                </a:solidFill>
              </a:defRPr>
            </a:lvl5pPr>
          </a:lstStyle>
          <a:p>
            <a:pPr lvl="0"/>
            <a:r>
              <a:rPr lang="en-US"/>
              <a:t>Click to edit</a:t>
            </a:r>
          </a:p>
          <a:p>
            <a:pPr lvl="1"/>
            <a:r>
              <a:rPr lang="en-US"/>
              <a:t>Second level</a:t>
            </a:r>
          </a:p>
          <a:p>
            <a:pPr lvl="2"/>
            <a:r>
              <a:rPr lang="en-US"/>
              <a:t>Third level</a:t>
            </a:r>
          </a:p>
          <a:p>
            <a:pPr lvl="3"/>
            <a:r>
              <a:rPr lang="en-US"/>
              <a:t>Fourth level</a:t>
            </a:r>
          </a:p>
          <a:p>
            <a:pPr lvl="4"/>
            <a:r>
              <a:rPr lang="en-US"/>
              <a:t>Fifth level</a:t>
            </a:r>
          </a:p>
        </p:txBody>
      </p:sp>
      <p:sp>
        <p:nvSpPr>
          <p:cNvPr id="7" name="Footer Placeholder 4">
            <a:extLst>
              <a:ext uri="{FF2B5EF4-FFF2-40B4-BE49-F238E27FC236}">
                <a16:creationId xmlns:a16="http://schemas.microsoft.com/office/drawing/2014/main" id="{97B7515F-4FF1-40B7-A416-B2A719686BF0}"/>
              </a:ext>
            </a:extLst>
          </p:cNvPr>
          <p:cNvSpPr>
            <a:spLocks noGrp="1"/>
          </p:cNvSpPr>
          <p:nvPr>
            <p:ph type="ftr" sz="quarter" idx="3"/>
          </p:nvPr>
        </p:nvSpPr>
        <p:spPr>
          <a:xfrm>
            <a:off x="4038600" y="6320947"/>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 TOYOTA FINANCIAL SERVICES </a:t>
            </a:r>
          </a:p>
        </p:txBody>
      </p:sp>
    </p:spTree>
    <p:extLst>
      <p:ext uri="{BB962C8B-B14F-4D97-AF65-F5344CB8AC3E}">
        <p14:creationId xmlns:p14="http://schemas.microsoft.com/office/powerpoint/2010/main" val="3450473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5FD359-1A30-48FD-A97B-5D8DD58BFA83}" type="datetimeFigureOut">
              <a:rPr lang="en-US" smtClean="0"/>
              <a:t>11/19/2020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61CBF4-89F6-4ED8-A6EF-C833D7B16E3C}" type="slidenum">
              <a:rPr lang="en-US" smtClean="0"/>
              <a:t>‹#›</a:t>
            </a:fld>
            <a:endParaRPr lang="en-US"/>
          </a:p>
        </p:txBody>
      </p:sp>
    </p:spTree>
    <p:extLst>
      <p:ext uri="{BB962C8B-B14F-4D97-AF65-F5344CB8AC3E}">
        <p14:creationId xmlns:p14="http://schemas.microsoft.com/office/powerpoint/2010/main" val="1906507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042B7-567F-384D-8F46-7251BDAE93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a:t>
            </a:r>
          </a:p>
        </p:txBody>
      </p:sp>
      <p:sp>
        <p:nvSpPr>
          <p:cNvPr id="3" name="Text Placeholder 2">
            <a:extLst>
              <a:ext uri="{FF2B5EF4-FFF2-40B4-BE49-F238E27FC236}">
                <a16:creationId xmlns:a16="http://schemas.microsoft.com/office/drawing/2014/main" id="{2AE4F8E5-8B6E-814D-B0AB-34DAD147D2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B45597B-3D4B-5D4F-9ACF-607284132C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800">
                <a:solidFill>
                  <a:schemeClr val="tx1">
                    <a:tint val="75000"/>
                  </a:schemeClr>
                </a:solidFill>
              </a:defRPr>
            </a:lvl1pPr>
          </a:lstStyle>
          <a:p>
            <a:r>
              <a:rPr lang="en-US"/>
              <a:t>© TOYOTA FINANCIAL SERVICES </a:t>
            </a:r>
          </a:p>
        </p:txBody>
      </p:sp>
      <p:sp>
        <p:nvSpPr>
          <p:cNvPr id="6" name="Slide Number Placeholder 5">
            <a:extLst>
              <a:ext uri="{FF2B5EF4-FFF2-40B4-BE49-F238E27FC236}">
                <a16:creationId xmlns:a16="http://schemas.microsoft.com/office/drawing/2014/main" id="{F5E4A9EF-F3DF-CC45-91E1-BDAABB09A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bg1"/>
                </a:solidFill>
              </a:defRPr>
            </a:lvl1pPr>
          </a:lstStyle>
          <a:p>
            <a:fld id="{B7013169-FEC2-472A-BB70-99D39933F688}" type="slidenum">
              <a:rPr lang="en-US" smtClean="0"/>
              <a:pPr/>
              <a:t>‹#›</a:t>
            </a:fld>
            <a:endParaRPr lang="en-US"/>
          </a:p>
        </p:txBody>
      </p:sp>
    </p:spTree>
    <p:extLst>
      <p:ext uri="{BB962C8B-B14F-4D97-AF65-F5344CB8AC3E}">
        <p14:creationId xmlns:p14="http://schemas.microsoft.com/office/powerpoint/2010/main" val="1528509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2D9EF9-8A17-4235-8B3A-8FC65537EDA0}"/>
              </a:ext>
            </a:extLst>
          </p:cNvPr>
          <p:cNvSpPr>
            <a:spLocks noGrp="1"/>
          </p:cNvSpPr>
          <p:nvPr>
            <p:ph type="sldNum" sz="quarter" idx="12"/>
          </p:nvPr>
        </p:nvSpPr>
        <p:spPr/>
        <p:txBody>
          <a:bodyPr/>
          <a:lstStyle/>
          <a:p>
            <a:fld id="{B7013169-FEC2-472A-BB70-99D39933F688}" type="slidenum">
              <a:rPr lang="en-US" smtClean="0"/>
              <a:pPr/>
              <a:t>1</a:t>
            </a:fld>
            <a:endParaRPr lang="en-US"/>
          </a:p>
        </p:txBody>
      </p:sp>
      <p:sp>
        <p:nvSpPr>
          <p:cNvPr id="4" name="Content Placeholder 3">
            <a:extLst>
              <a:ext uri="{FF2B5EF4-FFF2-40B4-BE49-F238E27FC236}">
                <a16:creationId xmlns:a16="http://schemas.microsoft.com/office/drawing/2014/main" id="{3C4A64E6-F4AD-4907-85C6-90AFA5739AB8}"/>
              </a:ext>
            </a:extLst>
          </p:cNvPr>
          <p:cNvSpPr>
            <a:spLocks noGrp="1"/>
          </p:cNvSpPr>
          <p:nvPr>
            <p:ph idx="1"/>
          </p:nvPr>
        </p:nvSpPr>
        <p:spPr>
          <a:xfrm>
            <a:off x="1803400" y="1470991"/>
            <a:ext cx="9636760" cy="3434964"/>
          </a:xfrm>
        </p:spPr>
        <p:txBody>
          <a:bodyPr>
            <a:normAutofit fontScale="47500" lnSpcReduction="20000"/>
          </a:bodyPr>
          <a:lstStyle/>
          <a:p>
            <a:pPr marL="0" indent="0">
              <a:buNone/>
            </a:pPr>
            <a:r>
              <a:rPr lang="en-US" sz="5500" dirty="0">
                <a:solidFill>
                  <a:srgbClr val="FF0000"/>
                </a:solidFill>
                <a:latin typeface="Toyota Type" panose="020B0602020202020204" pitchFamily="34" charset="0"/>
                <a:cs typeface="Toyota Type" panose="020B0602020202020204" pitchFamily="34" charset="0"/>
              </a:rPr>
              <a:t>API Bounded Context</a:t>
            </a:r>
          </a:p>
          <a:p>
            <a:pPr marL="0" indent="0">
              <a:buNone/>
            </a:pPr>
            <a:r>
              <a:rPr lang="en-US" sz="5400" dirty="0"/>
              <a:t>Domain Driven Design introduces artifacts to model the domain  - but a large domain must be split into sub domains called “bounded context” How do we start?</a:t>
            </a:r>
          </a:p>
          <a:p>
            <a:pPr marL="0" indent="0">
              <a:buNone/>
            </a:pPr>
            <a:r>
              <a:rPr lang="en-US" sz="5400" dirty="0">
                <a:solidFill>
                  <a:srgbClr val="FF0000"/>
                </a:solidFill>
                <a:latin typeface="Toyota Type" panose="020B0602020202020204" pitchFamily="34" charset="0"/>
                <a:cs typeface="Toyota Type" panose="020B0602020202020204" pitchFamily="34" charset="0"/>
              </a:rPr>
              <a:t>March 2020</a:t>
            </a:r>
          </a:p>
        </p:txBody>
      </p:sp>
    </p:spTree>
    <p:extLst>
      <p:ext uri="{BB962C8B-B14F-4D97-AF65-F5344CB8AC3E}">
        <p14:creationId xmlns:p14="http://schemas.microsoft.com/office/powerpoint/2010/main" val="116490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58B6B7-B1A5-490C-8EB3-C4DB484CD035}"/>
              </a:ext>
            </a:extLst>
          </p:cNvPr>
          <p:cNvSpPr>
            <a:spLocks noGrp="1"/>
          </p:cNvSpPr>
          <p:nvPr>
            <p:ph type="sldNum" sz="quarter" idx="12"/>
          </p:nvPr>
        </p:nvSpPr>
        <p:spPr/>
        <p:txBody>
          <a:bodyPr/>
          <a:lstStyle/>
          <a:p>
            <a:fld id="{B7013169-FEC2-472A-BB70-99D39933F688}" type="slidenum">
              <a:rPr lang="en-US" smtClean="0"/>
              <a:pPr/>
              <a:t>2</a:t>
            </a:fld>
            <a:endParaRPr lang="en-US"/>
          </a:p>
        </p:txBody>
      </p:sp>
      <p:sp>
        <p:nvSpPr>
          <p:cNvPr id="3" name="Title 2">
            <a:extLst>
              <a:ext uri="{FF2B5EF4-FFF2-40B4-BE49-F238E27FC236}">
                <a16:creationId xmlns:a16="http://schemas.microsoft.com/office/drawing/2014/main" id="{5AF06EAD-3EF2-491F-AF10-CCD40F2BAA19}"/>
              </a:ext>
            </a:extLst>
          </p:cNvPr>
          <p:cNvSpPr>
            <a:spLocks noGrp="1"/>
          </p:cNvSpPr>
          <p:nvPr>
            <p:ph type="title"/>
          </p:nvPr>
        </p:nvSpPr>
        <p:spPr/>
        <p:txBody>
          <a:bodyPr/>
          <a:lstStyle/>
          <a:p>
            <a:r>
              <a:rPr lang="en-US" dirty="0"/>
              <a:t>Bounded Context </a:t>
            </a:r>
          </a:p>
        </p:txBody>
      </p:sp>
      <p:pic>
        <p:nvPicPr>
          <p:cNvPr id="1026" name="Picture 2">
            <a:extLst>
              <a:ext uri="{FF2B5EF4-FFF2-40B4-BE49-F238E27FC236}">
                <a16:creationId xmlns:a16="http://schemas.microsoft.com/office/drawing/2014/main" id="{34FDFEC2-C6A4-4196-8329-B431D78E032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47474" y="1868707"/>
            <a:ext cx="6670593" cy="4130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F33AE2-D051-47DE-B71E-1D8C7B22FDE7}"/>
              </a:ext>
            </a:extLst>
          </p:cNvPr>
          <p:cNvSpPr txBox="1"/>
          <p:nvPr/>
        </p:nvSpPr>
        <p:spPr>
          <a:xfrm>
            <a:off x="3450921" y="1355645"/>
            <a:ext cx="5747086" cy="369332"/>
          </a:xfrm>
          <a:prstGeom prst="rect">
            <a:avLst/>
          </a:prstGeom>
          <a:noFill/>
        </p:spPr>
        <p:txBody>
          <a:bodyPr wrap="none" rtlCol="0">
            <a:spAutoFit/>
          </a:bodyPr>
          <a:lstStyle/>
          <a:p>
            <a:r>
              <a:rPr lang="en-US" dirty="0"/>
              <a:t>Note the interrelated “entities” in each sub domain</a:t>
            </a:r>
          </a:p>
        </p:txBody>
      </p:sp>
      <p:sp>
        <p:nvSpPr>
          <p:cNvPr id="7" name="TextBox 6">
            <a:extLst>
              <a:ext uri="{FF2B5EF4-FFF2-40B4-BE49-F238E27FC236}">
                <a16:creationId xmlns:a16="http://schemas.microsoft.com/office/drawing/2014/main" id="{EEA6FCA4-4CB4-4C09-8C98-0263256A82AF}"/>
              </a:ext>
            </a:extLst>
          </p:cNvPr>
          <p:cNvSpPr txBox="1"/>
          <p:nvPr/>
        </p:nvSpPr>
        <p:spPr>
          <a:xfrm>
            <a:off x="2916873" y="5975564"/>
            <a:ext cx="7331793" cy="646331"/>
          </a:xfrm>
          <a:prstGeom prst="rect">
            <a:avLst/>
          </a:prstGeom>
          <a:noFill/>
        </p:spPr>
        <p:txBody>
          <a:bodyPr wrap="square" rtlCol="0">
            <a:spAutoFit/>
          </a:bodyPr>
          <a:lstStyle/>
          <a:p>
            <a:r>
              <a:rPr lang="en-US" dirty="0"/>
              <a:t>This is not “Canonical” each context keeps sometimes the same data but treats it differently</a:t>
            </a:r>
          </a:p>
        </p:txBody>
      </p:sp>
      <p:sp>
        <p:nvSpPr>
          <p:cNvPr id="9" name="TextBox 8">
            <a:extLst>
              <a:ext uri="{FF2B5EF4-FFF2-40B4-BE49-F238E27FC236}">
                <a16:creationId xmlns:a16="http://schemas.microsoft.com/office/drawing/2014/main" id="{F8969683-0640-4F90-BC52-9ADB2837FF88}"/>
              </a:ext>
            </a:extLst>
          </p:cNvPr>
          <p:cNvSpPr txBox="1"/>
          <p:nvPr/>
        </p:nvSpPr>
        <p:spPr>
          <a:xfrm>
            <a:off x="357689" y="2293536"/>
            <a:ext cx="2430778" cy="1708160"/>
          </a:xfrm>
          <a:prstGeom prst="rect">
            <a:avLst/>
          </a:prstGeom>
          <a:noFill/>
        </p:spPr>
        <p:txBody>
          <a:bodyPr wrap="square" rtlCol="0">
            <a:spAutoFit/>
          </a:bodyPr>
          <a:lstStyle/>
          <a:p>
            <a:pPr algn="ctr"/>
            <a:r>
              <a:rPr lang="en-US" sz="1050" b="1" dirty="0"/>
              <a:t>“Bounded Context is a central pattern in Domain-Driven Design. It is the focus of DDD's strategic design section which is all about dealing with large models and teams. DDD deals with large models by dividing them into different Bounded Contexts and being explicit about their interrelationships.” – Martin Fowler</a:t>
            </a:r>
          </a:p>
        </p:txBody>
      </p:sp>
    </p:spTree>
    <p:extLst>
      <p:ext uri="{BB962C8B-B14F-4D97-AF65-F5344CB8AC3E}">
        <p14:creationId xmlns:p14="http://schemas.microsoft.com/office/powerpoint/2010/main" val="2833058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26C540B-C208-4EE0-B8CF-A82A77184E1B}"/>
              </a:ext>
            </a:extLst>
          </p:cNvPr>
          <p:cNvGrpSpPr/>
          <p:nvPr/>
        </p:nvGrpSpPr>
        <p:grpSpPr>
          <a:xfrm>
            <a:off x="2072921" y="439082"/>
            <a:ext cx="7277233" cy="6019560"/>
            <a:chOff x="2072921" y="439082"/>
            <a:chExt cx="7277233" cy="6019560"/>
          </a:xfrm>
        </p:grpSpPr>
        <p:sp>
          <p:nvSpPr>
            <p:cNvPr id="33" name="Rectangle: Rounded Corners 32">
              <a:extLst>
                <a:ext uri="{FF2B5EF4-FFF2-40B4-BE49-F238E27FC236}">
                  <a16:creationId xmlns:a16="http://schemas.microsoft.com/office/drawing/2014/main" id="{3BCA4CC2-1805-43C1-942A-EC490623BE51}"/>
                </a:ext>
              </a:extLst>
            </p:cNvPr>
            <p:cNvSpPr/>
            <p:nvPr/>
          </p:nvSpPr>
          <p:spPr>
            <a:xfrm>
              <a:off x="2072921" y="4752711"/>
              <a:ext cx="7277232" cy="17059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Agreement</a:t>
              </a:r>
            </a:p>
          </p:txBody>
        </p:sp>
        <p:sp>
          <p:nvSpPr>
            <p:cNvPr id="34" name="Rectangle: Rounded Corners 33">
              <a:extLst>
                <a:ext uri="{FF2B5EF4-FFF2-40B4-BE49-F238E27FC236}">
                  <a16:creationId xmlns:a16="http://schemas.microsoft.com/office/drawing/2014/main" id="{4850A8B4-0BB1-4F33-85CD-76AE9545D112}"/>
                </a:ext>
              </a:extLst>
            </p:cNvPr>
            <p:cNvSpPr/>
            <p:nvPr/>
          </p:nvSpPr>
          <p:spPr>
            <a:xfrm>
              <a:off x="2072921" y="2895632"/>
              <a:ext cx="7277233" cy="17059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Offering</a:t>
              </a:r>
            </a:p>
          </p:txBody>
        </p:sp>
        <p:sp>
          <p:nvSpPr>
            <p:cNvPr id="35" name="Rectangle: Rounded Corners 34">
              <a:extLst>
                <a:ext uri="{FF2B5EF4-FFF2-40B4-BE49-F238E27FC236}">
                  <a16:creationId xmlns:a16="http://schemas.microsoft.com/office/drawing/2014/main" id="{8A6BB174-C9DF-4464-9ECE-D4538EB3E5C4}"/>
                </a:ext>
              </a:extLst>
            </p:cNvPr>
            <p:cNvSpPr/>
            <p:nvPr/>
          </p:nvSpPr>
          <p:spPr>
            <a:xfrm>
              <a:off x="2073244" y="1579686"/>
              <a:ext cx="7272295" cy="12152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Party</a:t>
              </a:r>
            </a:p>
          </p:txBody>
        </p:sp>
        <p:sp>
          <p:nvSpPr>
            <p:cNvPr id="2" name="Arrow: Chevron 1">
              <a:extLst>
                <a:ext uri="{FF2B5EF4-FFF2-40B4-BE49-F238E27FC236}">
                  <a16:creationId xmlns:a16="http://schemas.microsoft.com/office/drawing/2014/main" id="{9E2FC8E4-FFCE-4727-A722-A9E3279DB240}"/>
                </a:ext>
              </a:extLst>
            </p:cNvPr>
            <p:cNvSpPr/>
            <p:nvPr/>
          </p:nvSpPr>
          <p:spPr>
            <a:xfrm>
              <a:off x="2770737"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Product Development and Credit Analytics</a:t>
              </a:r>
            </a:p>
          </p:txBody>
        </p:sp>
        <p:sp>
          <p:nvSpPr>
            <p:cNvPr id="9" name="Arrow: Chevron 8">
              <a:extLst>
                <a:ext uri="{FF2B5EF4-FFF2-40B4-BE49-F238E27FC236}">
                  <a16:creationId xmlns:a16="http://schemas.microsoft.com/office/drawing/2014/main" id="{A5BBCA58-6ADC-4DC1-8999-8ADF7346C1BB}"/>
                </a:ext>
              </a:extLst>
            </p:cNvPr>
            <p:cNvSpPr/>
            <p:nvPr/>
          </p:nvSpPr>
          <p:spPr>
            <a:xfrm>
              <a:off x="3785149"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Sales and Marketing</a:t>
              </a:r>
            </a:p>
          </p:txBody>
        </p:sp>
        <p:sp>
          <p:nvSpPr>
            <p:cNvPr id="10" name="Arrow: Chevron 9">
              <a:extLst>
                <a:ext uri="{FF2B5EF4-FFF2-40B4-BE49-F238E27FC236}">
                  <a16:creationId xmlns:a16="http://schemas.microsoft.com/office/drawing/2014/main" id="{5FA4D62A-3FFF-4044-86C7-348AAEFD20E3}"/>
                </a:ext>
              </a:extLst>
            </p:cNvPr>
            <p:cNvSpPr/>
            <p:nvPr/>
          </p:nvSpPr>
          <p:spPr>
            <a:xfrm>
              <a:off x="4799561"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Contract Booking</a:t>
              </a:r>
            </a:p>
          </p:txBody>
        </p:sp>
        <p:sp>
          <p:nvSpPr>
            <p:cNvPr id="11" name="Arrow: Chevron 10">
              <a:extLst>
                <a:ext uri="{FF2B5EF4-FFF2-40B4-BE49-F238E27FC236}">
                  <a16:creationId xmlns:a16="http://schemas.microsoft.com/office/drawing/2014/main" id="{8328DFA6-6BEB-4243-9071-250D9A4DAEBC}"/>
                </a:ext>
              </a:extLst>
            </p:cNvPr>
            <p:cNvSpPr/>
            <p:nvPr/>
          </p:nvSpPr>
          <p:spPr>
            <a:xfrm>
              <a:off x="5813973"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Customer Service</a:t>
              </a:r>
            </a:p>
          </p:txBody>
        </p:sp>
        <p:sp>
          <p:nvSpPr>
            <p:cNvPr id="12" name="Arrow: Chevron 11">
              <a:extLst>
                <a:ext uri="{FF2B5EF4-FFF2-40B4-BE49-F238E27FC236}">
                  <a16:creationId xmlns:a16="http://schemas.microsoft.com/office/drawing/2014/main" id="{71391FCB-B147-4363-B8F8-2A97644B5718}"/>
                </a:ext>
              </a:extLst>
            </p:cNvPr>
            <p:cNvSpPr/>
            <p:nvPr/>
          </p:nvSpPr>
          <p:spPr>
            <a:xfrm>
              <a:off x="6828385"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Collections</a:t>
              </a:r>
            </a:p>
          </p:txBody>
        </p:sp>
        <p:sp>
          <p:nvSpPr>
            <p:cNvPr id="13" name="Arrow: Chevron 12">
              <a:extLst>
                <a:ext uri="{FF2B5EF4-FFF2-40B4-BE49-F238E27FC236}">
                  <a16:creationId xmlns:a16="http://schemas.microsoft.com/office/drawing/2014/main" id="{5AA890C0-BAE5-44AA-B08B-B4C48259F5E3}"/>
                </a:ext>
              </a:extLst>
            </p:cNvPr>
            <p:cNvSpPr/>
            <p:nvPr/>
          </p:nvSpPr>
          <p:spPr>
            <a:xfrm>
              <a:off x="7842797"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Loss Recovery and Remarketing</a:t>
              </a:r>
            </a:p>
          </p:txBody>
        </p:sp>
        <p:sp>
          <p:nvSpPr>
            <p:cNvPr id="3" name="Rectangle 2">
              <a:extLst>
                <a:ext uri="{FF2B5EF4-FFF2-40B4-BE49-F238E27FC236}">
                  <a16:creationId xmlns:a16="http://schemas.microsoft.com/office/drawing/2014/main" id="{ED318519-D09E-40F2-86DB-70BE23C2DEF0}"/>
                </a:ext>
              </a:extLst>
            </p:cNvPr>
            <p:cNvSpPr/>
            <p:nvPr/>
          </p:nvSpPr>
          <p:spPr>
            <a:xfrm>
              <a:off x="3987849"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Auto Loan Application</a:t>
              </a:r>
            </a:p>
          </p:txBody>
        </p:sp>
        <p:sp>
          <p:nvSpPr>
            <p:cNvPr id="14" name="Rectangle 13">
              <a:extLst>
                <a:ext uri="{FF2B5EF4-FFF2-40B4-BE49-F238E27FC236}">
                  <a16:creationId xmlns:a16="http://schemas.microsoft.com/office/drawing/2014/main" id="{B6432747-26C9-4A00-923C-81055924D5E4}"/>
                </a:ext>
              </a:extLst>
            </p:cNvPr>
            <p:cNvSpPr/>
            <p:nvPr/>
          </p:nvSpPr>
          <p:spPr>
            <a:xfrm>
              <a:off x="5040114"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Servicing Application</a:t>
              </a:r>
            </a:p>
          </p:txBody>
        </p:sp>
        <p:sp>
          <p:nvSpPr>
            <p:cNvPr id="15" name="Rectangle 14">
              <a:extLst>
                <a:ext uri="{FF2B5EF4-FFF2-40B4-BE49-F238E27FC236}">
                  <a16:creationId xmlns:a16="http://schemas.microsoft.com/office/drawing/2014/main" id="{554A46EA-B793-44B0-9A95-8B64EE13A7A0}"/>
                </a:ext>
              </a:extLst>
            </p:cNvPr>
            <p:cNvSpPr/>
            <p:nvPr/>
          </p:nvSpPr>
          <p:spPr>
            <a:xfrm>
              <a:off x="6044428"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CRM Application</a:t>
              </a:r>
            </a:p>
          </p:txBody>
        </p:sp>
        <p:sp>
          <p:nvSpPr>
            <p:cNvPr id="16" name="Rectangle 15">
              <a:extLst>
                <a:ext uri="{FF2B5EF4-FFF2-40B4-BE49-F238E27FC236}">
                  <a16:creationId xmlns:a16="http://schemas.microsoft.com/office/drawing/2014/main" id="{A28CDF5D-5CE0-49ED-9A85-89A4875BAE09}"/>
                </a:ext>
              </a:extLst>
            </p:cNvPr>
            <p:cNvSpPr/>
            <p:nvPr/>
          </p:nvSpPr>
          <p:spPr>
            <a:xfrm>
              <a:off x="7048493"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Collections Application</a:t>
              </a:r>
            </a:p>
          </p:txBody>
        </p:sp>
        <p:sp>
          <p:nvSpPr>
            <p:cNvPr id="17" name="Rectangle 16">
              <a:extLst>
                <a:ext uri="{FF2B5EF4-FFF2-40B4-BE49-F238E27FC236}">
                  <a16:creationId xmlns:a16="http://schemas.microsoft.com/office/drawing/2014/main" id="{AD4B645A-092B-4D55-BB82-82E601D6F9DF}"/>
                </a:ext>
              </a:extLst>
            </p:cNvPr>
            <p:cNvSpPr/>
            <p:nvPr/>
          </p:nvSpPr>
          <p:spPr>
            <a:xfrm>
              <a:off x="8000233"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Remarketing Application</a:t>
              </a:r>
            </a:p>
          </p:txBody>
        </p:sp>
        <p:sp>
          <p:nvSpPr>
            <p:cNvPr id="4" name="Rectangle: Rounded Corners 3">
              <a:extLst>
                <a:ext uri="{FF2B5EF4-FFF2-40B4-BE49-F238E27FC236}">
                  <a16:creationId xmlns:a16="http://schemas.microsoft.com/office/drawing/2014/main" id="{ADFE0F8E-041E-4363-A984-222EAACF4791}"/>
                </a:ext>
              </a:extLst>
            </p:cNvPr>
            <p:cNvSpPr/>
            <p:nvPr/>
          </p:nvSpPr>
          <p:spPr>
            <a:xfrm>
              <a:off x="3053991" y="1713133"/>
              <a:ext cx="79057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Consumer</a:t>
              </a:r>
            </a:p>
          </p:txBody>
        </p:sp>
        <p:sp>
          <p:nvSpPr>
            <p:cNvPr id="18" name="Rectangle: Rounded Corners 17">
              <a:extLst>
                <a:ext uri="{FF2B5EF4-FFF2-40B4-BE49-F238E27FC236}">
                  <a16:creationId xmlns:a16="http://schemas.microsoft.com/office/drawing/2014/main" id="{622C4118-7279-42F1-9DD6-33D6C9F88BDE}"/>
                </a:ext>
              </a:extLst>
            </p:cNvPr>
            <p:cNvSpPr/>
            <p:nvPr/>
          </p:nvSpPr>
          <p:spPr>
            <a:xfrm>
              <a:off x="3918503" y="1713133"/>
              <a:ext cx="79057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Prospect</a:t>
              </a:r>
            </a:p>
          </p:txBody>
        </p:sp>
        <p:sp>
          <p:nvSpPr>
            <p:cNvPr id="19" name="Rectangle: Rounded Corners 18">
              <a:extLst>
                <a:ext uri="{FF2B5EF4-FFF2-40B4-BE49-F238E27FC236}">
                  <a16:creationId xmlns:a16="http://schemas.microsoft.com/office/drawing/2014/main" id="{C53E6657-6F99-48A1-B3FB-B65D7E76C944}"/>
                </a:ext>
              </a:extLst>
            </p:cNvPr>
            <p:cNvSpPr/>
            <p:nvPr/>
          </p:nvSpPr>
          <p:spPr>
            <a:xfrm>
              <a:off x="4820511" y="1713133"/>
              <a:ext cx="790573" cy="386524"/>
            </a:xfrm>
            <a:prstGeom prst="roundRect">
              <a:avLst/>
            </a:prstGeom>
            <a:solidFill>
              <a:srgbClr val="CBC5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Applicant</a:t>
              </a:r>
            </a:p>
          </p:txBody>
        </p:sp>
        <p:sp>
          <p:nvSpPr>
            <p:cNvPr id="20" name="Rectangle: Rounded Corners 19">
              <a:extLst>
                <a:ext uri="{FF2B5EF4-FFF2-40B4-BE49-F238E27FC236}">
                  <a16:creationId xmlns:a16="http://schemas.microsoft.com/office/drawing/2014/main" id="{82B2203A-14D1-4C92-9BE9-4AE3292D964A}"/>
                </a:ext>
              </a:extLst>
            </p:cNvPr>
            <p:cNvSpPr/>
            <p:nvPr/>
          </p:nvSpPr>
          <p:spPr>
            <a:xfrm>
              <a:off x="5813973" y="1713133"/>
              <a:ext cx="243840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Customer</a:t>
              </a:r>
            </a:p>
          </p:txBody>
        </p:sp>
        <p:sp>
          <p:nvSpPr>
            <p:cNvPr id="21" name="Rectangle: Rounded Corners 20">
              <a:extLst>
                <a:ext uri="{FF2B5EF4-FFF2-40B4-BE49-F238E27FC236}">
                  <a16:creationId xmlns:a16="http://schemas.microsoft.com/office/drawing/2014/main" id="{66A5DB9D-59DB-4D8B-B35C-41B9CCC7126B}"/>
                </a:ext>
              </a:extLst>
            </p:cNvPr>
            <p:cNvSpPr/>
            <p:nvPr/>
          </p:nvSpPr>
          <p:spPr>
            <a:xfrm>
              <a:off x="3051721" y="2358335"/>
              <a:ext cx="598477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22" name="Rectangle: Rounded Corners 21">
              <a:extLst>
                <a:ext uri="{FF2B5EF4-FFF2-40B4-BE49-F238E27FC236}">
                  <a16:creationId xmlns:a16="http://schemas.microsoft.com/office/drawing/2014/main" id="{866035DF-0F90-4777-9914-B0FC61FC808F}"/>
                </a:ext>
              </a:extLst>
            </p:cNvPr>
            <p:cNvSpPr/>
            <p:nvPr/>
          </p:nvSpPr>
          <p:spPr>
            <a:xfrm>
              <a:off x="3050176" y="2957562"/>
              <a:ext cx="5978484"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23" name="Rectangle: Rounded Corners 22">
              <a:extLst>
                <a:ext uri="{FF2B5EF4-FFF2-40B4-BE49-F238E27FC236}">
                  <a16:creationId xmlns:a16="http://schemas.microsoft.com/office/drawing/2014/main" id="{63BB124D-7068-45FE-8E93-4F62F543C897}"/>
                </a:ext>
              </a:extLst>
            </p:cNvPr>
            <p:cNvSpPr/>
            <p:nvPr/>
          </p:nvSpPr>
          <p:spPr>
            <a:xfrm>
              <a:off x="5616161" y="3585764"/>
              <a:ext cx="3412499" cy="258500"/>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sp>
          <p:nvSpPr>
            <p:cNvPr id="24" name="Rectangle: Rounded Corners 23">
              <a:extLst>
                <a:ext uri="{FF2B5EF4-FFF2-40B4-BE49-F238E27FC236}">
                  <a16:creationId xmlns:a16="http://schemas.microsoft.com/office/drawing/2014/main" id="{BE27CBD9-2363-49CC-B846-B22B987979CA}"/>
                </a:ext>
              </a:extLst>
            </p:cNvPr>
            <p:cNvSpPr/>
            <p:nvPr/>
          </p:nvSpPr>
          <p:spPr>
            <a:xfrm>
              <a:off x="3188648" y="3572104"/>
              <a:ext cx="2349104"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Product</a:t>
              </a:r>
            </a:p>
          </p:txBody>
        </p:sp>
        <p:sp>
          <p:nvSpPr>
            <p:cNvPr id="25" name="Rectangle: Rounded Corners 24">
              <a:extLst>
                <a:ext uri="{FF2B5EF4-FFF2-40B4-BE49-F238E27FC236}">
                  <a16:creationId xmlns:a16="http://schemas.microsoft.com/office/drawing/2014/main" id="{01B7D3D4-93DE-47B3-8601-7D294403FBC8}"/>
                </a:ext>
              </a:extLst>
            </p:cNvPr>
            <p:cNvSpPr/>
            <p:nvPr/>
          </p:nvSpPr>
          <p:spPr>
            <a:xfrm>
              <a:off x="3777434" y="4032968"/>
              <a:ext cx="740844"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26" name="Rectangle: Rounded Corners 25">
              <a:extLst>
                <a:ext uri="{FF2B5EF4-FFF2-40B4-BE49-F238E27FC236}">
                  <a16:creationId xmlns:a16="http://schemas.microsoft.com/office/drawing/2014/main" id="{C1543FA8-A843-4B82-A5E2-09058FBEDC5A}"/>
                </a:ext>
              </a:extLst>
            </p:cNvPr>
            <p:cNvSpPr/>
            <p:nvPr/>
          </p:nvSpPr>
          <p:spPr>
            <a:xfrm>
              <a:off x="4673441" y="4035612"/>
              <a:ext cx="864310" cy="386524"/>
            </a:xfrm>
            <a:prstGeom prst="roundRect">
              <a:avLst/>
            </a:prstGeom>
            <a:solidFill>
              <a:srgbClr val="35A6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Entitlement</a:t>
              </a:r>
            </a:p>
          </p:txBody>
        </p:sp>
        <p:sp>
          <p:nvSpPr>
            <p:cNvPr id="28" name="Rectangle: Rounded Corners 27">
              <a:extLst>
                <a:ext uri="{FF2B5EF4-FFF2-40B4-BE49-F238E27FC236}">
                  <a16:creationId xmlns:a16="http://schemas.microsoft.com/office/drawing/2014/main" id="{6E5AC9F1-9607-4290-8E85-06BAEC70E586}"/>
                </a:ext>
              </a:extLst>
            </p:cNvPr>
            <p:cNvSpPr/>
            <p:nvPr/>
          </p:nvSpPr>
          <p:spPr>
            <a:xfrm>
              <a:off x="5985424" y="6147237"/>
              <a:ext cx="2037132" cy="133498"/>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Claim</a:t>
              </a:r>
            </a:p>
          </p:txBody>
        </p:sp>
        <p:sp>
          <p:nvSpPr>
            <p:cNvPr id="29" name="Rectangle: Rounded Corners 28">
              <a:extLst>
                <a:ext uri="{FF2B5EF4-FFF2-40B4-BE49-F238E27FC236}">
                  <a16:creationId xmlns:a16="http://schemas.microsoft.com/office/drawing/2014/main" id="{324945A9-3D62-4246-A4BA-A260DD7B57F9}"/>
                </a:ext>
              </a:extLst>
            </p:cNvPr>
            <p:cNvSpPr/>
            <p:nvPr/>
          </p:nvSpPr>
          <p:spPr>
            <a:xfrm>
              <a:off x="3607540" y="4787061"/>
              <a:ext cx="141249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Application</a:t>
              </a:r>
            </a:p>
          </p:txBody>
        </p:sp>
        <p:sp>
          <p:nvSpPr>
            <p:cNvPr id="30" name="Rectangle: Rounded Corners 29">
              <a:extLst>
                <a:ext uri="{FF2B5EF4-FFF2-40B4-BE49-F238E27FC236}">
                  <a16:creationId xmlns:a16="http://schemas.microsoft.com/office/drawing/2014/main" id="{E7C53CB0-A3B7-488C-9452-813479CDB87A}"/>
                </a:ext>
              </a:extLst>
            </p:cNvPr>
            <p:cNvSpPr/>
            <p:nvPr/>
          </p:nvSpPr>
          <p:spPr>
            <a:xfrm>
              <a:off x="5149807" y="5282093"/>
              <a:ext cx="301252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Contract</a:t>
              </a:r>
            </a:p>
          </p:txBody>
        </p:sp>
        <p:sp>
          <p:nvSpPr>
            <p:cNvPr id="31" name="Rectangle: Rounded Corners 30">
              <a:extLst>
                <a:ext uri="{FF2B5EF4-FFF2-40B4-BE49-F238E27FC236}">
                  <a16:creationId xmlns:a16="http://schemas.microsoft.com/office/drawing/2014/main" id="{EE36F089-993A-4542-A3C3-3D0C68021285}"/>
                </a:ext>
              </a:extLst>
            </p:cNvPr>
            <p:cNvSpPr/>
            <p:nvPr/>
          </p:nvSpPr>
          <p:spPr>
            <a:xfrm>
              <a:off x="5149807" y="4776492"/>
              <a:ext cx="301252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Servicing Account</a:t>
              </a:r>
            </a:p>
          </p:txBody>
        </p:sp>
        <p:sp>
          <p:nvSpPr>
            <p:cNvPr id="32" name="Rectangle: Rounded Corners 31">
              <a:extLst>
                <a:ext uri="{FF2B5EF4-FFF2-40B4-BE49-F238E27FC236}">
                  <a16:creationId xmlns:a16="http://schemas.microsoft.com/office/drawing/2014/main" id="{7A88BFF4-E33D-4407-B83A-B26EE6C7936A}"/>
                </a:ext>
              </a:extLst>
            </p:cNvPr>
            <p:cNvSpPr/>
            <p:nvPr/>
          </p:nvSpPr>
          <p:spPr>
            <a:xfrm>
              <a:off x="5999447" y="5787693"/>
              <a:ext cx="2023109" cy="145466"/>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Payment</a:t>
              </a:r>
            </a:p>
          </p:txBody>
        </p:sp>
        <p:sp>
          <p:nvSpPr>
            <p:cNvPr id="36" name="Rectangle: Rounded Corners 35">
              <a:extLst>
                <a:ext uri="{FF2B5EF4-FFF2-40B4-BE49-F238E27FC236}">
                  <a16:creationId xmlns:a16="http://schemas.microsoft.com/office/drawing/2014/main" id="{5F7144A6-755C-49BD-BCCF-74C6958D5A75}"/>
                </a:ext>
              </a:extLst>
            </p:cNvPr>
            <p:cNvSpPr/>
            <p:nvPr/>
          </p:nvSpPr>
          <p:spPr>
            <a:xfrm>
              <a:off x="4820511" y="2150868"/>
              <a:ext cx="3431865" cy="155608"/>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Preferences</a:t>
              </a:r>
            </a:p>
          </p:txBody>
        </p:sp>
        <p:sp>
          <p:nvSpPr>
            <p:cNvPr id="27" name="Rectangle: Rounded Corners 26">
              <a:extLst>
                <a:ext uri="{FF2B5EF4-FFF2-40B4-BE49-F238E27FC236}">
                  <a16:creationId xmlns:a16="http://schemas.microsoft.com/office/drawing/2014/main" id="{C4D5B7DD-2C12-4061-9D8A-ACDD98446CD2}"/>
                </a:ext>
              </a:extLst>
            </p:cNvPr>
            <p:cNvSpPr/>
            <p:nvPr/>
          </p:nvSpPr>
          <p:spPr>
            <a:xfrm>
              <a:off x="5993724" y="5962719"/>
              <a:ext cx="2006509" cy="145467"/>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Case</a:t>
              </a:r>
            </a:p>
          </p:txBody>
        </p:sp>
        <p:sp>
          <p:nvSpPr>
            <p:cNvPr id="49" name="Rectangle 48">
              <a:extLst>
                <a:ext uri="{FF2B5EF4-FFF2-40B4-BE49-F238E27FC236}">
                  <a16:creationId xmlns:a16="http://schemas.microsoft.com/office/drawing/2014/main" id="{0EF975EA-03AF-4B83-B966-A4E5D59325BA}"/>
                </a:ext>
              </a:extLst>
            </p:cNvPr>
            <p:cNvSpPr/>
            <p:nvPr/>
          </p:nvSpPr>
          <p:spPr>
            <a:xfrm>
              <a:off x="3017290"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Marketing Web and Mobile </a:t>
              </a:r>
            </a:p>
          </p:txBody>
        </p:sp>
      </p:grpSp>
      <p:sp>
        <p:nvSpPr>
          <p:cNvPr id="6" name="TextBox 5">
            <a:extLst>
              <a:ext uri="{FF2B5EF4-FFF2-40B4-BE49-F238E27FC236}">
                <a16:creationId xmlns:a16="http://schemas.microsoft.com/office/drawing/2014/main" id="{E2AD9FBB-AE74-4FCB-8C01-8CC1776A0746}"/>
              </a:ext>
            </a:extLst>
          </p:cNvPr>
          <p:cNvSpPr txBox="1"/>
          <p:nvPr/>
        </p:nvSpPr>
        <p:spPr>
          <a:xfrm>
            <a:off x="299577" y="489988"/>
            <a:ext cx="1317990" cy="307777"/>
          </a:xfrm>
          <a:prstGeom prst="rect">
            <a:avLst/>
          </a:prstGeom>
          <a:noFill/>
        </p:spPr>
        <p:txBody>
          <a:bodyPr wrap="none" rtlCol="0">
            <a:spAutoFit/>
          </a:bodyPr>
          <a:lstStyle/>
          <a:p>
            <a:r>
              <a:rPr lang="en-US" sz="1400" b="1" dirty="0"/>
              <a:t>Value Stream</a:t>
            </a:r>
          </a:p>
        </p:txBody>
      </p:sp>
      <p:sp>
        <p:nvSpPr>
          <p:cNvPr id="41" name="TextBox 40">
            <a:extLst>
              <a:ext uri="{FF2B5EF4-FFF2-40B4-BE49-F238E27FC236}">
                <a16:creationId xmlns:a16="http://schemas.microsoft.com/office/drawing/2014/main" id="{CC42E9C2-C152-4FFA-9C16-68283265BBE6}"/>
              </a:ext>
            </a:extLst>
          </p:cNvPr>
          <p:cNvSpPr txBox="1"/>
          <p:nvPr/>
        </p:nvSpPr>
        <p:spPr>
          <a:xfrm>
            <a:off x="299577" y="1042030"/>
            <a:ext cx="880369" cy="307777"/>
          </a:xfrm>
          <a:prstGeom prst="rect">
            <a:avLst/>
          </a:prstGeom>
          <a:noFill/>
        </p:spPr>
        <p:txBody>
          <a:bodyPr wrap="none" rtlCol="0">
            <a:spAutoFit/>
          </a:bodyPr>
          <a:lstStyle/>
          <a:p>
            <a:r>
              <a:rPr lang="en-US" sz="1400" b="1" dirty="0"/>
              <a:t>Systems</a:t>
            </a:r>
          </a:p>
        </p:txBody>
      </p:sp>
      <p:sp>
        <p:nvSpPr>
          <p:cNvPr id="42" name="TextBox 41">
            <a:extLst>
              <a:ext uri="{FF2B5EF4-FFF2-40B4-BE49-F238E27FC236}">
                <a16:creationId xmlns:a16="http://schemas.microsoft.com/office/drawing/2014/main" id="{E19C470B-7929-4930-9FEB-F6ABF6B6F5FC}"/>
              </a:ext>
            </a:extLst>
          </p:cNvPr>
          <p:cNvSpPr txBox="1"/>
          <p:nvPr/>
        </p:nvSpPr>
        <p:spPr>
          <a:xfrm>
            <a:off x="299577" y="3219163"/>
            <a:ext cx="1451850" cy="738664"/>
          </a:xfrm>
          <a:prstGeom prst="rect">
            <a:avLst/>
          </a:prstGeom>
          <a:noFill/>
        </p:spPr>
        <p:txBody>
          <a:bodyPr wrap="square" rtlCol="0">
            <a:spAutoFit/>
          </a:bodyPr>
          <a:lstStyle/>
          <a:p>
            <a:r>
              <a:rPr lang="en-US" sz="1400" b="1" dirty="0"/>
              <a:t>Span of Information</a:t>
            </a:r>
          </a:p>
          <a:p>
            <a:r>
              <a:rPr lang="en-US" sz="1400" b="1" dirty="0"/>
              <a:t>Subject Areas</a:t>
            </a:r>
          </a:p>
        </p:txBody>
      </p:sp>
      <p:grpSp>
        <p:nvGrpSpPr>
          <p:cNvPr id="45" name="Group 44">
            <a:extLst>
              <a:ext uri="{FF2B5EF4-FFF2-40B4-BE49-F238E27FC236}">
                <a16:creationId xmlns:a16="http://schemas.microsoft.com/office/drawing/2014/main" id="{799B1D2D-B344-414E-BEED-B7A7CB8C456A}"/>
              </a:ext>
            </a:extLst>
          </p:cNvPr>
          <p:cNvGrpSpPr/>
          <p:nvPr/>
        </p:nvGrpSpPr>
        <p:grpSpPr>
          <a:xfrm>
            <a:off x="10969061" y="-249650"/>
            <a:ext cx="1219200" cy="1477596"/>
            <a:chOff x="8226185" y="-197343"/>
            <a:chExt cx="914400" cy="1108197"/>
          </a:xfrm>
        </p:grpSpPr>
        <p:sp>
          <p:nvSpPr>
            <p:cNvPr id="46" name="Speech Bubble: Oval 2">
              <a:extLst>
                <a:ext uri="{FF2B5EF4-FFF2-40B4-BE49-F238E27FC236}">
                  <a16:creationId xmlns:a16="http://schemas.microsoft.com/office/drawing/2014/main" id="{49CB7D83-5583-4D25-82C5-D00AFA174176}"/>
                </a:ext>
              </a:extLst>
            </p:cNvPr>
            <p:cNvSpPr/>
            <p:nvPr/>
          </p:nvSpPr>
          <p:spPr>
            <a:xfrm rot="5400000">
              <a:off x="8226185" y="-3546"/>
              <a:ext cx="914400" cy="914400"/>
            </a:xfrm>
            <a:prstGeom prst="diagStrip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7963"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oyota Type Book"/>
                <a:ea typeface="+mn-ea"/>
                <a:cs typeface="+mn-cs"/>
              </a:endParaRPr>
            </a:p>
          </p:txBody>
        </p:sp>
        <p:sp>
          <p:nvSpPr>
            <p:cNvPr id="47" name="Text Box 23">
              <a:extLst>
                <a:ext uri="{FF2B5EF4-FFF2-40B4-BE49-F238E27FC236}">
                  <a16:creationId xmlns:a16="http://schemas.microsoft.com/office/drawing/2014/main" id="{130F8E35-0479-45DF-98F3-51D181255F3C}"/>
                </a:ext>
              </a:extLst>
            </p:cNvPr>
            <p:cNvSpPr txBox="1">
              <a:spLocks noChangeArrowheads="1"/>
            </p:cNvSpPr>
            <p:nvPr/>
          </p:nvSpPr>
          <p:spPr bwMode="auto">
            <a:xfrm rot="2700000">
              <a:off x="8258923" y="156630"/>
              <a:ext cx="1097280" cy="38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63" tIns="60931" rIns="121863" bIns="60931" anchor="ctr">
              <a:no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fontAlgn="base">
                <a:spcBef>
                  <a:spcPct val="0"/>
                </a:spcBef>
                <a:spcAft>
                  <a:spcPct val="0"/>
                </a:spcAft>
                <a:defRPr sz="1400" b="1">
                  <a:solidFill>
                    <a:schemeClr val="tx1"/>
                  </a:solidFill>
                  <a:latin typeface="Arial" pitchFamily="34" charset="0"/>
                </a:defRPr>
              </a:lvl6pPr>
              <a:lvl7pPr marL="2971800" indent="-228600" fontAlgn="base">
                <a:spcBef>
                  <a:spcPct val="0"/>
                </a:spcBef>
                <a:spcAft>
                  <a:spcPct val="0"/>
                </a:spcAft>
                <a:defRPr sz="1400" b="1">
                  <a:solidFill>
                    <a:schemeClr val="tx1"/>
                  </a:solidFill>
                  <a:latin typeface="Arial" pitchFamily="34" charset="0"/>
                </a:defRPr>
              </a:lvl7pPr>
              <a:lvl8pPr marL="3429000" indent="-228600" fontAlgn="base">
                <a:spcBef>
                  <a:spcPct val="0"/>
                </a:spcBef>
                <a:spcAft>
                  <a:spcPct val="0"/>
                </a:spcAft>
                <a:defRPr sz="1400" b="1">
                  <a:solidFill>
                    <a:schemeClr val="tx1"/>
                  </a:solidFill>
                  <a:latin typeface="Arial" pitchFamily="34" charset="0"/>
                </a:defRPr>
              </a:lvl8pPr>
              <a:lvl9pPr marL="3886200" indent="-228600" fontAlgn="base">
                <a:spcBef>
                  <a:spcPct val="0"/>
                </a:spcBef>
                <a:spcAft>
                  <a:spcPct val="0"/>
                </a:spcAft>
                <a:defRPr sz="1400" b="1">
                  <a:solidFill>
                    <a:schemeClr val="tx1"/>
                  </a:solidFill>
                  <a:latin typeface="Arial" pitchFamily="34" charset="0"/>
                </a:defRPr>
              </a:lvl9pPr>
            </a:lstStyle>
            <a:p>
              <a:pPr marL="0" marR="0" lvl="0" indent="0" algn="ctr" defTabSz="121858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entury Gothic"/>
                  <a:ea typeface="ＭＳ Ｐゴシック"/>
                  <a:cs typeface="ＭＳ Ｐゴシック"/>
                </a:rPr>
                <a:t>Discussion</a:t>
              </a:r>
            </a:p>
          </p:txBody>
        </p:sp>
      </p:grpSp>
      <p:sp>
        <p:nvSpPr>
          <p:cNvPr id="48" name="TextBox 47">
            <a:extLst>
              <a:ext uri="{FF2B5EF4-FFF2-40B4-BE49-F238E27FC236}">
                <a16:creationId xmlns:a16="http://schemas.microsoft.com/office/drawing/2014/main" id="{1CE33870-821D-42EE-8019-89E14D45BA9A}"/>
              </a:ext>
            </a:extLst>
          </p:cNvPr>
          <p:cNvSpPr txBox="1"/>
          <p:nvPr/>
        </p:nvSpPr>
        <p:spPr>
          <a:xfrm>
            <a:off x="9846970" y="1540993"/>
            <a:ext cx="2031177" cy="646331"/>
          </a:xfrm>
          <a:prstGeom prst="rect">
            <a:avLst/>
          </a:prstGeom>
          <a:noFill/>
        </p:spPr>
        <p:txBody>
          <a:bodyPr wrap="square" rtlCol="0">
            <a:spAutoFit/>
          </a:bodyPr>
          <a:lstStyle/>
          <a:p>
            <a:r>
              <a:rPr lang="en-US" b="1" dirty="0">
                <a:solidFill>
                  <a:schemeClr val="accent1"/>
                </a:solidFill>
              </a:rPr>
              <a:t>Consumer Auto Finance Domain</a:t>
            </a:r>
          </a:p>
        </p:txBody>
      </p:sp>
    </p:spTree>
    <p:extLst>
      <p:ext uri="{BB962C8B-B14F-4D97-AF65-F5344CB8AC3E}">
        <p14:creationId xmlns:p14="http://schemas.microsoft.com/office/powerpoint/2010/main" val="81251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26C540B-C208-4EE0-B8CF-A82A77184E1B}"/>
              </a:ext>
            </a:extLst>
          </p:cNvPr>
          <p:cNvGrpSpPr/>
          <p:nvPr/>
        </p:nvGrpSpPr>
        <p:grpSpPr>
          <a:xfrm>
            <a:off x="2072921" y="439082"/>
            <a:ext cx="7277233" cy="6019560"/>
            <a:chOff x="2072921" y="439082"/>
            <a:chExt cx="7277233" cy="6019560"/>
          </a:xfrm>
        </p:grpSpPr>
        <p:sp>
          <p:nvSpPr>
            <p:cNvPr id="33" name="Rectangle: Rounded Corners 32">
              <a:extLst>
                <a:ext uri="{FF2B5EF4-FFF2-40B4-BE49-F238E27FC236}">
                  <a16:creationId xmlns:a16="http://schemas.microsoft.com/office/drawing/2014/main" id="{3BCA4CC2-1805-43C1-942A-EC490623BE51}"/>
                </a:ext>
              </a:extLst>
            </p:cNvPr>
            <p:cNvSpPr/>
            <p:nvPr/>
          </p:nvSpPr>
          <p:spPr>
            <a:xfrm>
              <a:off x="2072921" y="4752711"/>
              <a:ext cx="7277232" cy="17059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Agreement</a:t>
              </a:r>
            </a:p>
          </p:txBody>
        </p:sp>
        <p:sp>
          <p:nvSpPr>
            <p:cNvPr id="34" name="Rectangle: Rounded Corners 33">
              <a:extLst>
                <a:ext uri="{FF2B5EF4-FFF2-40B4-BE49-F238E27FC236}">
                  <a16:creationId xmlns:a16="http://schemas.microsoft.com/office/drawing/2014/main" id="{4850A8B4-0BB1-4F33-85CD-76AE9545D112}"/>
                </a:ext>
              </a:extLst>
            </p:cNvPr>
            <p:cNvSpPr/>
            <p:nvPr/>
          </p:nvSpPr>
          <p:spPr>
            <a:xfrm>
              <a:off x="2072921" y="2895632"/>
              <a:ext cx="7277233" cy="170593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Offering</a:t>
              </a:r>
            </a:p>
          </p:txBody>
        </p:sp>
        <p:sp>
          <p:nvSpPr>
            <p:cNvPr id="35" name="Rectangle: Rounded Corners 34">
              <a:extLst>
                <a:ext uri="{FF2B5EF4-FFF2-40B4-BE49-F238E27FC236}">
                  <a16:creationId xmlns:a16="http://schemas.microsoft.com/office/drawing/2014/main" id="{8A6BB174-C9DF-4464-9ECE-D4538EB3E5C4}"/>
                </a:ext>
              </a:extLst>
            </p:cNvPr>
            <p:cNvSpPr/>
            <p:nvPr/>
          </p:nvSpPr>
          <p:spPr>
            <a:xfrm>
              <a:off x="2073244" y="1579686"/>
              <a:ext cx="7272295" cy="12152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b="1" dirty="0">
                  <a:solidFill>
                    <a:schemeClr val="tx1"/>
                  </a:solidFill>
                </a:rPr>
                <a:t>Party</a:t>
              </a:r>
            </a:p>
          </p:txBody>
        </p:sp>
        <p:sp>
          <p:nvSpPr>
            <p:cNvPr id="2" name="Arrow: Chevron 1">
              <a:extLst>
                <a:ext uri="{FF2B5EF4-FFF2-40B4-BE49-F238E27FC236}">
                  <a16:creationId xmlns:a16="http://schemas.microsoft.com/office/drawing/2014/main" id="{9E2FC8E4-FFCE-4727-A722-A9E3279DB240}"/>
                </a:ext>
              </a:extLst>
            </p:cNvPr>
            <p:cNvSpPr/>
            <p:nvPr/>
          </p:nvSpPr>
          <p:spPr>
            <a:xfrm>
              <a:off x="2770737"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700" dirty="0">
                  <a:solidFill>
                    <a:schemeClr val="tx1"/>
                  </a:solidFill>
                </a:rPr>
                <a:t>Product Development and Credit Analytics</a:t>
              </a:r>
            </a:p>
          </p:txBody>
        </p:sp>
        <p:sp>
          <p:nvSpPr>
            <p:cNvPr id="9" name="Arrow: Chevron 8">
              <a:extLst>
                <a:ext uri="{FF2B5EF4-FFF2-40B4-BE49-F238E27FC236}">
                  <a16:creationId xmlns:a16="http://schemas.microsoft.com/office/drawing/2014/main" id="{A5BBCA58-6ADC-4DC1-8999-8ADF7346C1BB}"/>
                </a:ext>
              </a:extLst>
            </p:cNvPr>
            <p:cNvSpPr/>
            <p:nvPr/>
          </p:nvSpPr>
          <p:spPr>
            <a:xfrm>
              <a:off x="3785149"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Sales and Marketing</a:t>
              </a:r>
            </a:p>
          </p:txBody>
        </p:sp>
        <p:sp>
          <p:nvSpPr>
            <p:cNvPr id="10" name="Arrow: Chevron 9">
              <a:extLst>
                <a:ext uri="{FF2B5EF4-FFF2-40B4-BE49-F238E27FC236}">
                  <a16:creationId xmlns:a16="http://schemas.microsoft.com/office/drawing/2014/main" id="{5FA4D62A-3FFF-4044-86C7-348AAEFD20E3}"/>
                </a:ext>
              </a:extLst>
            </p:cNvPr>
            <p:cNvSpPr/>
            <p:nvPr/>
          </p:nvSpPr>
          <p:spPr>
            <a:xfrm>
              <a:off x="4799561"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Contract Booking</a:t>
              </a:r>
            </a:p>
          </p:txBody>
        </p:sp>
        <p:sp>
          <p:nvSpPr>
            <p:cNvPr id="11" name="Arrow: Chevron 10">
              <a:extLst>
                <a:ext uri="{FF2B5EF4-FFF2-40B4-BE49-F238E27FC236}">
                  <a16:creationId xmlns:a16="http://schemas.microsoft.com/office/drawing/2014/main" id="{8328DFA6-6BEB-4243-9071-250D9A4DAEBC}"/>
                </a:ext>
              </a:extLst>
            </p:cNvPr>
            <p:cNvSpPr/>
            <p:nvPr/>
          </p:nvSpPr>
          <p:spPr>
            <a:xfrm>
              <a:off x="5813973"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Customer Service</a:t>
              </a:r>
            </a:p>
          </p:txBody>
        </p:sp>
        <p:sp>
          <p:nvSpPr>
            <p:cNvPr id="12" name="Arrow: Chevron 11">
              <a:extLst>
                <a:ext uri="{FF2B5EF4-FFF2-40B4-BE49-F238E27FC236}">
                  <a16:creationId xmlns:a16="http://schemas.microsoft.com/office/drawing/2014/main" id="{71391FCB-B147-4363-B8F8-2A97644B5718}"/>
                </a:ext>
              </a:extLst>
            </p:cNvPr>
            <p:cNvSpPr/>
            <p:nvPr/>
          </p:nvSpPr>
          <p:spPr>
            <a:xfrm>
              <a:off x="6828385"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Collections</a:t>
              </a:r>
            </a:p>
          </p:txBody>
        </p:sp>
        <p:sp>
          <p:nvSpPr>
            <p:cNvPr id="13" name="Arrow: Chevron 12">
              <a:extLst>
                <a:ext uri="{FF2B5EF4-FFF2-40B4-BE49-F238E27FC236}">
                  <a16:creationId xmlns:a16="http://schemas.microsoft.com/office/drawing/2014/main" id="{5AA890C0-BAE5-44AA-B08B-B4C48259F5E3}"/>
                </a:ext>
              </a:extLst>
            </p:cNvPr>
            <p:cNvSpPr/>
            <p:nvPr/>
          </p:nvSpPr>
          <p:spPr>
            <a:xfrm>
              <a:off x="7842797" y="439082"/>
              <a:ext cx="1185863" cy="386524"/>
            </a:xfrm>
            <a:prstGeom prst="chevron">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700" dirty="0">
                  <a:solidFill>
                    <a:schemeClr val="tx1"/>
                  </a:solidFill>
                </a:rPr>
                <a:t>Loss Recovery and Remarketing</a:t>
              </a:r>
            </a:p>
          </p:txBody>
        </p:sp>
        <p:sp>
          <p:nvSpPr>
            <p:cNvPr id="4" name="Rectangle: Rounded Corners 3">
              <a:extLst>
                <a:ext uri="{FF2B5EF4-FFF2-40B4-BE49-F238E27FC236}">
                  <a16:creationId xmlns:a16="http://schemas.microsoft.com/office/drawing/2014/main" id="{ADFE0F8E-041E-4363-A984-222EAACF4791}"/>
                </a:ext>
              </a:extLst>
            </p:cNvPr>
            <p:cNvSpPr/>
            <p:nvPr/>
          </p:nvSpPr>
          <p:spPr>
            <a:xfrm>
              <a:off x="3053991" y="1713133"/>
              <a:ext cx="79057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Consumer</a:t>
              </a:r>
            </a:p>
          </p:txBody>
        </p:sp>
        <p:sp>
          <p:nvSpPr>
            <p:cNvPr id="18" name="Rectangle: Rounded Corners 17">
              <a:extLst>
                <a:ext uri="{FF2B5EF4-FFF2-40B4-BE49-F238E27FC236}">
                  <a16:creationId xmlns:a16="http://schemas.microsoft.com/office/drawing/2014/main" id="{622C4118-7279-42F1-9DD6-33D6C9F88BDE}"/>
                </a:ext>
              </a:extLst>
            </p:cNvPr>
            <p:cNvSpPr/>
            <p:nvPr/>
          </p:nvSpPr>
          <p:spPr>
            <a:xfrm>
              <a:off x="3918503" y="1713133"/>
              <a:ext cx="79057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Prospect</a:t>
              </a:r>
            </a:p>
          </p:txBody>
        </p:sp>
        <p:sp>
          <p:nvSpPr>
            <p:cNvPr id="19" name="Rectangle: Rounded Corners 18">
              <a:extLst>
                <a:ext uri="{FF2B5EF4-FFF2-40B4-BE49-F238E27FC236}">
                  <a16:creationId xmlns:a16="http://schemas.microsoft.com/office/drawing/2014/main" id="{C53E6657-6F99-48A1-B3FB-B65D7E76C944}"/>
                </a:ext>
              </a:extLst>
            </p:cNvPr>
            <p:cNvSpPr/>
            <p:nvPr/>
          </p:nvSpPr>
          <p:spPr>
            <a:xfrm>
              <a:off x="4820511" y="1713133"/>
              <a:ext cx="790573" cy="386524"/>
            </a:xfrm>
            <a:prstGeom prst="roundRect">
              <a:avLst/>
            </a:prstGeom>
            <a:solidFill>
              <a:srgbClr val="CBC5A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Applicant</a:t>
              </a:r>
            </a:p>
          </p:txBody>
        </p:sp>
        <p:sp>
          <p:nvSpPr>
            <p:cNvPr id="20" name="Rectangle: Rounded Corners 19">
              <a:extLst>
                <a:ext uri="{FF2B5EF4-FFF2-40B4-BE49-F238E27FC236}">
                  <a16:creationId xmlns:a16="http://schemas.microsoft.com/office/drawing/2014/main" id="{82B2203A-14D1-4C92-9BE9-4AE3292D964A}"/>
                </a:ext>
              </a:extLst>
            </p:cNvPr>
            <p:cNvSpPr/>
            <p:nvPr/>
          </p:nvSpPr>
          <p:spPr>
            <a:xfrm>
              <a:off x="5813973" y="1713133"/>
              <a:ext cx="243840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Customer</a:t>
              </a:r>
            </a:p>
          </p:txBody>
        </p:sp>
        <p:sp>
          <p:nvSpPr>
            <p:cNvPr id="21" name="Rectangle: Rounded Corners 20">
              <a:extLst>
                <a:ext uri="{FF2B5EF4-FFF2-40B4-BE49-F238E27FC236}">
                  <a16:creationId xmlns:a16="http://schemas.microsoft.com/office/drawing/2014/main" id="{66A5DB9D-59DB-4D8B-B35C-41B9CCC7126B}"/>
                </a:ext>
              </a:extLst>
            </p:cNvPr>
            <p:cNvSpPr/>
            <p:nvPr/>
          </p:nvSpPr>
          <p:spPr>
            <a:xfrm>
              <a:off x="3051721" y="2358335"/>
              <a:ext cx="598477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22" name="Rectangle: Rounded Corners 21">
              <a:extLst>
                <a:ext uri="{FF2B5EF4-FFF2-40B4-BE49-F238E27FC236}">
                  <a16:creationId xmlns:a16="http://schemas.microsoft.com/office/drawing/2014/main" id="{866035DF-0F90-4777-9914-B0FC61FC808F}"/>
                </a:ext>
              </a:extLst>
            </p:cNvPr>
            <p:cNvSpPr/>
            <p:nvPr/>
          </p:nvSpPr>
          <p:spPr>
            <a:xfrm>
              <a:off x="3050176" y="2957562"/>
              <a:ext cx="5978484"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23" name="Rectangle: Rounded Corners 22">
              <a:extLst>
                <a:ext uri="{FF2B5EF4-FFF2-40B4-BE49-F238E27FC236}">
                  <a16:creationId xmlns:a16="http://schemas.microsoft.com/office/drawing/2014/main" id="{63BB124D-7068-45FE-8E93-4F62F543C897}"/>
                </a:ext>
              </a:extLst>
            </p:cNvPr>
            <p:cNvSpPr/>
            <p:nvPr/>
          </p:nvSpPr>
          <p:spPr>
            <a:xfrm>
              <a:off x="5616161" y="3585764"/>
              <a:ext cx="3412499" cy="258500"/>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sp>
          <p:nvSpPr>
            <p:cNvPr id="24" name="Rectangle: Rounded Corners 23">
              <a:extLst>
                <a:ext uri="{FF2B5EF4-FFF2-40B4-BE49-F238E27FC236}">
                  <a16:creationId xmlns:a16="http://schemas.microsoft.com/office/drawing/2014/main" id="{BE27CBD9-2363-49CC-B846-B22B987979CA}"/>
                </a:ext>
              </a:extLst>
            </p:cNvPr>
            <p:cNvSpPr/>
            <p:nvPr/>
          </p:nvSpPr>
          <p:spPr>
            <a:xfrm>
              <a:off x="3188648" y="3572104"/>
              <a:ext cx="2349104"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Product</a:t>
              </a:r>
            </a:p>
          </p:txBody>
        </p:sp>
        <p:sp>
          <p:nvSpPr>
            <p:cNvPr id="25" name="Rectangle: Rounded Corners 24">
              <a:extLst>
                <a:ext uri="{FF2B5EF4-FFF2-40B4-BE49-F238E27FC236}">
                  <a16:creationId xmlns:a16="http://schemas.microsoft.com/office/drawing/2014/main" id="{01B7D3D4-93DE-47B3-8601-7D294403FBC8}"/>
                </a:ext>
              </a:extLst>
            </p:cNvPr>
            <p:cNvSpPr/>
            <p:nvPr/>
          </p:nvSpPr>
          <p:spPr>
            <a:xfrm>
              <a:off x="3777434" y="4032968"/>
              <a:ext cx="740844"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26" name="Rectangle: Rounded Corners 25">
              <a:extLst>
                <a:ext uri="{FF2B5EF4-FFF2-40B4-BE49-F238E27FC236}">
                  <a16:creationId xmlns:a16="http://schemas.microsoft.com/office/drawing/2014/main" id="{C1543FA8-A843-4B82-A5E2-09058FBEDC5A}"/>
                </a:ext>
              </a:extLst>
            </p:cNvPr>
            <p:cNvSpPr/>
            <p:nvPr/>
          </p:nvSpPr>
          <p:spPr>
            <a:xfrm>
              <a:off x="4673441" y="4035612"/>
              <a:ext cx="864310" cy="386524"/>
            </a:xfrm>
            <a:prstGeom prst="roundRect">
              <a:avLst/>
            </a:prstGeom>
            <a:solidFill>
              <a:srgbClr val="35A6C4"/>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Entitlement</a:t>
              </a:r>
            </a:p>
          </p:txBody>
        </p:sp>
        <p:sp>
          <p:nvSpPr>
            <p:cNvPr id="28" name="Rectangle: Rounded Corners 27">
              <a:extLst>
                <a:ext uri="{FF2B5EF4-FFF2-40B4-BE49-F238E27FC236}">
                  <a16:creationId xmlns:a16="http://schemas.microsoft.com/office/drawing/2014/main" id="{6E5AC9F1-9607-4290-8E85-06BAEC70E586}"/>
                </a:ext>
              </a:extLst>
            </p:cNvPr>
            <p:cNvSpPr/>
            <p:nvPr/>
          </p:nvSpPr>
          <p:spPr>
            <a:xfrm>
              <a:off x="5985424" y="6147237"/>
              <a:ext cx="2037132" cy="133498"/>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Claim</a:t>
              </a:r>
            </a:p>
          </p:txBody>
        </p:sp>
        <p:sp>
          <p:nvSpPr>
            <p:cNvPr id="29" name="Rectangle: Rounded Corners 28">
              <a:extLst>
                <a:ext uri="{FF2B5EF4-FFF2-40B4-BE49-F238E27FC236}">
                  <a16:creationId xmlns:a16="http://schemas.microsoft.com/office/drawing/2014/main" id="{324945A9-3D62-4246-A4BA-A260DD7B57F9}"/>
                </a:ext>
              </a:extLst>
            </p:cNvPr>
            <p:cNvSpPr/>
            <p:nvPr/>
          </p:nvSpPr>
          <p:spPr>
            <a:xfrm>
              <a:off x="3607540" y="4787061"/>
              <a:ext cx="141249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Application</a:t>
              </a:r>
            </a:p>
          </p:txBody>
        </p:sp>
        <p:sp>
          <p:nvSpPr>
            <p:cNvPr id="30" name="Rectangle: Rounded Corners 29">
              <a:extLst>
                <a:ext uri="{FF2B5EF4-FFF2-40B4-BE49-F238E27FC236}">
                  <a16:creationId xmlns:a16="http://schemas.microsoft.com/office/drawing/2014/main" id="{E7C53CB0-A3B7-488C-9452-813479CDB87A}"/>
                </a:ext>
              </a:extLst>
            </p:cNvPr>
            <p:cNvSpPr/>
            <p:nvPr/>
          </p:nvSpPr>
          <p:spPr>
            <a:xfrm>
              <a:off x="5149807" y="5282093"/>
              <a:ext cx="301252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Contract</a:t>
              </a:r>
            </a:p>
          </p:txBody>
        </p:sp>
        <p:sp>
          <p:nvSpPr>
            <p:cNvPr id="31" name="Rectangle: Rounded Corners 30">
              <a:extLst>
                <a:ext uri="{FF2B5EF4-FFF2-40B4-BE49-F238E27FC236}">
                  <a16:creationId xmlns:a16="http://schemas.microsoft.com/office/drawing/2014/main" id="{EE36F089-993A-4542-A3C3-3D0C68021285}"/>
                </a:ext>
              </a:extLst>
            </p:cNvPr>
            <p:cNvSpPr/>
            <p:nvPr/>
          </p:nvSpPr>
          <p:spPr>
            <a:xfrm>
              <a:off x="5149807" y="4776492"/>
              <a:ext cx="3012528"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Servicing Account</a:t>
              </a:r>
            </a:p>
          </p:txBody>
        </p:sp>
        <p:sp>
          <p:nvSpPr>
            <p:cNvPr id="32" name="Rectangle: Rounded Corners 31">
              <a:extLst>
                <a:ext uri="{FF2B5EF4-FFF2-40B4-BE49-F238E27FC236}">
                  <a16:creationId xmlns:a16="http://schemas.microsoft.com/office/drawing/2014/main" id="{7A88BFF4-E33D-4407-B83A-B26EE6C7936A}"/>
                </a:ext>
              </a:extLst>
            </p:cNvPr>
            <p:cNvSpPr/>
            <p:nvPr/>
          </p:nvSpPr>
          <p:spPr>
            <a:xfrm>
              <a:off x="5999447" y="5787693"/>
              <a:ext cx="2023109" cy="145466"/>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Payment</a:t>
              </a:r>
            </a:p>
          </p:txBody>
        </p:sp>
        <p:sp>
          <p:nvSpPr>
            <p:cNvPr id="36" name="Rectangle: Rounded Corners 35">
              <a:extLst>
                <a:ext uri="{FF2B5EF4-FFF2-40B4-BE49-F238E27FC236}">
                  <a16:creationId xmlns:a16="http://schemas.microsoft.com/office/drawing/2014/main" id="{5F7144A6-755C-49BD-BCCF-74C6958D5A75}"/>
                </a:ext>
              </a:extLst>
            </p:cNvPr>
            <p:cNvSpPr/>
            <p:nvPr/>
          </p:nvSpPr>
          <p:spPr>
            <a:xfrm>
              <a:off x="4820511" y="2150868"/>
              <a:ext cx="3431865" cy="155608"/>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Preferences</a:t>
              </a:r>
            </a:p>
          </p:txBody>
        </p:sp>
        <p:sp>
          <p:nvSpPr>
            <p:cNvPr id="27" name="Rectangle: Rounded Corners 26">
              <a:extLst>
                <a:ext uri="{FF2B5EF4-FFF2-40B4-BE49-F238E27FC236}">
                  <a16:creationId xmlns:a16="http://schemas.microsoft.com/office/drawing/2014/main" id="{C4D5B7DD-2C12-4061-9D8A-ACDD98446CD2}"/>
                </a:ext>
              </a:extLst>
            </p:cNvPr>
            <p:cNvSpPr/>
            <p:nvPr/>
          </p:nvSpPr>
          <p:spPr>
            <a:xfrm>
              <a:off x="5993724" y="5962719"/>
              <a:ext cx="2006509" cy="145467"/>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Case</a:t>
              </a:r>
            </a:p>
          </p:txBody>
        </p:sp>
      </p:grpSp>
      <p:sp>
        <p:nvSpPr>
          <p:cNvPr id="37" name="TextBox 36">
            <a:extLst>
              <a:ext uri="{FF2B5EF4-FFF2-40B4-BE49-F238E27FC236}">
                <a16:creationId xmlns:a16="http://schemas.microsoft.com/office/drawing/2014/main" id="{8AF3198C-60E1-481E-BEEA-75FF7AE68A54}"/>
              </a:ext>
            </a:extLst>
          </p:cNvPr>
          <p:cNvSpPr txBox="1"/>
          <p:nvPr/>
        </p:nvSpPr>
        <p:spPr>
          <a:xfrm>
            <a:off x="10118756" y="1974989"/>
            <a:ext cx="1813023" cy="830997"/>
          </a:xfrm>
          <a:prstGeom prst="rect">
            <a:avLst/>
          </a:prstGeom>
          <a:noFill/>
        </p:spPr>
        <p:txBody>
          <a:bodyPr wrap="square" rtlCol="0">
            <a:spAutoFit/>
          </a:bodyPr>
          <a:lstStyle/>
          <a:p>
            <a:pPr algn="ctr"/>
            <a:r>
              <a:rPr lang="en-US" sz="2400" b="1" dirty="0"/>
              <a:t>Bounded Context</a:t>
            </a:r>
          </a:p>
        </p:txBody>
      </p:sp>
      <p:sp>
        <p:nvSpPr>
          <p:cNvPr id="38" name="Rectangle 37">
            <a:extLst>
              <a:ext uri="{FF2B5EF4-FFF2-40B4-BE49-F238E27FC236}">
                <a16:creationId xmlns:a16="http://schemas.microsoft.com/office/drawing/2014/main" id="{C869D822-0C28-4965-B5B3-0A75B1F78D80}"/>
              </a:ext>
            </a:extLst>
          </p:cNvPr>
          <p:cNvSpPr/>
          <p:nvPr/>
        </p:nvSpPr>
        <p:spPr>
          <a:xfrm>
            <a:off x="2377287" y="1491641"/>
            <a:ext cx="1658259" cy="4986217"/>
          </a:xfrm>
          <a:prstGeom prst="rect">
            <a:avLst/>
          </a:prstGeom>
          <a:solidFill>
            <a:srgbClr val="FFFFFF">
              <a:alpha val="82000"/>
            </a:srgbClr>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Consumer Marketing</a:t>
            </a:r>
          </a:p>
        </p:txBody>
      </p:sp>
      <p:sp>
        <p:nvSpPr>
          <p:cNvPr id="39" name="Rectangle 38">
            <a:extLst>
              <a:ext uri="{FF2B5EF4-FFF2-40B4-BE49-F238E27FC236}">
                <a16:creationId xmlns:a16="http://schemas.microsoft.com/office/drawing/2014/main" id="{FF8C0BFF-918D-427B-AFF7-6C447E1531B6}"/>
              </a:ext>
            </a:extLst>
          </p:cNvPr>
          <p:cNvSpPr/>
          <p:nvPr/>
        </p:nvSpPr>
        <p:spPr>
          <a:xfrm>
            <a:off x="4034016" y="1480618"/>
            <a:ext cx="1658259" cy="4986217"/>
          </a:xfrm>
          <a:prstGeom prst="rect">
            <a:avLst/>
          </a:prstGeom>
          <a:solidFill>
            <a:srgbClr val="FFFFFF">
              <a:alpha val="82000"/>
            </a:srgbClr>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Application and Sales</a:t>
            </a:r>
          </a:p>
        </p:txBody>
      </p:sp>
      <p:sp>
        <p:nvSpPr>
          <p:cNvPr id="43" name="Rectangle 42">
            <a:extLst>
              <a:ext uri="{FF2B5EF4-FFF2-40B4-BE49-F238E27FC236}">
                <a16:creationId xmlns:a16="http://schemas.microsoft.com/office/drawing/2014/main" id="{9204011B-6E4C-470D-9DC9-CC4A7E54752C}"/>
              </a:ext>
            </a:extLst>
          </p:cNvPr>
          <p:cNvSpPr/>
          <p:nvPr/>
        </p:nvSpPr>
        <p:spPr>
          <a:xfrm>
            <a:off x="5691798" y="1491641"/>
            <a:ext cx="2279407" cy="4986217"/>
          </a:xfrm>
          <a:prstGeom prst="rect">
            <a:avLst/>
          </a:prstGeom>
          <a:solidFill>
            <a:srgbClr val="FFFFFF">
              <a:alpha val="82000"/>
            </a:srgbClr>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Customer </a:t>
            </a:r>
          </a:p>
          <a:p>
            <a:pPr algn="ctr"/>
            <a:r>
              <a:rPr lang="en-US" sz="1600" b="1" dirty="0">
                <a:solidFill>
                  <a:srgbClr val="002060"/>
                </a:solidFill>
              </a:rPr>
              <a:t>Servicing</a:t>
            </a:r>
          </a:p>
        </p:txBody>
      </p:sp>
      <p:sp>
        <p:nvSpPr>
          <p:cNvPr id="44" name="Rectangle 43">
            <a:extLst>
              <a:ext uri="{FF2B5EF4-FFF2-40B4-BE49-F238E27FC236}">
                <a16:creationId xmlns:a16="http://schemas.microsoft.com/office/drawing/2014/main" id="{C292C778-A30C-4296-A764-5F5B385396A6}"/>
              </a:ext>
            </a:extLst>
          </p:cNvPr>
          <p:cNvSpPr/>
          <p:nvPr/>
        </p:nvSpPr>
        <p:spPr>
          <a:xfrm>
            <a:off x="7962118" y="1503109"/>
            <a:ext cx="1493017" cy="4974749"/>
          </a:xfrm>
          <a:prstGeom prst="rect">
            <a:avLst/>
          </a:prstGeom>
          <a:solidFill>
            <a:srgbClr val="FFFFFF">
              <a:alpha val="82000"/>
            </a:srgbClr>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2060"/>
                </a:solidFill>
              </a:rPr>
              <a:t>Vehicle Remarketing</a:t>
            </a:r>
          </a:p>
        </p:txBody>
      </p:sp>
      <p:cxnSp>
        <p:nvCxnSpPr>
          <p:cNvPr id="51" name="Straight Arrow Connector 50">
            <a:extLst>
              <a:ext uri="{FF2B5EF4-FFF2-40B4-BE49-F238E27FC236}">
                <a16:creationId xmlns:a16="http://schemas.microsoft.com/office/drawing/2014/main" id="{73A05BD0-8323-44E2-A37D-5CC9DCF1AA1A}"/>
              </a:ext>
            </a:extLst>
          </p:cNvPr>
          <p:cNvCxnSpPr>
            <a:cxnSpLocks/>
            <a:stCxn id="37" idx="1"/>
          </p:cNvCxnSpPr>
          <p:nvPr/>
        </p:nvCxnSpPr>
        <p:spPr>
          <a:xfrm flipH="1">
            <a:off x="3646898" y="2390488"/>
            <a:ext cx="6471858" cy="8665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E3C9B77-BC55-4490-9620-987131C5A950}"/>
              </a:ext>
            </a:extLst>
          </p:cNvPr>
          <p:cNvCxnSpPr>
            <a:cxnSpLocks/>
            <a:stCxn id="37" idx="1"/>
          </p:cNvCxnSpPr>
          <p:nvPr/>
        </p:nvCxnSpPr>
        <p:spPr>
          <a:xfrm flipH="1">
            <a:off x="5189166" y="2390488"/>
            <a:ext cx="4929590" cy="1009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693323D-DC07-49D1-856F-E745B149DFAE}"/>
              </a:ext>
            </a:extLst>
          </p:cNvPr>
          <p:cNvCxnSpPr>
            <a:cxnSpLocks/>
            <a:stCxn id="37" idx="1"/>
          </p:cNvCxnSpPr>
          <p:nvPr/>
        </p:nvCxnSpPr>
        <p:spPr>
          <a:xfrm flipH="1">
            <a:off x="6731434" y="2390488"/>
            <a:ext cx="3387322" cy="10058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85DB9CA-A85A-4358-BD84-C1F68EF9155A}"/>
              </a:ext>
            </a:extLst>
          </p:cNvPr>
          <p:cNvCxnSpPr>
            <a:cxnSpLocks/>
            <a:stCxn id="37" idx="1"/>
          </p:cNvCxnSpPr>
          <p:nvPr/>
        </p:nvCxnSpPr>
        <p:spPr>
          <a:xfrm flipH="1">
            <a:off x="8993286" y="2390488"/>
            <a:ext cx="1125470" cy="10021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E2A7025C-DD3E-46B1-AEAB-AA84B0B3943D}"/>
              </a:ext>
            </a:extLst>
          </p:cNvPr>
          <p:cNvGrpSpPr/>
          <p:nvPr/>
        </p:nvGrpSpPr>
        <p:grpSpPr>
          <a:xfrm>
            <a:off x="10969061" y="-249650"/>
            <a:ext cx="1219200" cy="1477596"/>
            <a:chOff x="8226185" y="-197343"/>
            <a:chExt cx="914400" cy="1108197"/>
          </a:xfrm>
        </p:grpSpPr>
        <p:sp>
          <p:nvSpPr>
            <p:cNvPr id="65" name="Speech Bubble: Oval 2">
              <a:extLst>
                <a:ext uri="{FF2B5EF4-FFF2-40B4-BE49-F238E27FC236}">
                  <a16:creationId xmlns:a16="http://schemas.microsoft.com/office/drawing/2014/main" id="{989C0C82-3C62-4914-97E1-A6B357664DE7}"/>
                </a:ext>
              </a:extLst>
            </p:cNvPr>
            <p:cNvSpPr/>
            <p:nvPr/>
          </p:nvSpPr>
          <p:spPr>
            <a:xfrm rot="5400000">
              <a:off x="8226185" y="-3546"/>
              <a:ext cx="914400" cy="914400"/>
            </a:xfrm>
            <a:prstGeom prst="diagStrip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7963"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oyota Type Book"/>
                <a:ea typeface="+mn-ea"/>
                <a:cs typeface="+mn-cs"/>
              </a:endParaRPr>
            </a:p>
          </p:txBody>
        </p:sp>
        <p:sp>
          <p:nvSpPr>
            <p:cNvPr id="66" name="Text Box 23">
              <a:extLst>
                <a:ext uri="{FF2B5EF4-FFF2-40B4-BE49-F238E27FC236}">
                  <a16:creationId xmlns:a16="http://schemas.microsoft.com/office/drawing/2014/main" id="{E3774B50-D38D-44BF-80EC-B92E564FEDFE}"/>
                </a:ext>
              </a:extLst>
            </p:cNvPr>
            <p:cNvSpPr txBox="1">
              <a:spLocks noChangeArrowheads="1"/>
            </p:cNvSpPr>
            <p:nvPr/>
          </p:nvSpPr>
          <p:spPr bwMode="auto">
            <a:xfrm rot="2700000">
              <a:off x="8258923" y="156630"/>
              <a:ext cx="1097280" cy="38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63" tIns="60931" rIns="121863" bIns="60931" anchor="ctr">
              <a:no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fontAlgn="base">
                <a:spcBef>
                  <a:spcPct val="0"/>
                </a:spcBef>
                <a:spcAft>
                  <a:spcPct val="0"/>
                </a:spcAft>
                <a:defRPr sz="1400" b="1">
                  <a:solidFill>
                    <a:schemeClr val="tx1"/>
                  </a:solidFill>
                  <a:latin typeface="Arial" pitchFamily="34" charset="0"/>
                </a:defRPr>
              </a:lvl6pPr>
              <a:lvl7pPr marL="2971800" indent="-228600" fontAlgn="base">
                <a:spcBef>
                  <a:spcPct val="0"/>
                </a:spcBef>
                <a:spcAft>
                  <a:spcPct val="0"/>
                </a:spcAft>
                <a:defRPr sz="1400" b="1">
                  <a:solidFill>
                    <a:schemeClr val="tx1"/>
                  </a:solidFill>
                  <a:latin typeface="Arial" pitchFamily="34" charset="0"/>
                </a:defRPr>
              </a:lvl7pPr>
              <a:lvl8pPr marL="3429000" indent="-228600" fontAlgn="base">
                <a:spcBef>
                  <a:spcPct val="0"/>
                </a:spcBef>
                <a:spcAft>
                  <a:spcPct val="0"/>
                </a:spcAft>
                <a:defRPr sz="1400" b="1">
                  <a:solidFill>
                    <a:schemeClr val="tx1"/>
                  </a:solidFill>
                  <a:latin typeface="Arial" pitchFamily="34" charset="0"/>
                </a:defRPr>
              </a:lvl8pPr>
              <a:lvl9pPr marL="3886200" indent="-228600" fontAlgn="base">
                <a:spcBef>
                  <a:spcPct val="0"/>
                </a:spcBef>
                <a:spcAft>
                  <a:spcPct val="0"/>
                </a:spcAft>
                <a:defRPr sz="1400" b="1">
                  <a:solidFill>
                    <a:schemeClr val="tx1"/>
                  </a:solidFill>
                  <a:latin typeface="Arial" pitchFamily="34" charset="0"/>
                </a:defRPr>
              </a:lvl9pPr>
            </a:lstStyle>
            <a:p>
              <a:pPr marL="0" marR="0" lvl="0" indent="0" algn="ctr" defTabSz="121858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entury Gothic"/>
                  <a:ea typeface="ＭＳ Ｐゴシック"/>
                  <a:cs typeface="ＭＳ Ｐゴシック"/>
                </a:rPr>
                <a:t>Discussion</a:t>
              </a:r>
            </a:p>
          </p:txBody>
        </p:sp>
      </p:grpSp>
      <p:sp>
        <p:nvSpPr>
          <p:cNvPr id="67" name="TextBox 66">
            <a:extLst>
              <a:ext uri="{FF2B5EF4-FFF2-40B4-BE49-F238E27FC236}">
                <a16:creationId xmlns:a16="http://schemas.microsoft.com/office/drawing/2014/main" id="{31AC20D4-7E40-4874-B66A-433E78751311}"/>
              </a:ext>
            </a:extLst>
          </p:cNvPr>
          <p:cNvSpPr txBox="1"/>
          <p:nvPr/>
        </p:nvSpPr>
        <p:spPr>
          <a:xfrm>
            <a:off x="10118756" y="2847100"/>
            <a:ext cx="1813023" cy="253916"/>
          </a:xfrm>
          <a:prstGeom prst="rect">
            <a:avLst/>
          </a:prstGeom>
          <a:noFill/>
        </p:spPr>
        <p:txBody>
          <a:bodyPr wrap="square" rtlCol="0">
            <a:spAutoFit/>
          </a:bodyPr>
          <a:lstStyle/>
          <a:p>
            <a:pPr algn="ctr"/>
            <a:r>
              <a:rPr lang="en-US" sz="1050" dirty="0"/>
              <a:t>Sub Domains</a:t>
            </a:r>
          </a:p>
        </p:txBody>
      </p:sp>
      <p:sp>
        <p:nvSpPr>
          <p:cNvPr id="69" name="Rectangle 68">
            <a:extLst>
              <a:ext uri="{FF2B5EF4-FFF2-40B4-BE49-F238E27FC236}">
                <a16:creationId xmlns:a16="http://schemas.microsoft.com/office/drawing/2014/main" id="{8AE5BC1E-DCB5-48B2-B2CE-947AD893959D}"/>
              </a:ext>
            </a:extLst>
          </p:cNvPr>
          <p:cNvSpPr/>
          <p:nvPr/>
        </p:nvSpPr>
        <p:spPr>
          <a:xfrm>
            <a:off x="3987849"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Auto Loan Application</a:t>
            </a:r>
          </a:p>
        </p:txBody>
      </p:sp>
      <p:sp>
        <p:nvSpPr>
          <p:cNvPr id="70" name="Rectangle 69">
            <a:extLst>
              <a:ext uri="{FF2B5EF4-FFF2-40B4-BE49-F238E27FC236}">
                <a16:creationId xmlns:a16="http://schemas.microsoft.com/office/drawing/2014/main" id="{9291FA9E-F65F-40BA-9F92-8750A3998AEB}"/>
              </a:ext>
            </a:extLst>
          </p:cNvPr>
          <p:cNvSpPr/>
          <p:nvPr/>
        </p:nvSpPr>
        <p:spPr>
          <a:xfrm>
            <a:off x="5040114"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Servicing Application</a:t>
            </a:r>
          </a:p>
        </p:txBody>
      </p:sp>
      <p:sp>
        <p:nvSpPr>
          <p:cNvPr id="71" name="Rectangle 70">
            <a:extLst>
              <a:ext uri="{FF2B5EF4-FFF2-40B4-BE49-F238E27FC236}">
                <a16:creationId xmlns:a16="http://schemas.microsoft.com/office/drawing/2014/main" id="{BE235F18-87B5-4C3B-ABD3-FBD8F4F03E70}"/>
              </a:ext>
            </a:extLst>
          </p:cNvPr>
          <p:cNvSpPr/>
          <p:nvPr/>
        </p:nvSpPr>
        <p:spPr>
          <a:xfrm>
            <a:off x="6044428"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CRM Application</a:t>
            </a:r>
          </a:p>
        </p:txBody>
      </p:sp>
      <p:sp>
        <p:nvSpPr>
          <p:cNvPr id="72" name="Rectangle 71">
            <a:extLst>
              <a:ext uri="{FF2B5EF4-FFF2-40B4-BE49-F238E27FC236}">
                <a16:creationId xmlns:a16="http://schemas.microsoft.com/office/drawing/2014/main" id="{CFEC55A8-C8C3-4C0A-B7B7-6CF91E71F2B9}"/>
              </a:ext>
            </a:extLst>
          </p:cNvPr>
          <p:cNvSpPr/>
          <p:nvPr/>
        </p:nvSpPr>
        <p:spPr>
          <a:xfrm>
            <a:off x="7048493"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Collections Application</a:t>
            </a:r>
          </a:p>
        </p:txBody>
      </p:sp>
      <p:sp>
        <p:nvSpPr>
          <p:cNvPr id="73" name="Rectangle 72">
            <a:extLst>
              <a:ext uri="{FF2B5EF4-FFF2-40B4-BE49-F238E27FC236}">
                <a16:creationId xmlns:a16="http://schemas.microsoft.com/office/drawing/2014/main" id="{46DE21FE-9F92-443E-8D3D-EE21C5E0F188}"/>
              </a:ext>
            </a:extLst>
          </p:cNvPr>
          <p:cNvSpPr/>
          <p:nvPr/>
        </p:nvSpPr>
        <p:spPr>
          <a:xfrm>
            <a:off x="8000233"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Remarketing Application</a:t>
            </a:r>
          </a:p>
        </p:txBody>
      </p:sp>
      <p:sp>
        <p:nvSpPr>
          <p:cNvPr id="74" name="Rectangle 73">
            <a:extLst>
              <a:ext uri="{FF2B5EF4-FFF2-40B4-BE49-F238E27FC236}">
                <a16:creationId xmlns:a16="http://schemas.microsoft.com/office/drawing/2014/main" id="{EA6914E5-58CF-40AB-B32F-B148FD8FCB62}"/>
              </a:ext>
            </a:extLst>
          </p:cNvPr>
          <p:cNvSpPr/>
          <p:nvPr/>
        </p:nvSpPr>
        <p:spPr>
          <a:xfrm>
            <a:off x="3017290" y="941029"/>
            <a:ext cx="828675" cy="481012"/>
          </a:xfrm>
          <a:prstGeom prst="rect">
            <a:avLst/>
          </a:prstGeom>
          <a:solidFill>
            <a:srgbClr val="3165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700" dirty="0">
                <a:solidFill>
                  <a:schemeClr val="bg1"/>
                </a:solidFill>
              </a:rPr>
              <a:t>Marketing Web and Mobile </a:t>
            </a:r>
          </a:p>
        </p:txBody>
      </p:sp>
    </p:spTree>
    <p:extLst>
      <p:ext uri="{BB962C8B-B14F-4D97-AF65-F5344CB8AC3E}">
        <p14:creationId xmlns:p14="http://schemas.microsoft.com/office/powerpoint/2010/main" val="135965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Picture 200">
            <a:extLst>
              <a:ext uri="{FF2B5EF4-FFF2-40B4-BE49-F238E27FC236}">
                <a16:creationId xmlns:a16="http://schemas.microsoft.com/office/drawing/2014/main" id="{05B9B111-61A1-41D6-97FB-3C5F5CCAC0EA}"/>
              </a:ext>
            </a:extLst>
          </p:cNvPr>
          <p:cNvPicPr>
            <a:picLocks noChangeAspect="1"/>
          </p:cNvPicPr>
          <p:nvPr/>
        </p:nvPicPr>
        <p:blipFill>
          <a:blip r:embed="rId2"/>
          <a:stretch>
            <a:fillRect/>
          </a:stretch>
        </p:blipFill>
        <p:spPr>
          <a:xfrm>
            <a:off x="4181904" y="101552"/>
            <a:ext cx="3630326" cy="3026284"/>
          </a:xfrm>
          <a:prstGeom prst="rect">
            <a:avLst/>
          </a:prstGeom>
        </p:spPr>
      </p:pic>
      <p:sp>
        <p:nvSpPr>
          <p:cNvPr id="155" name="TextBox 154">
            <a:extLst>
              <a:ext uri="{FF2B5EF4-FFF2-40B4-BE49-F238E27FC236}">
                <a16:creationId xmlns:a16="http://schemas.microsoft.com/office/drawing/2014/main" id="{A0296F25-81B0-4013-9C68-D8D6FDEA7BE7}"/>
              </a:ext>
            </a:extLst>
          </p:cNvPr>
          <p:cNvSpPr txBox="1"/>
          <p:nvPr/>
        </p:nvSpPr>
        <p:spPr>
          <a:xfrm>
            <a:off x="9867429" y="784349"/>
            <a:ext cx="1813023" cy="830997"/>
          </a:xfrm>
          <a:prstGeom prst="rect">
            <a:avLst/>
          </a:prstGeom>
          <a:noFill/>
        </p:spPr>
        <p:txBody>
          <a:bodyPr wrap="square" rtlCol="0">
            <a:spAutoFit/>
          </a:bodyPr>
          <a:lstStyle/>
          <a:p>
            <a:pPr algn="ctr"/>
            <a:r>
              <a:rPr lang="en-US" sz="2400" b="1" dirty="0"/>
              <a:t>Bounded Context</a:t>
            </a:r>
          </a:p>
        </p:txBody>
      </p:sp>
      <p:grpSp>
        <p:nvGrpSpPr>
          <p:cNvPr id="196" name="Group 195">
            <a:extLst>
              <a:ext uri="{FF2B5EF4-FFF2-40B4-BE49-F238E27FC236}">
                <a16:creationId xmlns:a16="http://schemas.microsoft.com/office/drawing/2014/main" id="{F214FB2C-4332-4751-AA68-4ED368BFDE45}"/>
              </a:ext>
            </a:extLst>
          </p:cNvPr>
          <p:cNvGrpSpPr/>
          <p:nvPr/>
        </p:nvGrpSpPr>
        <p:grpSpPr>
          <a:xfrm>
            <a:off x="-307776" y="322222"/>
            <a:ext cx="12520715" cy="6170188"/>
            <a:chOff x="-307776" y="1526908"/>
            <a:chExt cx="12520715" cy="6170188"/>
          </a:xfrm>
        </p:grpSpPr>
        <p:grpSp>
          <p:nvGrpSpPr>
            <p:cNvPr id="40" name="Group 39">
              <a:extLst>
                <a:ext uri="{FF2B5EF4-FFF2-40B4-BE49-F238E27FC236}">
                  <a16:creationId xmlns:a16="http://schemas.microsoft.com/office/drawing/2014/main" id="{DF8D3C38-934B-4FD0-BD7B-11E40A1342DC}"/>
                </a:ext>
              </a:extLst>
            </p:cNvPr>
            <p:cNvGrpSpPr/>
            <p:nvPr/>
          </p:nvGrpSpPr>
          <p:grpSpPr>
            <a:xfrm>
              <a:off x="56861" y="4114862"/>
              <a:ext cx="2516147" cy="3562350"/>
              <a:chOff x="-2564508" y="-3562350"/>
              <a:chExt cx="2516147" cy="3562350"/>
            </a:xfrm>
          </p:grpSpPr>
          <p:sp>
            <p:nvSpPr>
              <p:cNvPr id="45" name="Rectangle 44">
                <a:extLst>
                  <a:ext uri="{FF2B5EF4-FFF2-40B4-BE49-F238E27FC236}">
                    <a16:creationId xmlns:a16="http://schemas.microsoft.com/office/drawing/2014/main" id="{52D42345-090D-4B94-A0A5-F018A47262FD}"/>
                  </a:ext>
                </a:extLst>
              </p:cNvPr>
              <p:cNvSpPr/>
              <p:nvPr/>
            </p:nvSpPr>
            <p:spPr>
              <a:xfrm>
                <a:off x="-2564508" y="-3562350"/>
                <a:ext cx="2516147"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rgbClr val="002060"/>
                    </a:solidFill>
                  </a:rPr>
                  <a:t>Consumer Marketing</a:t>
                </a:r>
              </a:p>
            </p:txBody>
          </p:sp>
          <p:sp>
            <p:nvSpPr>
              <p:cNvPr id="44" name="Rectangle: Rounded Corners 43">
                <a:extLst>
                  <a:ext uri="{FF2B5EF4-FFF2-40B4-BE49-F238E27FC236}">
                    <a16:creationId xmlns:a16="http://schemas.microsoft.com/office/drawing/2014/main" id="{544EC9E3-F94D-4BA0-9F2E-DD150BE5B3E7}"/>
                  </a:ext>
                </a:extLst>
              </p:cNvPr>
              <p:cNvSpPr/>
              <p:nvPr/>
            </p:nvSpPr>
            <p:spPr>
              <a:xfrm>
                <a:off x="-1115497" y="-3020557"/>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Preferences</a:t>
                </a:r>
              </a:p>
            </p:txBody>
          </p:sp>
          <p:sp>
            <p:nvSpPr>
              <p:cNvPr id="46" name="Rectangle: Rounded Corners 45">
                <a:extLst>
                  <a:ext uri="{FF2B5EF4-FFF2-40B4-BE49-F238E27FC236}">
                    <a16:creationId xmlns:a16="http://schemas.microsoft.com/office/drawing/2014/main" id="{BAEC95CA-D272-4596-B277-44C952826C88}"/>
                  </a:ext>
                </a:extLst>
              </p:cNvPr>
              <p:cNvSpPr/>
              <p:nvPr/>
            </p:nvSpPr>
            <p:spPr>
              <a:xfrm>
                <a:off x="-1123278" y="-1593644"/>
                <a:ext cx="961648"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Vehicle</a:t>
                </a:r>
              </a:p>
            </p:txBody>
          </p:sp>
          <p:sp>
            <p:nvSpPr>
              <p:cNvPr id="47" name="Rectangle: Rounded Corners 46">
                <a:extLst>
                  <a:ext uri="{FF2B5EF4-FFF2-40B4-BE49-F238E27FC236}">
                    <a16:creationId xmlns:a16="http://schemas.microsoft.com/office/drawing/2014/main" id="{241B90B7-3CB1-4FA1-A0B6-B3C49BB3CEF5}"/>
                  </a:ext>
                </a:extLst>
              </p:cNvPr>
              <p:cNvSpPr/>
              <p:nvPr/>
            </p:nvSpPr>
            <p:spPr>
              <a:xfrm>
                <a:off x="-1106270" y="-706469"/>
                <a:ext cx="927633"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48" name="Rectangle: Rounded Corners 47">
                <a:extLst>
                  <a:ext uri="{FF2B5EF4-FFF2-40B4-BE49-F238E27FC236}">
                    <a16:creationId xmlns:a16="http://schemas.microsoft.com/office/drawing/2014/main" id="{E412D188-B0B3-4D11-87C4-0FD0C2D483BC}"/>
                  </a:ext>
                </a:extLst>
              </p:cNvPr>
              <p:cNvSpPr/>
              <p:nvPr/>
            </p:nvSpPr>
            <p:spPr>
              <a:xfrm>
                <a:off x="-1120941" y="-2339126"/>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Prospect</a:t>
                </a:r>
              </a:p>
            </p:txBody>
          </p:sp>
          <p:sp>
            <p:nvSpPr>
              <p:cNvPr id="49" name="Rectangle: Rounded Corners 48">
                <a:extLst>
                  <a:ext uri="{FF2B5EF4-FFF2-40B4-BE49-F238E27FC236}">
                    <a16:creationId xmlns:a16="http://schemas.microsoft.com/office/drawing/2014/main" id="{84AC45D7-EA52-4336-B990-147EE4101EC0}"/>
                  </a:ext>
                </a:extLst>
              </p:cNvPr>
              <p:cNvSpPr/>
              <p:nvPr/>
            </p:nvSpPr>
            <p:spPr>
              <a:xfrm>
                <a:off x="-2334371" y="-2339126"/>
                <a:ext cx="92763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Consumer</a:t>
                </a:r>
              </a:p>
            </p:txBody>
          </p:sp>
          <p:cxnSp>
            <p:nvCxnSpPr>
              <p:cNvPr id="50" name="Connector: Elbow 49">
                <a:extLst>
                  <a:ext uri="{FF2B5EF4-FFF2-40B4-BE49-F238E27FC236}">
                    <a16:creationId xmlns:a16="http://schemas.microsoft.com/office/drawing/2014/main" id="{6834425C-AC5B-4D46-9F27-826E13CB0205}"/>
                  </a:ext>
                </a:extLst>
              </p:cNvPr>
              <p:cNvCxnSpPr>
                <a:cxnSpLocks/>
                <a:stCxn id="47" idx="0"/>
                <a:endCxn id="46" idx="2"/>
              </p:cNvCxnSpPr>
              <p:nvPr/>
            </p:nvCxnSpPr>
            <p:spPr>
              <a:xfrm rot="16200000" flipV="1">
                <a:off x="-892778" y="-956795"/>
                <a:ext cx="500651"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905A7A1-87FB-4A79-ACD6-E002775CE8E9}"/>
                  </a:ext>
                </a:extLst>
              </p:cNvPr>
              <p:cNvCxnSpPr>
                <a:cxnSpLocks/>
                <a:stCxn id="46" idx="1"/>
                <a:endCxn id="49" idx="2"/>
              </p:cNvCxnSpPr>
              <p:nvPr/>
            </p:nvCxnSpPr>
            <p:spPr>
              <a:xfrm rot="10800000">
                <a:off x="-1870554" y="-1952602"/>
                <a:ext cx="747276" cy="5522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80F3342-61D1-4110-AD88-DC0B678F2436}"/>
                  </a:ext>
                </a:extLst>
              </p:cNvPr>
              <p:cNvCxnSpPr>
                <a:cxnSpLocks/>
                <a:stCxn id="49" idx="3"/>
                <a:endCxn id="48" idx="1"/>
              </p:cNvCxnSpPr>
              <p:nvPr/>
            </p:nvCxnSpPr>
            <p:spPr>
              <a:xfrm>
                <a:off x="-1406738" y="-2145864"/>
                <a:ext cx="285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9882C60-7648-4B4F-9C39-FEAD0AF5CDB8}"/>
                  </a:ext>
                </a:extLst>
              </p:cNvPr>
              <p:cNvCxnSpPr>
                <a:cxnSpLocks/>
                <a:stCxn id="48" idx="0"/>
                <a:endCxn id="44" idx="2"/>
              </p:cNvCxnSpPr>
              <p:nvPr/>
            </p:nvCxnSpPr>
            <p:spPr>
              <a:xfrm flipV="1">
                <a:off x="-657124" y="-2634033"/>
                <a:ext cx="5444" cy="2949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E07C767-9E33-49CE-9E42-E18EF770AD69}"/>
                </a:ext>
              </a:extLst>
            </p:cNvPr>
            <p:cNvGrpSpPr/>
            <p:nvPr/>
          </p:nvGrpSpPr>
          <p:grpSpPr>
            <a:xfrm>
              <a:off x="2567791" y="4128425"/>
              <a:ext cx="3196525" cy="3562350"/>
              <a:chOff x="-3091822" y="3150824"/>
              <a:chExt cx="3196525" cy="3562350"/>
            </a:xfrm>
          </p:grpSpPr>
          <p:sp>
            <p:nvSpPr>
              <p:cNvPr id="55" name="Rectangle 54">
                <a:extLst>
                  <a:ext uri="{FF2B5EF4-FFF2-40B4-BE49-F238E27FC236}">
                    <a16:creationId xmlns:a16="http://schemas.microsoft.com/office/drawing/2014/main" id="{FFF43A9D-858D-4A89-8987-C8D8E96F65BB}"/>
                  </a:ext>
                </a:extLst>
              </p:cNvPr>
              <p:cNvSpPr/>
              <p:nvPr/>
            </p:nvSpPr>
            <p:spPr>
              <a:xfrm>
                <a:off x="-3091822" y="3150824"/>
                <a:ext cx="3196525"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rgbClr val="002060"/>
                    </a:solidFill>
                  </a:rPr>
                  <a:t>Application and Sales</a:t>
                </a:r>
              </a:p>
            </p:txBody>
          </p:sp>
          <p:sp>
            <p:nvSpPr>
              <p:cNvPr id="56" name="Rectangle: Rounded Corners 55">
                <a:extLst>
                  <a:ext uri="{FF2B5EF4-FFF2-40B4-BE49-F238E27FC236}">
                    <a16:creationId xmlns:a16="http://schemas.microsoft.com/office/drawing/2014/main" id="{6D354C7C-3230-4983-9433-FEC6A1E5A8EF}"/>
                  </a:ext>
                </a:extLst>
              </p:cNvPr>
              <p:cNvSpPr/>
              <p:nvPr/>
            </p:nvSpPr>
            <p:spPr>
              <a:xfrm>
                <a:off x="-2809089" y="4396747"/>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Applicant</a:t>
                </a:r>
              </a:p>
            </p:txBody>
          </p:sp>
          <p:sp>
            <p:nvSpPr>
              <p:cNvPr id="57" name="Rectangle: Rounded Corners 56">
                <a:extLst>
                  <a:ext uri="{FF2B5EF4-FFF2-40B4-BE49-F238E27FC236}">
                    <a16:creationId xmlns:a16="http://schemas.microsoft.com/office/drawing/2014/main" id="{20C483A9-49B9-4CD1-9617-4B021D5CB949}"/>
                  </a:ext>
                </a:extLst>
              </p:cNvPr>
              <p:cNvSpPr/>
              <p:nvPr/>
            </p:nvSpPr>
            <p:spPr>
              <a:xfrm>
                <a:off x="-1576260" y="5146772"/>
                <a:ext cx="1331751"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Application</a:t>
                </a:r>
              </a:p>
            </p:txBody>
          </p:sp>
          <p:sp>
            <p:nvSpPr>
              <p:cNvPr id="58" name="Rectangle: Rounded Corners 57">
                <a:extLst>
                  <a:ext uri="{FF2B5EF4-FFF2-40B4-BE49-F238E27FC236}">
                    <a16:creationId xmlns:a16="http://schemas.microsoft.com/office/drawing/2014/main" id="{97CDED4A-1995-4B46-A65B-BA2570A69FEA}"/>
                  </a:ext>
                </a:extLst>
              </p:cNvPr>
              <p:cNvSpPr/>
              <p:nvPr/>
            </p:nvSpPr>
            <p:spPr>
              <a:xfrm>
                <a:off x="-2814167" y="3702393"/>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Preferences</a:t>
                </a:r>
              </a:p>
            </p:txBody>
          </p:sp>
          <p:sp>
            <p:nvSpPr>
              <p:cNvPr id="59" name="Rectangle: Rounded Corners 58">
                <a:extLst>
                  <a:ext uri="{FF2B5EF4-FFF2-40B4-BE49-F238E27FC236}">
                    <a16:creationId xmlns:a16="http://schemas.microsoft.com/office/drawing/2014/main" id="{3A6F716F-718B-4795-88DF-0EFC2BAADC5B}"/>
                  </a:ext>
                </a:extLst>
              </p:cNvPr>
              <p:cNvSpPr/>
              <p:nvPr/>
            </p:nvSpPr>
            <p:spPr>
              <a:xfrm>
                <a:off x="-2830181" y="5141788"/>
                <a:ext cx="961648"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Vehicle</a:t>
                </a:r>
              </a:p>
            </p:txBody>
          </p:sp>
          <p:sp>
            <p:nvSpPr>
              <p:cNvPr id="60" name="Rectangle: Rounded Corners 59">
                <a:extLst>
                  <a:ext uri="{FF2B5EF4-FFF2-40B4-BE49-F238E27FC236}">
                    <a16:creationId xmlns:a16="http://schemas.microsoft.com/office/drawing/2014/main" id="{0C500E36-EE60-460A-98B9-9837E206A5B1}"/>
                  </a:ext>
                </a:extLst>
              </p:cNvPr>
              <p:cNvSpPr/>
              <p:nvPr/>
            </p:nvSpPr>
            <p:spPr>
              <a:xfrm>
                <a:off x="-2830181" y="6029404"/>
                <a:ext cx="927633"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61" name="Rectangle: Rounded Corners 60">
                <a:extLst>
                  <a:ext uri="{FF2B5EF4-FFF2-40B4-BE49-F238E27FC236}">
                    <a16:creationId xmlns:a16="http://schemas.microsoft.com/office/drawing/2014/main" id="{F51A1D8B-C9ED-4325-AAD8-C78C639D78ED}"/>
                  </a:ext>
                </a:extLst>
              </p:cNvPr>
              <p:cNvSpPr/>
              <p:nvPr/>
            </p:nvSpPr>
            <p:spPr>
              <a:xfrm>
                <a:off x="-1492476" y="4035534"/>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cxnSp>
            <p:nvCxnSpPr>
              <p:cNvPr id="62" name="Connector: Elbow 61">
                <a:extLst>
                  <a:ext uri="{FF2B5EF4-FFF2-40B4-BE49-F238E27FC236}">
                    <a16:creationId xmlns:a16="http://schemas.microsoft.com/office/drawing/2014/main" id="{CACD623B-5C73-456D-B7F3-288525AEF2D6}"/>
                  </a:ext>
                </a:extLst>
              </p:cNvPr>
              <p:cNvCxnSpPr>
                <a:cxnSpLocks/>
                <a:stCxn id="56" idx="2"/>
                <a:endCxn id="57" idx="0"/>
              </p:cNvCxnSpPr>
              <p:nvPr/>
            </p:nvCxnSpPr>
            <p:spPr>
              <a:xfrm rot="16200000" flipH="1">
                <a:off x="-1809578" y="4247577"/>
                <a:ext cx="363501" cy="1434888"/>
              </a:xfrm>
              <a:prstGeom prst="bentConnector3">
                <a:avLst>
                  <a:gd name="adj1" fmla="val 50000"/>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A6881B19-551B-4DBF-A3E4-6ABB2524A4DF}"/>
                  </a:ext>
                </a:extLst>
              </p:cNvPr>
              <p:cNvCxnSpPr>
                <a:cxnSpLocks/>
                <a:stCxn id="60" idx="3"/>
                <a:endCxn id="57" idx="2"/>
              </p:cNvCxnSpPr>
              <p:nvPr/>
            </p:nvCxnSpPr>
            <p:spPr>
              <a:xfrm flipV="1">
                <a:off x="-1902548" y="5533296"/>
                <a:ext cx="992164" cy="689370"/>
              </a:xfrm>
              <a:prstGeom prst="bentConnector2">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A587A45-FD29-4B4C-8024-AD5D0EE6BDAE}"/>
                  </a:ext>
                </a:extLst>
              </p:cNvPr>
              <p:cNvCxnSpPr>
                <a:cxnSpLocks/>
                <a:stCxn id="61" idx="3"/>
                <a:endCxn id="57" idx="3"/>
              </p:cNvCxnSpPr>
              <p:nvPr/>
            </p:nvCxnSpPr>
            <p:spPr>
              <a:xfrm>
                <a:off x="-564843" y="4228796"/>
                <a:ext cx="320334" cy="1111238"/>
              </a:xfrm>
              <a:prstGeom prst="bentConnector3">
                <a:avLst>
                  <a:gd name="adj1" fmla="val 171363"/>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B5284D-AE1A-46E7-BEDB-3A6351EFA9D7}"/>
                  </a:ext>
                </a:extLst>
              </p:cNvPr>
              <p:cNvCxnSpPr>
                <a:cxnSpLocks/>
                <a:stCxn id="59" idx="3"/>
                <a:endCxn id="57" idx="1"/>
              </p:cNvCxnSpPr>
              <p:nvPr/>
            </p:nvCxnSpPr>
            <p:spPr>
              <a:xfrm>
                <a:off x="-1868533" y="5335050"/>
                <a:ext cx="292273" cy="4984"/>
              </a:xfrm>
              <a:prstGeom prst="line">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E79BDAF-68CE-41B8-B008-699FE0EDED47}"/>
                  </a:ext>
                </a:extLst>
              </p:cNvPr>
              <p:cNvCxnSpPr>
                <a:cxnSpLocks/>
                <a:stCxn id="56" idx="0"/>
                <a:endCxn id="61" idx="1"/>
              </p:cNvCxnSpPr>
              <p:nvPr/>
            </p:nvCxnSpPr>
            <p:spPr>
              <a:xfrm rot="5400000" flipH="1" flipV="1">
                <a:off x="-2002849" y="3886374"/>
                <a:ext cx="167951" cy="8527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17F6E3E-42F3-4F6D-A4F2-AB4C664B6CCD}"/>
                  </a:ext>
                </a:extLst>
              </p:cNvPr>
              <p:cNvCxnSpPr>
                <a:cxnSpLocks/>
                <a:stCxn id="56" idx="1"/>
                <a:endCxn id="58" idx="1"/>
              </p:cNvCxnSpPr>
              <p:nvPr/>
            </p:nvCxnSpPr>
            <p:spPr>
              <a:xfrm rot="10800000">
                <a:off x="-2814167" y="3895655"/>
                <a:ext cx="5078" cy="694354"/>
              </a:xfrm>
              <a:prstGeom prst="bentConnector3">
                <a:avLst>
                  <a:gd name="adj1" fmla="val 2350886"/>
                </a:avLst>
              </a:prstGeom>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2789C00A-F447-40A0-8B43-BD5DCDEC5B93}"/>
                </a:ext>
              </a:extLst>
            </p:cNvPr>
            <p:cNvGrpSpPr/>
            <p:nvPr/>
          </p:nvGrpSpPr>
          <p:grpSpPr>
            <a:xfrm>
              <a:off x="5760644" y="4128533"/>
              <a:ext cx="3196525" cy="3562350"/>
              <a:chOff x="3928760" y="2337334"/>
              <a:chExt cx="3196525" cy="3562350"/>
            </a:xfrm>
          </p:grpSpPr>
          <p:cxnSp>
            <p:nvCxnSpPr>
              <p:cNvPr id="68" name="Connector: Elbow 67">
                <a:extLst>
                  <a:ext uri="{FF2B5EF4-FFF2-40B4-BE49-F238E27FC236}">
                    <a16:creationId xmlns:a16="http://schemas.microsoft.com/office/drawing/2014/main" id="{5C7B30ED-6E24-48E4-B569-90B6EF0C8C53}"/>
                  </a:ext>
                </a:extLst>
              </p:cNvPr>
              <p:cNvCxnSpPr>
                <a:cxnSpLocks/>
                <a:stCxn id="79" idx="1"/>
                <a:endCxn id="73" idx="1"/>
              </p:cNvCxnSpPr>
              <p:nvPr/>
            </p:nvCxnSpPr>
            <p:spPr>
              <a:xfrm rot="10800000" flipV="1">
                <a:off x="4215568" y="3756671"/>
                <a:ext cx="48480" cy="1768069"/>
              </a:xfrm>
              <a:prstGeom prst="bentConnector3">
                <a:avLst>
                  <a:gd name="adj1" fmla="val 571535"/>
                </a:avLst>
              </a:prstGeom>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19A06EE9-232B-414C-BF1A-CCEFDB5BD110}"/>
                  </a:ext>
                </a:extLst>
              </p:cNvPr>
              <p:cNvGrpSpPr/>
              <p:nvPr/>
            </p:nvGrpSpPr>
            <p:grpSpPr>
              <a:xfrm>
                <a:off x="3928760" y="2337334"/>
                <a:ext cx="3196525" cy="3562350"/>
                <a:chOff x="3449789" y="-3570543"/>
                <a:chExt cx="3196525" cy="3562350"/>
              </a:xfrm>
            </p:grpSpPr>
            <p:sp>
              <p:nvSpPr>
                <p:cNvPr id="70" name="Rectangle 69">
                  <a:extLst>
                    <a:ext uri="{FF2B5EF4-FFF2-40B4-BE49-F238E27FC236}">
                      <a16:creationId xmlns:a16="http://schemas.microsoft.com/office/drawing/2014/main" id="{CEA03392-1E16-431D-B679-9D89FFB1FB59}"/>
                    </a:ext>
                  </a:extLst>
                </p:cNvPr>
                <p:cNvSpPr/>
                <p:nvPr/>
              </p:nvSpPr>
              <p:spPr>
                <a:xfrm>
                  <a:off x="3449789" y="-3570543"/>
                  <a:ext cx="3196525"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Customer </a:t>
                  </a:r>
                </a:p>
                <a:p>
                  <a:pPr algn="ctr"/>
                  <a:r>
                    <a:rPr lang="en-US" sz="1400" b="1" dirty="0">
                      <a:solidFill>
                        <a:schemeClr val="tx1"/>
                      </a:solidFill>
                    </a:rPr>
                    <a:t>Servicing</a:t>
                  </a:r>
                </a:p>
              </p:txBody>
            </p:sp>
            <p:sp>
              <p:nvSpPr>
                <p:cNvPr id="71" name="Rectangle: Rounded Corners 70">
                  <a:extLst>
                    <a:ext uri="{FF2B5EF4-FFF2-40B4-BE49-F238E27FC236}">
                      <a16:creationId xmlns:a16="http://schemas.microsoft.com/office/drawing/2014/main" id="{17935F6A-CEA6-4459-882A-9834FA8E714A}"/>
                    </a:ext>
                  </a:extLst>
                </p:cNvPr>
                <p:cNvSpPr/>
                <p:nvPr/>
              </p:nvSpPr>
              <p:spPr>
                <a:xfrm>
                  <a:off x="5234771" y="-2626852"/>
                  <a:ext cx="111006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72" name="Rectangle: Rounded Corners 71">
                  <a:extLst>
                    <a:ext uri="{FF2B5EF4-FFF2-40B4-BE49-F238E27FC236}">
                      <a16:creationId xmlns:a16="http://schemas.microsoft.com/office/drawing/2014/main" id="{1E049C5C-880C-455A-B734-8DCA2EE359AE}"/>
                    </a:ext>
                  </a:extLst>
                </p:cNvPr>
                <p:cNvSpPr/>
                <p:nvPr/>
              </p:nvSpPr>
              <p:spPr>
                <a:xfrm>
                  <a:off x="4228063" y="-1022068"/>
                  <a:ext cx="1022829"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73" name="Rectangle: Rounded Corners 72">
                  <a:extLst>
                    <a:ext uri="{FF2B5EF4-FFF2-40B4-BE49-F238E27FC236}">
                      <a16:creationId xmlns:a16="http://schemas.microsoft.com/office/drawing/2014/main" id="{B6E35D29-621F-4327-B7C9-B1ABED77D75A}"/>
                    </a:ext>
                  </a:extLst>
                </p:cNvPr>
                <p:cNvSpPr/>
                <p:nvPr/>
              </p:nvSpPr>
              <p:spPr>
                <a:xfrm>
                  <a:off x="3736597" y="-507768"/>
                  <a:ext cx="822517" cy="249263"/>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sp>
              <p:nvSpPr>
                <p:cNvPr id="74" name="Rectangle: Rounded Corners 73">
                  <a:extLst>
                    <a:ext uri="{FF2B5EF4-FFF2-40B4-BE49-F238E27FC236}">
                      <a16:creationId xmlns:a16="http://schemas.microsoft.com/office/drawing/2014/main" id="{4F92586A-5AB8-479A-9F8D-69E8FD699552}"/>
                    </a:ext>
                  </a:extLst>
                </p:cNvPr>
                <p:cNvSpPr/>
                <p:nvPr/>
              </p:nvSpPr>
              <p:spPr>
                <a:xfrm>
                  <a:off x="4104537" y="-1581254"/>
                  <a:ext cx="1022829"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Contract</a:t>
                  </a:r>
                </a:p>
              </p:txBody>
            </p:sp>
            <p:sp>
              <p:nvSpPr>
                <p:cNvPr id="75" name="Rectangle: Rounded Corners 74">
                  <a:extLst>
                    <a:ext uri="{FF2B5EF4-FFF2-40B4-BE49-F238E27FC236}">
                      <a16:creationId xmlns:a16="http://schemas.microsoft.com/office/drawing/2014/main" id="{B5F9F9E9-7C54-43FC-B957-01B0A4D4B869}"/>
                    </a:ext>
                  </a:extLst>
                </p:cNvPr>
                <p:cNvSpPr/>
                <p:nvPr/>
              </p:nvSpPr>
              <p:spPr>
                <a:xfrm>
                  <a:off x="5365844" y="-1581255"/>
                  <a:ext cx="983704"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Servicing Account</a:t>
                  </a:r>
                </a:p>
              </p:txBody>
            </p:sp>
            <p:sp>
              <p:nvSpPr>
                <p:cNvPr id="76" name="Rectangle: Rounded Corners 75">
                  <a:extLst>
                    <a:ext uri="{FF2B5EF4-FFF2-40B4-BE49-F238E27FC236}">
                      <a16:creationId xmlns:a16="http://schemas.microsoft.com/office/drawing/2014/main" id="{1FDD5471-EEE4-4175-B3D1-0CD34FBE5324}"/>
                    </a:ext>
                  </a:extLst>
                </p:cNvPr>
                <p:cNvSpPr/>
                <p:nvPr/>
              </p:nvSpPr>
              <p:spPr>
                <a:xfrm>
                  <a:off x="5606869" y="-957116"/>
                  <a:ext cx="871361" cy="269405"/>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Payment</a:t>
                  </a:r>
                </a:p>
              </p:txBody>
            </p:sp>
            <p:sp>
              <p:nvSpPr>
                <p:cNvPr id="77" name="Rectangle: Rounded Corners 76">
                  <a:extLst>
                    <a:ext uri="{FF2B5EF4-FFF2-40B4-BE49-F238E27FC236}">
                      <a16:creationId xmlns:a16="http://schemas.microsoft.com/office/drawing/2014/main" id="{6FE6A25D-1CD6-4F48-A648-BC4F219EEC9F}"/>
                    </a:ext>
                  </a:extLst>
                </p:cNvPr>
                <p:cNvSpPr/>
                <p:nvPr/>
              </p:nvSpPr>
              <p:spPr>
                <a:xfrm>
                  <a:off x="3806218" y="-3047903"/>
                  <a:ext cx="1071775" cy="395156"/>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Preferences</a:t>
                  </a:r>
                </a:p>
              </p:txBody>
            </p:sp>
            <p:sp>
              <p:nvSpPr>
                <p:cNvPr id="78" name="Rectangle: Rounded Corners 77">
                  <a:extLst>
                    <a:ext uri="{FF2B5EF4-FFF2-40B4-BE49-F238E27FC236}">
                      <a16:creationId xmlns:a16="http://schemas.microsoft.com/office/drawing/2014/main" id="{AB8AD851-E787-42E9-957C-FC3B9E8613AF}"/>
                    </a:ext>
                  </a:extLst>
                </p:cNvPr>
                <p:cNvSpPr/>
                <p:nvPr/>
              </p:nvSpPr>
              <p:spPr>
                <a:xfrm>
                  <a:off x="5365844" y="-2089180"/>
                  <a:ext cx="871361" cy="298073"/>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Case</a:t>
                  </a:r>
                </a:p>
              </p:txBody>
            </p:sp>
            <p:sp>
              <p:nvSpPr>
                <p:cNvPr id="79" name="Rectangle: Rounded Corners 78">
                  <a:extLst>
                    <a:ext uri="{FF2B5EF4-FFF2-40B4-BE49-F238E27FC236}">
                      <a16:creationId xmlns:a16="http://schemas.microsoft.com/office/drawing/2014/main" id="{2FED3C37-E3FE-48D5-8AF6-3C4342F4A4EB}"/>
                    </a:ext>
                  </a:extLst>
                </p:cNvPr>
                <p:cNvSpPr/>
                <p:nvPr/>
              </p:nvSpPr>
              <p:spPr>
                <a:xfrm>
                  <a:off x="3785077" y="-2344467"/>
                  <a:ext cx="111006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Customer</a:t>
                  </a:r>
                </a:p>
              </p:txBody>
            </p:sp>
            <p:cxnSp>
              <p:nvCxnSpPr>
                <p:cNvPr id="80" name="Connector: Elbow 79">
                  <a:extLst>
                    <a:ext uri="{FF2B5EF4-FFF2-40B4-BE49-F238E27FC236}">
                      <a16:creationId xmlns:a16="http://schemas.microsoft.com/office/drawing/2014/main" id="{BBC5EB1A-8CAF-4EB2-9EAB-74986BD5B04C}"/>
                    </a:ext>
                  </a:extLst>
                </p:cNvPr>
                <p:cNvCxnSpPr>
                  <a:cxnSpLocks/>
                  <a:stCxn id="72" idx="2"/>
                  <a:endCxn id="73" idx="3"/>
                </p:cNvCxnSpPr>
                <p:nvPr/>
              </p:nvCxnSpPr>
              <p:spPr>
                <a:xfrm rot="5400000">
                  <a:off x="4523092" y="-599522"/>
                  <a:ext cx="252408" cy="18036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48AF4BE-407C-448C-8AC1-97449A152B95}"/>
                    </a:ext>
                  </a:extLst>
                </p:cNvPr>
                <p:cNvCxnSpPr>
                  <a:cxnSpLocks/>
                  <a:stCxn id="74" idx="2"/>
                  <a:endCxn id="72" idx="0"/>
                </p:cNvCxnSpPr>
                <p:nvPr/>
              </p:nvCxnSpPr>
              <p:spPr>
                <a:xfrm rot="16200000" flipH="1">
                  <a:off x="4591384" y="-1170162"/>
                  <a:ext cx="172662" cy="1235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D0DF11D-E45C-473E-B667-6042C4E20E9D}"/>
                    </a:ext>
                  </a:extLst>
                </p:cNvPr>
                <p:cNvCxnSpPr>
                  <a:cxnSpLocks/>
                  <a:stCxn id="79" idx="2"/>
                  <a:endCxn id="74" idx="0"/>
                </p:cNvCxnSpPr>
                <p:nvPr/>
              </p:nvCxnSpPr>
              <p:spPr>
                <a:xfrm rot="16200000" flipH="1">
                  <a:off x="4289686" y="-1907521"/>
                  <a:ext cx="376689" cy="2758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46215BE7-1611-409C-B3C2-D441FA8E3C0D}"/>
                    </a:ext>
                  </a:extLst>
                </p:cNvPr>
                <p:cNvCxnSpPr>
                  <a:cxnSpLocks/>
                  <a:stCxn id="77" idx="1"/>
                  <a:endCxn id="79" idx="0"/>
                </p:cNvCxnSpPr>
                <p:nvPr/>
              </p:nvCxnSpPr>
              <p:spPr>
                <a:xfrm rot="10800000" flipH="1" flipV="1">
                  <a:off x="3806218" y="-2850325"/>
                  <a:ext cx="533890" cy="505858"/>
                </a:xfrm>
                <a:prstGeom prst="bentConnector4">
                  <a:avLst>
                    <a:gd name="adj1" fmla="val -42818"/>
                    <a:gd name="adj2" fmla="val 69529"/>
                  </a:avLst>
                </a:prstGeom>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D91EDF02-7521-4B03-9D2D-F4B8F21830F5}"/>
                    </a:ext>
                  </a:extLst>
                </p:cNvPr>
                <p:cNvCxnSpPr>
                  <a:cxnSpLocks/>
                  <a:stCxn id="79" idx="0"/>
                  <a:endCxn id="71" idx="1"/>
                </p:cNvCxnSpPr>
                <p:nvPr/>
              </p:nvCxnSpPr>
              <p:spPr>
                <a:xfrm rot="5400000" flipH="1" flipV="1">
                  <a:off x="4742878" y="-2836359"/>
                  <a:ext cx="89123" cy="8946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1A3BF09E-D8A8-4FB9-B0C0-40E6F4D8CC6E}"/>
                    </a:ext>
                  </a:extLst>
                </p:cNvPr>
                <p:cNvCxnSpPr>
                  <a:cxnSpLocks/>
                  <a:stCxn id="79" idx="3"/>
                  <a:endCxn id="78" idx="1"/>
                </p:cNvCxnSpPr>
                <p:nvPr/>
              </p:nvCxnSpPr>
              <p:spPr>
                <a:xfrm>
                  <a:off x="4895138" y="-2151205"/>
                  <a:ext cx="470706" cy="2110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724ECC56-584F-4F48-AED4-82B57A112261}"/>
                    </a:ext>
                  </a:extLst>
                </p:cNvPr>
                <p:cNvCxnSpPr>
                  <a:cxnSpLocks/>
                  <a:stCxn id="78" idx="2"/>
                  <a:endCxn id="75" idx="0"/>
                </p:cNvCxnSpPr>
                <p:nvPr/>
              </p:nvCxnSpPr>
              <p:spPr>
                <a:xfrm rot="16200000" flipH="1">
                  <a:off x="5724684" y="-1714267"/>
                  <a:ext cx="209852" cy="5617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DA9EC82D-9AF3-4CAE-A7E6-FAC176B5EE07}"/>
                    </a:ext>
                  </a:extLst>
                </p:cNvPr>
                <p:cNvCxnSpPr>
                  <a:cxnSpLocks/>
                  <a:stCxn id="74" idx="3"/>
                  <a:endCxn id="75" idx="1"/>
                </p:cNvCxnSpPr>
                <p:nvPr/>
              </p:nvCxnSpPr>
              <p:spPr>
                <a:xfrm flipV="1">
                  <a:off x="5127366" y="-1387993"/>
                  <a:ext cx="23847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950AE602-0BDC-4952-A452-16FAA04DD9A3}"/>
                    </a:ext>
                  </a:extLst>
                </p:cNvPr>
                <p:cNvCxnSpPr>
                  <a:cxnSpLocks/>
                  <a:stCxn id="76" idx="0"/>
                  <a:endCxn id="75" idx="2"/>
                </p:cNvCxnSpPr>
                <p:nvPr/>
              </p:nvCxnSpPr>
              <p:spPr>
                <a:xfrm rot="16200000" flipV="1">
                  <a:off x="5831316" y="-1168350"/>
                  <a:ext cx="237615" cy="184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grpSp>
        <p:grpSp>
          <p:nvGrpSpPr>
            <p:cNvPr id="89" name="Group 88">
              <a:extLst>
                <a:ext uri="{FF2B5EF4-FFF2-40B4-BE49-F238E27FC236}">
                  <a16:creationId xmlns:a16="http://schemas.microsoft.com/office/drawing/2014/main" id="{1B679CDF-6BF0-420B-A48F-D248A5BD8421}"/>
                </a:ext>
              </a:extLst>
            </p:cNvPr>
            <p:cNvGrpSpPr/>
            <p:nvPr/>
          </p:nvGrpSpPr>
          <p:grpSpPr>
            <a:xfrm>
              <a:off x="8932026" y="4142939"/>
              <a:ext cx="3196525" cy="3554157"/>
              <a:chOff x="6819265" y="-3562350"/>
              <a:chExt cx="3196525" cy="3554157"/>
            </a:xfrm>
          </p:grpSpPr>
          <p:sp>
            <p:nvSpPr>
              <p:cNvPr id="90" name="Rectangle 89">
                <a:extLst>
                  <a:ext uri="{FF2B5EF4-FFF2-40B4-BE49-F238E27FC236}">
                    <a16:creationId xmlns:a16="http://schemas.microsoft.com/office/drawing/2014/main" id="{2C93AFA3-EC2E-43F9-99EC-3F5EA7A85A2A}"/>
                  </a:ext>
                </a:extLst>
              </p:cNvPr>
              <p:cNvSpPr/>
              <p:nvPr/>
            </p:nvSpPr>
            <p:spPr>
              <a:xfrm>
                <a:off x="6819265" y="-3562350"/>
                <a:ext cx="3196525" cy="3554157"/>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Vehicle Remarketing</a:t>
                </a:r>
              </a:p>
            </p:txBody>
          </p:sp>
          <p:sp>
            <p:nvSpPr>
              <p:cNvPr id="91" name="Rectangle: Rounded Corners 90">
                <a:extLst>
                  <a:ext uri="{FF2B5EF4-FFF2-40B4-BE49-F238E27FC236}">
                    <a16:creationId xmlns:a16="http://schemas.microsoft.com/office/drawing/2014/main" id="{A1B40371-16F2-48FF-B1CE-92853A089094}"/>
                  </a:ext>
                </a:extLst>
              </p:cNvPr>
              <p:cNvSpPr/>
              <p:nvPr/>
            </p:nvSpPr>
            <p:spPr>
              <a:xfrm>
                <a:off x="7547332" y="-1843316"/>
                <a:ext cx="1022829"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92" name="Rectangle: Rounded Corners 91">
                <a:extLst>
                  <a:ext uri="{FF2B5EF4-FFF2-40B4-BE49-F238E27FC236}">
                    <a16:creationId xmlns:a16="http://schemas.microsoft.com/office/drawing/2014/main" id="{B71A873A-F210-420E-9104-82CB34610366}"/>
                  </a:ext>
                </a:extLst>
              </p:cNvPr>
              <p:cNvSpPr/>
              <p:nvPr/>
            </p:nvSpPr>
            <p:spPr>
              <a:xfrm>
                <a:off x="7042509" y="-1297024"/>
                <a:ext cx="822517" cy="249263"/>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cxnSp>
            <p:nvCxnSpPr>
              <p:cNvPr id="93" name="Connector: Elbow 92">
                <a:extLst>
                  <a:ext uri="{FF2B5EF4-FFF2-40B4-BE49-F238E27FC236}">
                    <a16:creationId xmlns:a16="http://schemas.microsoft.com/office/drawing/2014/main" id="{E4FDD6C3-0824-486C-85E0-0A44AD8D392C}"/>
                  </a:ext>
                </a:extLst>
              </p:cNvPr>
              <p:cNvCxnSpPr>
                <a:cxnSpLocks/>
                <a:stCxn id="91" idx="2"/>
                <a:endCxn id="92" idx="3"/>
              </p:cNvCxnSpPr>
              <p:nvPr/>
            </p:nvCxnSpPr>
            <p:spPr>
              <a:xfrm rot="5400000">
                <a:off x="7819687" y="-1411452"/>
                <a:ext cx="284400" cy="1937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52EF63EF-2C55-463E-94E1-DA0CC83C27F6}"/>
                  </a:ext>
                </a:extLst>
              </p:cNvPr>
              <p:cNvSpPr/>
              <p:nvPr/>
            </p:nvSpPr>
            <p:spPr>
              <a:xfrm>
                <a:off x="7590555" y="-2597396"/>
                <a:ext cx="927634"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95" name="Rectangle: Rounded Corners 94">
                <a:extLst>
                  <a:ext uri="{FF2B5EF4-FFF2-40B4-BE49-F238E27FC236}">
                    <a16:creationId xmlns:a16="http://schemas.microsoft.com/office/drawing/2014/main" id="{874CB52F-98F7-4980-93E8-4DC6133D06B7}"/>
                  </a:ext>
                </a:extLst>
              </p:cNvPr>
              <p:cNvSpPr/>
              <p:nvPr/>
            </p:nvSpPr>
            <p:spPr>
              <a:xfrm>
                <a:off x="8669600" y="-2617466"/>
                <a:ext cx="927633" cy="3865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Auction</a:t>
                </a:r>
              </a:p>
            </p:txBody>
          </p:sp>
          <p:cxnSp>
            <p:nvCxnSpPr>
              <p:cNvPr id="96" name="Connector: Elbow 95">
                <a:extLst>
                  <a:ext uri="{FF2B5EF4-FFF2-40B4-BE49-F238E27FC236}">
                    <a16:creationId xmlns:a16="http://schemas.microsoft.com/office/drawing/2014/main" id="{19B9B36A-10DC-4136-BA30-F9DC55077161}"/>
                  </a:ext>
                </a:extLst>
              </p:cNvPr>
              <p:cNvCxnSpPr>
                <a:cxnSpLocks/>
                <a:stCxn id="95" idx="2"/>
                <a:endCxn id="91" idx="3"/>
              </p:cNvCxnSpPr>
              <p:nvPr/>
            </p:nvCxnSpPr>
            <p:spPr>
              <a:xfrm rot="5400000">
                <a:off x="8561345" y="-2222126"/>
                <a:ext cx="580888" cy="5632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70F32030-645A-4BEF-8E6C-319D58F06F60}"/>
                  </a:ext>
                </a:extLst>
              </p:cNvPr>
              <p:cNvCxnSpPr>
                <a:cxnSpLocks/>
                <a:stCxn id="94" idx="2"/>
                <a:endCxn id="91" idx="0"/>
              </p:cNvCxnSpPr>
              <p:nvPr/>
            </p:nvCxnSpPr>
            <p:spPr>
              <a:xfrm rot="16200000" flipH="1">
                <a:off x="7872781" y="-2029282"/>
                <a:ext cx="367556" cy="43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8C896A78-ED4D-4099-A7EF-46B277C07BA1}"/>
                  </a:ext>
                </a:extLst>
              </p:cNvPr>
              <p:cNvSpPr/>
              <p:nvPr/>
            </p:nvSpPr>
            <p:spPr>
              <a:xfrm>
                <a:off x="8380960" y="-1102304"/>
                <a:ext cx="822517"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Valuation</a:t>
                </a:r>
              </a:p>
            </p:txBody>
          </p:sp>
          <p:cxnSp>
            <p:nvCxnSpPr>
              <p:cNvPr id="99" name="Connector: Elbow 98">
                <a:extLst>
                  <a:ext uri="{FF2B5EF4-FFF2-40B4-BE49-F238E27FC236}">
                    <a16:creationId xmlns:a16="http://schemas.microsoft.com/office/drawing/2014/main" id="{059E8A1F-B36F-4E92-9BD0-0371F7F7D993}"/>
                  </a:ext>
                </a:extLst>
              </p:cNvPr>
              <p:cNvCxnSpPr>
                <a:cxnSpLocks/>
                <a:stCxn id="91" idx="2"/>
                <a:endCxn id="98" idx="1"/>
              </p:cNvCxnSpPr>
              <p:nvPr/>
            </p:nvCxnSpPr>
            <p:spPr>
              <a:xfrm rot="16200000" flipH="1">
                <a:off x="7945978" y="-1344024"/>
                <a:ext cx="547750" cy="32221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4EF01E56-CF09-45AF-B004-361324F229D3}"/>
                  </a:ext>
                </a:extLst>
              </p:cNvPr>
              <p:cNvSpPr/>
              <p:nvPr/>
            </p:nvSpPr>
            <p:spPr>
              <a:xfrm>
                <a:off x="8583754" y="-499578"/>
                <a:ext cx="871361" cy="269405"/>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Proceeds</a:t>
                </a:r>
              </a:p>
            </p:txBody>
          </p:sp>
          <p:cxnSp>
            <p:nvCxnSpPr>
              <p:cNvPr id="101" name="Connector: Elbow 100">
                <a:extLst>
                  <a:ext uri="{FF2B5EF4-FFF2-40B4-BE49-F238E27FC236}">
                    <a16:creationId xmlns:a16="http://schemas.microsoft.com/office/drawing/2014/main" id="{068EBCFA-959C-41C4-8729-907434A47F46}"/>
                  </a:ext>
                </a:extLst>
              </p:cNvPr>
              <p:cNvCxnSpPr>
                <a:cxnSpLocks/>
                <a:stCxn id="91" idx="2"/>
                <a:endCxn id="100" idx="1"/>
              </p:cNvCxnSpPr>
              <p:nvPr/>
            </p:nvCxnSpPr>
            <p:spPr>
              <a:xfrm rot="16200000" flipH="1">
                <a:off x="7775292" y="-1173338"/>
                <a:ext cx="1091917" cy="525007"/>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171" name="Group 170">
              <a:extLst>
                <a:ext uri="{FF2B5EF4-FFF2-40B4-BE49-F238E27FC236}">
                  <a16:creationId xmlns:a16="http://schemas.microsoft.com/office/drawing/2014/main" id="{1F764AF5-3FA3-4CB8-ACFB-2F80C5BFB945}"/>
                </a:ext>
              </a:extLst>
            </p:cNvPr>
            <p:cNvGrpSpPr/>
            <p:nvPr/>
          </p:nvGrpSpPr>
          <p:grpSpPr>
            <a:xfrm>
              <a:off x="-307776" y="1535499"/>
              <a:ext cx="4995932" cy="2920792"/>
              <a:chOff x="-307776" y="1535499"/>
              <a:chExt cx="4995932" cy="2920792"/>
            </a:xfrm>
          </p:grpSpPr>
          <p:cxnSp>
            <p:nvCxnSpPr>
              <p:cNvPr id="105" name="Straight Arrow Connector 104">
                <a:extLst>
                  <a:ext uri="{FF2B5EF4-FFF2-40B4-BE49-F238E27FC236}">
                    <a16:creationId xmlns:a16="http://schemas.microsoft.com/office/drawing/2014/main" id="{6238919A-F8BB-45CA-AFDE-736A86AF1323}"/>
                  </a:ext>
                </a:extLst>
              </p:cNvPr>
              <p:cNvCxnSpPr>
                <a:cxnSpLocks/>
                <a:stCxn id="166" idx="7"/>
                <a:endCxn id="169" idx="3"/>
              </p:cNvCxnSpPr>
              <p:nvPr/>
            </p:nvCxnSpPr>
            <p:spPr>
              <a:xfrm flipV="1">
                <a:off x="88117" y="1880417"/>
                <a:ext cx="4204146" cy="2230956"/>
              </a:xfrm>
              <a:prstGeom prst="straightConnector1">
                <a:avLst/>
              </a:prstGeom>
              <a:ln w="38100">
                <a:solidFill>
                  <a:schemeClr val="accent6">
                    <a:lumMod val="50000"/>
                    <a:lumOff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6" name="Oval 165">
                <a:extLst>
                  <a:ext uri="{FF2B5EF4-FFF2-40B4-BE49-F238E27FC236}">
                    <a16:creationId xmlns:a16="http://schemas.microsoft.com/office/drawing/2014/main" id="{B40D9888-0F4B-42EA-8C47-4C8AF30AA6FD}"/>
                  </a:ext>
                </a:extLst>
              </p:cNvPr>
              <p:cNvSpPr/>
              <p:nvPr/>
            </p:nvSpPr>
            <p:spPr>
              <a:xfrm>
                <a:off x="-307776" y="4052194"/>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Oval 168">
                <a:extLst>
                  <a:ext uri="{FF2B5EF4-FFF2-40B4-BE49-F238E27FC236}">
                    <a16:creationId xmlns:a16="http://schemas.microsoft.com/office/drawing/2014/main" id="{147D88FD-722B-40C0-80D1-BE4BD6701B1C}"/>
                  </a:ext>
                </a:extLst>
              </p:cNvPr>
              <p:cNvSpPr/>
              <p:nvPr/>
            </p:nvSpPr>
            <p:spPr>
              <a:xfrm>
                <a:off x="4224339" y="1535499"/>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3" name="Group 172">
              <a:extLst>
                <a:ext uri="{FF2B5EF4-FFF2-40B4-BE49-F238E27FC236}">
                  <a16:creationId xmlns:a16="http://schemas.microsoft.com/office/drawing/2014/main" id="{7BFC49F2-AEC4-4334-9E75-AC257741DB26}"/>
                </a:ext>
              </a:extLst>
            </p:cNvPr>
            <p:cNvGrpSpPr/>
            <p:nvPr/>
          </p:nvGrpSpPr>
          <p:grpSpPr>
            <a:xfrm>
              <a:off x="2210061" y="1535498"/>
              <a:ext cx="3358556" cy="2910004"/>
              <a:chOff x="-307776" y="1546287"/>
              <a:chExt cx="3358556" cy="2910004"/>
            </a:xfrm>
          </p:grpSpPr>
          <p:cxnSp>
            <p:nvCxnSpPr>
              <p:cNvPr id="174" name="Straight Arrow Connector 173">
                <a:extLst>
                  <a:ext uri="{FF2B5EF4-FFF2-40B4-BE49-F238E27FC236}">
                    <a16:creationId xmlns:a16="http://schemas.microsoft.com/office/drawing/2014/main" id="{7B412965-7400-431A-9AF7-3E1697E236DC}"/>
                  </a:ext>
                </a:extLst>
              </p:cNvPr>
              <p:cNvCxnSpPr>
                <a:cxnSpLocks/>
                <a:stCxn id="175" idx="7"/>
                <a:endCxn id="176" idx="3"/>
              </p:cNvCxnSpPr>
              <p:nvPr/>
            </p:nvCxnSpPr>
            <p:spPr>
              <a:xfrm flipV="1">
                <a:off x="88117" y="1891205"/>
                <a:ext cx="2566770" cy="2220168"/>
              </a:xfrm>
              <a:prstGeom prst="straightConnector1">
                <a:avLst/>
              </a:prstGeom>
              <a:ln w="38100">
                <a:solidFill>
                  <a:schemeClr val="accent6">
                    <a:lumMod val="50000"/>
                    <a:lumOff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5" name="Oval 174">
                <a:extLst>
                  <a:ext uri="{FF2B5EF4-FFF2-40B4-BE49-F238E27FC236}">
                    <a16:creationId xmlns:a16="http://schemas.microsoft.com/office/drawing/2014/main" id="{58A4D507-BA0F-4185-8209-7D72D2A17574}"/>
                  </a:ext>
                </a:extLst>
              </p:cNvPr>
              <p:cNvSpPr/>
              <p:nvPr/>
            </p:nvSpPr>
            <p:spPr>
              <a:xfrm>
                <a:off x="-307776" y="4052194"/>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Oval 175">
                <a:extLst>
                  <a:ext uri="{FF2B5EF4-FFF2-40B4-BE49-F238E27FC236}">
                    <a16:creationId xmlns:a16="http://schemas.microsoft.com/office/drawing/2014/main" id="{6F709459-537C-4030-8643-3E7A3F5683BE}"/>
                  </a:ext>
                </a:extLst>
              </p:cNvPr>
              <p:cNvSpPr/>
              <p:nvPr/>
            </p:nvSpPr>
            <p:spPr>
              <a:xfrm>
                <a:off x="2586963" y="1546287"/>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8" name="Group 177">
              <a:extLst>
                <a:ext uri="{FF2B5EF4-FFF2-40B4-BE49-F238E27FC236}">
                  <a16:creationId xmlns:a16="http://schemas.microsoft.com/office/drawing/2014/main" id="{F22DF04A-0812-4003-BEC1-96FB54B42EDC}"/>
                </a:ext>
              </a:extLst>
            </p:cNvPr>
            <p:cNvGrpSpPr/>
            <p:nvPr/>
          </p:nvGrpSpPr>
          <p:grpSpPr>
            <a:xfrm>
              <a:off x="5346671" y="1531296"/>
              <a:ext cx="1002309" cy="2924994"/>
              <a:chOff x="2676434" y="1389685"/>
              <a:chExt cx="1002309" cy="2924994"/>
            </a:xfrm>
          </p:grpSpPr>
          <p:cxnSp>
            <p:nvCxnSpPr>
              <p:cNvPr id="179" name="Straight Arrow Connector 178">
                <a:extLst>
                  <a:ext uri="{FF2B5EF4-FFF2-40B4-BE49-F238E27FC236}">
                    <a16:creationId xmlns:a16="http://schemas.microsoft.com/office/drawing/2014/main" id="{F43CDC3A-20B0-4562-96ED-82862E6D9A5E}"/>
                  </a:ext>
                </a:extLst>
              </p:cNvPr>
              <p:cNvCxnSpPr>
                <a:cxnSpLocks/>
                <a:stCxn id="180" idx="7"/>
                <a:endCxn id="181" idx="3"/>
              </p:cNvCxnSpPr>
              <p:nvPr/>
            </p:nvCxnSpPr>
            <p:spPr>
              <a:xfrm flipV="1">
                <a:off x="3072327" y="1734603"/>
                <a:ext cx="210523" cy="2235158"/>
              </a:xfrm>
              <a:prstGeom prst="straightConnector1">
                <a:avLst/>
              </a:prstGeom>
              <a:ln w="38100">
                <a:solidFill>
                  <a:schemeClr val="accent6">
                    <a:lumMod val="50000"/>
                    <a:lumOff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F67A9EC2-5089-4EC0-A53B-F0A462727AB3}"/>
                  </a:ext>
                </a:extLst>
              </p:cNvPr>
              <p:cNvSpPr/>
              <p:nvPr/>
            </p:nvSpPr>
            <p:spPr>
              <a:xfrm>
                <a:off x="2676434" y="3910582"/>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D52237DA-31CC-4C1D-A4E4-43745A8AE066}"/>
                  </a:ext>
                </a:extLst>
              </p:cNvPr>
              <p:cNvSpPr/>
              <p:nvPr/>
            </p:nvSpPr>
            <p:spPr>
              <a:xfrm>
                <a:off x="3214926" y="1389685"/>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4" name="Group 183">
              <a:extLst>
                <a:ext uri="{FF2B5EF4-FFF2-40B4-BE49-F238E27FC236}">
                  <a16:creationId xmlns:a16="http://schemas.microsoft.com/office/drawing/2014/main" id="{872BAF03-D35B-4A1E-AA05-AA9DC82359D9}"/>
                </a:ext>
              </a:extLst>
            </p:cNvPr>
            <p:cNvGrpSpPr/>
            <p:nvPr/>
          </p:nvGrpSpPr>
          <p:grpSpPr>
            <a:xfrm>
              <a:off x="7126997" y="1531296"/>
              <a:ext cx="1871127" cy="2986177"/>
              <a:chOff x="4304360" y="1237285"/>
              <a:chExt cx="1871127" cy="2986177"/>
            </a:xfrm>
          </p:grpSpPr>
          <p:cxnSp>
            <p:nvCxnSpPr>
              <p:cNvPr id="185" name="Straight Arrow Connector 184">
                <a:extLst>
                  <a:ext uri="{FF2B5EF4-FFF2-40B4-BE49-F238E27FC236}">
                    <a16:creationId xmlns:a16="http://schemas.microsoft.com/office/drawing/2014/main" id="{DB17AC6F-CEB3-4789-B4AD-7A493BCC0F77}"/>
                  </a:ext>
                </a:extLst>
              </p:cNvPr>
              <p:cNvCxnSpPr>
                <a:cxnSpLocks/>
                <a:stCxn id="186" idx="7"/>
                <a:endCxn id="187" idx="3"/>
              </p:cNvCxnSpPr>
              <p:nvPr/>
            </p:nvCxnSpPr>
            <p:spPr>
              <a:xfrm flipH="1" flipV="1">
                <a:off x="4372284" y="1582203"/>
                <a:ext cx="1735279" cy="2296341"/>
              </a:xfrm>
              <a:prstGeom prst="straightConnector1">
                <a:avLst/>
              </a:prstGeom>
              <a:ln w="38100">
                <a:solidFill>
                  <a:schemeClr val="accent6">
                    <a:lumMod val="50000"/>
                    <a:lumOff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Oval 185">
                <a:extLst>
                  <a:ext uri="{FF2B5EF4-FFF2-40B4-BE49-F238E27FC236}">
                    <a16:creationId xmlns:a16="http://schemas.microsoft.com/office/drawing/2014/main" id="{84B1A6ED-A5B3-47A4-917D-E7D5CC28CB39}"/>
                  </a:ext>
                </a:extLst>
              </p:cNvPr>
              <p:cNvSpPr/>
              <p:nvPr/>
            </p:nvSpPr>
            <p:spPr>
              <a:xfrm>
                <a:off x="5711670" y="3819365"/>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94D599F6-B5BB-43BA-B4C3-E7F0C8227414}"/>
                  </a:ext>
                </a:extLst>
              </p:cNvPr>
              <p:cNvSpPr/>
              <p:nvPr/>
            </p:nvSpPr>
            <p:spPr>
              <a:xfrm>
                <a:off x="4304360" y="1237285"/>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0" name="Group 189">
              <a:extLst>
                <a:ext uri="{FF2B5EF4-FFF2-40B4-BE49-F238E27FC236}">
                  <a16:creationId xmlns:a16="http://schemas.microsoft.com/office/drawing/2014/main" id="{8F282B83-7BF8-4F70-BB44-9F2540AFAA30}"/>
                </a:ext>
              </a:extLst>
            </p:cNvPr>
            <p:cNvGrpSpPr/>
            <p:nvPr/>
          </p:nvGrpSpPr>
          <p:grpSpPr>
            <a:xfrm>
              <a:off x="7706992" y="1526908"/>
              <a:ext cx="4505947" cy="3002013"/>
              <a:chOff x="4304360" y="1237285"/>
              <a:chExt cx="4505947" cy="3002013"/>
            </a:xfrm>
          </p:grpSpPr>
          <p:cxnSp>
            <p:nvCxnSpPr>
              <p:cNvPr id="191" name="Straight Arrow Connector 190">
                <a:extLst>
                  <a:ext uri="{FF2B5EF4-FFF2-40B4-BE49-F238E27FC236}">
                    <a16:creationId xmlns:a16="http://schemas.microsoft.com/office/drawing/2014/main" id="{67359ECC-C500-4DAB-A894-E073A4D31139}"/>
                  </a:ext>
                </a:extLst>
              </p:cNvPr>
              <p:cNvCxnSpPr>
                <a:cxnSpLocks/>
                <a:stCxn id="192" idx="7"/>
                <a:endCxn id="193" idx="3"/>
              </p:cNvCxnSpPr>
              <p:nvPr/>
            </p:nvCxnSpPr>
            <p:spPr>
              <a:xfrm flipH="1" flipV="1">
                <a:off x="4372284" y="1582203"/>
                <a:ext cx="4370099" cy="2312177"/>
              </a:xfrm>
              <a:prstGeom prst="straightConnector1">
                <a:avLst/>
              </a:prstGeom>
              <a:ln w="38100">
                <a:solidFill>
                  <a:schemeClr val="accent6">
                    <a:lumMod val="50000"/>
                    <a:lumOff val="50000"/>
                  </a:schemeClr>
                </a:solidFill>
                <a:prstDash val="dash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2" name="Oval 191">
                <a:extLst>
                  <a:ext uri="{FF2B5EF4-FFF2-40B4-BE49-F238E27FC236}">
                    <a16:creationId xmlns:a16="http://schemas.microsoft.com/office/drawing/2014/main" id="{AFA4E0B5-49A2-4D3D-8E69-7275AC785844}"/>
                  </a:ext>
                </a:extLst>
              </p:cNvPr>
              <p:cNvSpPr/>
              <p:nvPr/>
            </p:nvSpPr>
            <p:spPr>
              <a:xfrm>
                <a:off x="8346490" y="3835201"/>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10C6BB28-D206-4B2C-853F-424518748177}"/>
                  </a:ext>
                </a:extLst>
              </p:cNvPr>
              <p:cNvSpPr/>
              <p:nvPr/>
            </p:nvSpPr>
            <p:spPr>
              <a:xfrm>
                <a:off x="4304360" y="1237285"/>
                <a:ext cx="463817" cy="404097"/>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97" name="Group 196">
            <a:extLst>
              <a:ext uri="{FF2B5EF4-FFF2-40B4-BE49-F238E27FC236}">
                <a16:creationId xmlns:a16="http://schemas.microsoft.com/office/drawing/2014/main" id="{E5C04502-2C79-45E3-8226-2B29A6A03AD8}"/>
              </a:ext>
            </a:extLst>
          </p:cNvPr>
          <p:cNvGrpSpPr/>
          <p:nvPr/>
        </p:nvGrpSpPr>
        <p:grpSpPr>
          <a:xfrm>
            <a:off x="10969061" y="-249650"/>
            <a:ext cx="1219200" cy="1477596"/>
            <a:chOff x="8226185" y="-197343"/>
            <a:chExt cx="914400" cy="1108197"/>
          </a:xfrm>
        </p:grpSpPr>
        <p:sp>
          <p:nvSpPr>
            <p:cNvPr id="198" name="Speech Bubble: Oval 2">
              <a:extLst>
                <a:ext uri="{FF2B5EF4-FFF2-40B4-BE49-F238E27FC236}">
                  <a16:creationId xmlns:a16="http://schemas.microsoft.com/office/drawing/2014/main" id="{931084C7-F5D6-4107-B1EC-E92E3BD7333D}"/>
                </a:ext>
              </a:extLst>
            </p:cNvPr>
            <p:cNvSpPr/>
            <p:nvPr/>
          </p:nvSpPr>
          <p:spPr>
            <a:xfrm rot="5400000">
              <a:off x="8226185" y="-3546"/>
              <a:ext cx="914400" cy="914400"/>
            </a:xfrm>
            <a:prstGeom prst="diagStrip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7963"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oyota Type Book"/>
                <a:ea typeface="+mn-ea"/>
                <a:cs typeface="+mn-cs"/>
              </a:endParaRPr>
            </a:p>
          </p:txBody>
        </p:sp>
        <p:sp>
          <p:nvSpPr>
            <p:cNvPr id="199" name="Text Box 23">
              <a:extLst>
                <a:ext uri="{FF2B5EF4-FFF2-40B4-BE49-F238E27FC236}">
                  <a16:creationId xmlns:a16="http://schemas.microsoft.com/office/drawing/2014/main" id="{C457A97F-2E09-413B-B46B-0E7389D441E8}"/>
                </a:ext>
              </a:extLst>
            </p:cNvPr>
            <p:cNvSpPr txBox="1">
              <a:spLocks noChangeArrowheads="1"/>
            </p:cNvSpPr>
            <p:nvPr/>
          </p:nvSpPr>
          <p:spPr bwMode="auto">
            <a:xfrm rot="2700000">
              <a:off x="8258923" y="156630"/>
              <a:ext cx="1097280" cy="38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63" tIns="60931" rIns="121863" bIns="60931" anchor="ctr">
              <a:no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fontAlgn="base">
                <a:spcBef>
                  <a:spcPct val="0"/>
                </a:spcBef>
                <a:spcAft>
                  <a:spcPct val="0"/>
                </a:spcAft>
                <a:defRPr sz="1400" b="1">
                  <a:solidFill>
                    <a:schemeClr val="tx1"/>
                  </a:solidFill>
                  <a:latin typeface="Arial" pitchFamily="34" charset="0"/>
                </a:defRPr>
              </a:lvl6pPr>
              <a:lvl7pPr marL="2971800" indent="-228600" fontAlgn="base">
                <a:spcBef>
                  <a:spcPct val="0"/>
                </a:spcBef>
                <a:spcAft>
                  <a:spcPct val="0"/>
                </a:spcAft>
                <a:defRPr sz="1400" b="1">
                  <a:solidFill>
                    <a:schemeClr val="tx1"/>
                  </a:solidFill>
                  <a:latin typeface="Arial" pitchFamily="34" charset="0"/>
                </a:defRPr>
              </a:lvl7pPr>
              <a:lvl8pPr marL="3429000" indent="-228600" fontAlgn="base">
                <a:spcBef>
                  <a:spcPct val="0"/>
                </a:spcBef>
                <a:spcAft>
                  <a:spcPct val="0"/>
                </a:spcAft>
                <a:defRPr sz="1400" b="1">
                  <a:solidFill>
                    <a:schemeClr val="tx1"/>
                  </a:solidFill>
                  <a:latin typeface="Arial" pitchFamily="34" charset="0"/>
                </a:defRPr>
              </a:lvl8pPr>
              <a:lvl9pPr marL="3886200" indent="-228600" fontAlgn="base">
                <a:spcBef>
                  <a:spcPct val="0"/>
                </a:spcBef>
                <a:spcAft>
                  <a:spcPct val="0"/>
                </a:spcAft>
                <a:defRPr sz="1400" b="1">
                  <a:solidFill>
                    <a:schemeClr val="tx1"/>
                  </a:solidFill>
                  <a:latin typeface="Arial" pitchFamily="34" charset="0"/>
                </a:defRPr>
              </a:lvl9pPr>
            </a:lstStyle>
            <a:p>
              <a:pPr marL="0" marR="0" lvl="0" indent="0" algn="ctr" defTabSz="121858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entury Gothic"/>
                  <a:ea typeface="ＭＳ Ｐゴシック"/>
                  <a:cs typeface="ＭＳ Ｐゴシック"/>
                </a:rPr>
                <a:t>Discussion</a:t>
              </a:r>
            </a:p>
          </p:txBody>
        </p:sp>
      </p:grpSp>
    </p:spTree>
    <p:extLst>
      <p:ext uri="{BB962C8B-B14F-4D97-AF65-F5344CB8AC3E}">
        <p14:creationId xmlns:p14="http://schemas.microsoft.com/office/powerpoint/2010/main" val="3752238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DF8D3C38-934B-4FD0-BD7B-11E40A1342DC}"/>
              </a:ext>
            </a:extLst>
          </p:cNvPr>
          <p:cNvGrpSpPr/>
          <p:nvPr/>
        </p:nvGrpSpPr>
        <p:grpSpPr>
          <a:xfrm>
            <a:off x="287302" y="2651689"/>
            <a:ext cx="2516147" cy="3562350"/>
            <a:chOff x="-2564508" y="-3562350"/>
            <a:chExt cx="2516147" cy="3562350"/>
          </a:xfrm>
        </p:grpSpPr>
        <p:sp>
          <p:nvSpPr>
            <p:cNvPr id="45" name="Rectangle 44">
              <a:extLst>
                <a:ext uri="{FF2B5EF4-FFF2-40B4-BE49-F238E27FC236}">
                  <a16:creationId xmlns:a16="http://schemas.microsoft.com/office/drawing/2014/main" id="{52D42345-090D-4B94-A0A5-F018A47262FD}"/>
                </a:ext>
              </a:extLst>
            </p:cNvPr>
            <p:cNvSpPr/>
            <p:nvPr/>
          </p:nvSpPr>
          <p:spPr>
            <a:xfrm>
              <a:off x="-2564508" y="-3562350"/>
              <a:ext cx="2516147"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rgbClr val="002060"/>
                  </a:solidFill>
                </a:rPr>
                <a:t>Consumer Marketing</a:t>
              </a:r>
            </a:p>
          </p:txBody>
        </p:sp>
        <p:sp>
          <p:nvSpPr>
            <p:cNvPr id="44" name="Rectangle: Rounded Corners 43">
              <a:extLst>
                <a:ext uri="{FF2B5EF4-FFF2-40B4-BE49-F238E27FC236}">
                  <a16:creationId xmlns:a16="http://schemas.microsoft.com/office/drawing/2014/main" id="{544EC9E3-F94D-4BA0-9F2E-DD150BE5B3E7}"/>
                </a:ext>
              </a:extLst>
            </p:cNvPr>
            <p:cNvSpPr/>
            <p:nvPr/>
          </p:nvSpPr>
          <p:spPr>
            <a:xfrm>
              <a:off x="-1115497" y="-3020557"/>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Preferences</a:t>
              </a:r>
            </a:p>
          </p:txBody>
        </p:sp>
        <p:sp>
          <p:nvSpPr>
            <p:cNvPr id="46" name="Rectangle: Rounded Corners 45">
              <a:extLst>
                <a:ext uri="{FF2B5EF4-FFF2-40B4-BE49-F238E27FC236}">
                  <a16:creationId xmlns:a16="http://schemas.microsoft.com/office/drawing/2014/main" id="{BAEC95CA-D272-4596-B277-44C952826C88}"/>
                </a:ext>
              </a:extLst>
            </p:cNvPr>
            <p:cNvSpPr/>
            <p:nvPr/>
          </p:nvSpPr>
          <p:spPr>
            <a:xfrm>
              <a:off x="-1123278" y="-1593644"/>
              <a:ext cx="961648"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Vehicle</a:t>
              </a:r>
            </a:p>
          </p:txBody>
        </p:sp>
        <p:sp>
          <p:nvSpPr>
            <p:cNvPr id="47" name="Rectangle: Rounded Corners 46">
              <a:extLst>
                <a:ext uri="{FF2B5EF4-FFF2-40B4-BE49-F238E27FC236}">
                  <a16:creationId xmlns:a16="http://schemas.microsoft.com/office/drawing/2014/main" id="{241B90B7-3CB1-4FA1-A0B6-B3C49BB3CEF5}"/>
                </a:ext>
              </a:extLst>
            </p:cNvPr>
            <p:cNvSpPr/>
            <p:nvPr/>
          </p:nvSpPr>
          <p:spPr>
            <a:xfrm>
              <a:off x="-1106270" y="-706469"/>
              <a:ext cx="927633"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48" name="Rectangle: Rounded Corners 47">
              <a:extLst>
                <a:ext uri="{FF2B5EF4-FFF2-40B4-BE49-F238E27FC236}">
                  <a16:creationId xmlns:a16="http://schemas.microsoft.com/office/drawing/2014/main" id="{E412D188-B0B3-4D11-87C4-0FD0C2D483BC}"/>
                </a:ext>
              </a:extLst>
            </p:cNvPr>
            <p:cNvSpPr/>
            <p:nvPr/>
          </p:nvSpPr>
          <p:spPr>
            <a:xfrm>
              <a:off x="-1120941" y="-2339126"/>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Prospect</a:t>
              </a:r>
            </a:p>
          </p:txBody>
        </p:sp>
        <p:sp>
          <p:nvSpPr>
            <p:cNvPr id="49" name="Rectangle: Rounded Corners 48">
              <a:extLst>
                <a:ext uri="{FF2B5EF4-FFF2-40B4-BE49-F238E27FC236}">
                  <a16:creationId xmlns:a16="http://schemas.microsoft.com/office/drawing/2014/main" id="{84AC45D7-EA52-4336-B990-147EE4101EC0}"/>
                </a:ext>
              </a:extLst>
            </p:cNvPr>
            <p:cNvSpPr/>
            <p:nvPr/>
          </p:nvSpPr>
          <p:spPr>
            <a:xfrm>
              <a:off x="-2334371" y="-2339126"/>
              <a:ext cx="927633" cy="386524"/>
            </a:xfrm>
            <a:prstGeom prst="roundRect">
              <a:avLst/>
            </a:prstGeom>
            <a:solidFill>
              <a:srgbClr val="D4DE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Consumer</a:t>
              </a:r>
            </a:p>
          </p:txBody>
        </p:sp>
        <p:cxnSp>
          <p:nvCxnSpPr>
            <p:cNvPr id="50" name="Connector: Elbow 49">
              <a:extLst>
                <a:ext uri="{FF2B5EF4-FFF2-40B4-BE49-F238E27FC236}">
                  <a16:creationId xmlns:a16="http://schemas.microsoft.com/office/drawing/2014/main" id="{6834425C-AC5B-4D46-9F27-826E13CB0205}"/>
                </a:ext>
              </a:extLst>
            </p:cNvPr>
            <p:cNvCxnSpPr>
              <a:cxnSpLocks/>
              <a:stCxn id="47" idx="0"/>
              <a:endCxn id="46" idx="2"/>
            </p:cNvCxnSpPr>
            <p:nvPr/>
          </p:nvCxnSpPr>
          <p:spPr>
            <a:xfrm rot="16200000" flipV="1">
              <a:off x="-892778" y="-956795"/>
              <a:ext cx="500651"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C905A7A1-87FB-4A79-ACD6-E002775CE8E9}"/>
                </a:ext>
              </a:extLst>
            </p:cNvPr>
            <p:cNvCxnSpPr>
              <a:cxnSpLocks/>
              <a:stCxn id="46" idx="1"/>
              <a:endCxn id="49" idx="2"/>
            </p:cNvCxnSpPr>
            <p:nvPr/>
          </p:nvCxnSpPr>
          <p:spPr>
            <a:xfrm rot="10800000">
              <a:off x="-1870554" y="-1952602"/>
              <a:ext cx="747276" cy="5522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80F3342-61D1-4110-AD88-DC0B678F2436}"/>
                </a:ext>
              </a:extLst>
            </p:cNvPr>
            <p:cNvCxnSpPr>
              <a:cxnSpLocks/>
              <a:stCxn id="49" idx="3"/>
              <a:endCxn id="48" idx="1"/>
            </p:cNvCxnSpPr>
            <p:nvPr/>
          </p:nvCxnSpPr>
          <p:spPr>
            <a:xfrm>
              <a:off x="-1406738" y="-2145864"/>
              <a:ext cx="2857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9882C60-7648-4B4F-9C39-FEAD0AF5CDB8}"/>
                </a:ext>
              </a:extLst>
            </p:cNvPr>
            <p:cNvCxnSpPr>
              <a:cxnSpLocks/>
              <a:stCxn id="48" idx="0"/>
              <a:endCxn id="44" idx="2"/>
            </p:cNvCxnSpPr>
            <p:nvPr/>
          </p:nvCxnSpPr>
          <p:spPr>
            <a:xfrm flipV="1">
              <a:off x="-657124" y="-2634033"/>
              <a:ext cx="5444" cy="29490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AE07C767-9E33-49CE-9E42-E18EF770AD69}"/>
              </a:ext>
            </a:extLst>
          </p:cNvPr>
          <p:cNvGrpSpPr/>
          <p:nvPr/>
        </p:nvGrpSpPr>
        <p:grpSpPr>
          <a:xfrm>
            <a:off x="2915593" y="364147"/>
            <a:ext cx="3045149" cy="3562350"/>
            <a:chOff x="-3012607" y="3150824"/>
            <a:chExt cx="3045149" cy="3562350"/>
          </a:xfrm>
        </p:grpSpPr>
        <p:sp>
          <p:nvSpPr>
            <p:cNvPr id="55" name="Rectangle 54">
              <a:extLst>
                <a:ext uri="{FF2B5EF4-FFF2-40B4-BE49-F238E27FC236}">
                  <a16:creationId xmlns:a16="http://schemas.microsoft.com/office/drawing/2014/main" id="{FFF43A9D-858D-4A89-8987-C8D8E96F65BB}"/>
                </a:ext>
              </a:extLst>
            </p:cNvPr>
            <p:cNvSpPr/>
            <p:nvPr/>
          </p:nvSpPr>
          <p:spPr>
            <a:xfrm>
              <a:off x="-3012607" y="3150824"/>
              <a:ext cx="3045149"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rgbClr val="002060"/>
                  </a:solidFill>
                </a:rPr>
                <a:t>Application and Sales</a:t>
              </a:r>
            </a:p>
          </p:txBody>
        </p:sp>
        <p:sp>
          <p:nvSpPr>
            <p:cNvPr id="56" name="Rectangle: Rounded Corners 55">
              <a:extLst>
                <a:ext uri="{FF2B5EF4-FFF2-40B4-BE49-F238E27FC236}">
                  <a16:creationId xmlns:a16="http://schemas.microsoft.com/office/drawing/2014/main" id="{6D354C7C-3230-4983-9433-FEC6A1E5A8EF}"/>
                </a:ext>
              </a:extLst>
            </p:cNvPr>
            <p:cNvSpPr/>
            <p:nvPr/>
          </p:nvSpPr>
          <p:spPr>
            <a:xfrm>
              <a:off x="-2809089" y="4396747"/>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Applicant</a:t>
              </a:r>
            </a:p>
          </p:txBody>
        </p:sp>
        <p:sp>
          <p:nvSpPr>
            <p:cNvPr id="57" name="Rectangle: Rounded Corners 56">
              <a:extLst>
                <a:ext uri="{FF2B5EF4-FFF2-40B4-BE49-F238E27FC236}">
                  <a16:creationId xmlns:a16="http://schemas.microsoft.com/office/drawing/2014/main" id="{20C483A9-49B9-4CD1-9617-4B021D5CB949}"/>
                </a:ext>
              </a:extLst>
            </p:cNvPr>
            <p:cNvSpPr/>
            <p:nvPr/>
          </p:nvSpPr>
          <p:spPr>
            <a:xfrm>
              <a:off x="-1576260" y="5146772"/>
              <a:ext cx="1331751"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Application</a:t>
              </a:r>
            </a:p>
          </p:txBody>
        </p:sp>
        <p:sp>
          <p:nvSpPr>
            <p:cNvPr id="58" name="Rectangle: Rounded Corners 57">
              <a:extLst>
                <a:ext uri="{FF2B5EF4-FFF2-40B4-BE49-F238E27FC236}">
                  <a16:creationId xmlns:a16="http://schemas.microsoft.com/office/drawing/2014/main" id="{97CDED4A-1995-4B46-A65B-BA2570A69FEA}"/>
                </a:ext>
              </a:extLst>
            </p:cNvPr>
            <p:cNvSpPr/>
            <p:nvPr/>
          </p:nvSpPr>
          <p:spPr>
            <a:xfrm>
              <a:off x="-2814167" y="3702393"/>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Preferences</a:t>
              </a:r>
            </a:p>
          </p:txBody>
        </p:sp>
        <p:sp>
          <p:nvSpPr>
            <p:cNvPr id="59" name="Rectangle: Rounded Corners 58">
              <a:extLst>
                <a:ext uri="{FF2B5EF4-FFF2-40B4-BE49-F238E27FC236}">
                  <a16:creationId xmlns:a16="http://schemas.microsoft.com/office/drawing/2014/main" id="{3A6F716F-718B-4795-88DF-0EFC2BAADC5B}"/>
                </a:ext>
              </a:extLst>
            </p:cNvPr>
            <p:cNvSpPr/>
            <p:nvPr/>
          </p:nvSpPr>
          <p:spPr>
            <a:xfrm>
              <a:off x="-2830181" y="5141788"/>
              <a:ext cx="961648"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Vehicle</a:t>
              </a:r>
            </a:p>
          </p:txBody>
        </p:sp>
        <p:sp>
          <p:nvSpPr>
            <p:cNvPr id="60" name="Rectangle: Rounded Corners 59">
              <a:extLst>
                <a:ext uri="{FF2B5EF4-FFF2-40B4-BE49-F238E27FC236}">
                  <a16:creationId xmlns:a16="http://schemas.microsoft.com/office/drawing/2014/main" id="{0C500E36-EE60-460A-98B9-9837E206A5B1}"/>
                </a:ext>
              </a:extLst>
            </p:cNvPr>
            <p:cNvSpPr/>
            <p:nvPr/>
          </p:nvSpPr>
          <p:spPr>
            <a:xfrm>
              <a:off x="-2830181" y="6029404"/>
              <a:ext cx="927633" cy="386524"/>
            </a:xfrm>
            <a:prstGeom prst="roundRect">
              <a:avLst/>
            </a:prstGeom>
            <a:solidFill>
              <a:srgbClr val="35A6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Incentive</a:t>
              </a:r>
            </a:p>
          </p:txBody>
        </p:sp>
        <p:sp>
          <p:nvSpPr>
            <p:cNvPr id="61" name="Rectangle: Rounded Corners 60">
              <a:extLst>
                <a:ext uri="{FF2B5EF4-FFF2-40B4-BE49-F238E27FC236}">
                  <a16:creationId xmlns:a16="http://schemas.microsoft.com/office/drawing/2014/main" id="{F51A1D8B-C9ED-4325-AAD8-C78C639D78ED}"/>
                </a:ext>
              </a:extLst>
            </p:cNvPr>
            <p:cNvSpPr/>
            <p:nvPr/>
          </p:nvSpPr>
          <p:spPr>
            <a:xfrm>
              <a:off x="-1492476" y="4035534"/>
              <a:ext cx="927633"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cxnSp>
          <p:nvCxnSpPr>
            <p:cNvPr id="62" name="Connector: Elbow 61">
              <a:extLst>
                <a:ext uri="{FF2B5EF4-FFF2-40B4-BE49-F238E27FC236}">
                  <a16:creationId xmlns:a16="http://schemas.microsoft.com/office/drawing/2014/main" id="{CACD623B-5C73-456D-B7F3-288525AEF2D6}"/>
                </a:ext>
              </a:extLst>
            </p:cNvPr>
            <p:cNvCxnSpPr>
              <a:cxnSpLocks/>
              <a:stCxn id="56" idx="2"/>
              <a:endCxn id="57" idx="0"/>
            </p:cNvCxnSpPr>
            <p:nvPr/>
          </p:nvCxnSpPr>
          <p:spPr>
            <a:xfrm rot="16200000" flipH="1">
              <a:off x="-1809578" y="4247577"/>
              <a:ext cx="363501" cy="1434888"/>
            </a:xfrm>
            <a:prstGeom prst="bentConnector3">
              <a:avLst>
                <a:gd name="adj1" fmla="val 50000"/>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A6881B19-551B-4DBF-A3E4-6ABB2524A4DF}"/>
                </a:ext>
              </a:extLst>
            </p:cNvPr>
            <p:cNvCxnSpPr>
              <a:cxnSpLocks/>
              <a:stCxn id="60" idx="3"/>
              <a:endCxn id="57" idx="2"/>
            </p:cNvCxnSpPr>
            <p:nvPr/>
          </p:nvCxnSpPr>
          <p:spPr>
            <a:xfrm flipV="1">
              <a:off x="-1902548" y="5533296"/>
              <a:ext cx="992164" cy="689370"/>
            </a:xfrm>
            <a:prstGeom prst="bentConnector2">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A587A45-FD29-4B4C-8024-AD5D0EE6BDAE}"/>
                </a:ext>
              </a:extLst>
            </p:cNvPr>
            <p:cNvCxnSpPr>
              <a:cxnSpLocks/>
              <a:stCxn id="61" idx="3"/>
              <a:endCxn id="57" idx="3"/>
            </p:cNvCxnSpPr>
            <p:nvPr/>
          </p:nvCxnSpPr>
          <p:spPr>
            <a:xfrm>
              <a:off x="-564843" y="4228796"/>
              <a:ext cx="320334" cy="1111238"/>
            </a:xfrm>
            <a:prstGeom prst="bentConnector3">
              <a:avLst>
                <a:gd name="adj1" fmla="val 171363"/>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5B5284D-AE1A-46E7-BEDB-3A6351EFA9D7}"/>
                </a:ext>
              </a:extLst>
            </p:cNvPr>
            <p:cNvCxnSpPr>
              <a:cxnSpLocks/>
              <a:stCxn id="59" idx="3"/>
              <a:endCxn id="57" idx="1"/>
            </p:cNvCxnSpPr>
            <p:nvPr/>
          </p:nvCxnSpPr>
          <p:spPr>
            <a:xfrm>
              <a:off x="-1868533" y="5335050"/>
              <a:ext cx="292273" cy="4984"/>
            </a:xfrm>
            <a:prstGeom prst="line">
              <a:avLst/>
            </a:prstGeom>
            <a:ln w="12700">
              <a:solidFill>
                <a:schemeClr val="accent6">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E79BDAF-68CE-41B8-B008-699FE0EDED47}"/>
                </a:ext>
              </a:extLst>
            </p:cNvPr>
            <p:cNvCxnSpPr>
              <a:cxnSpLocks/>
              <a:stCxn id="56" idx="0"/>
              <a:endCxn id="61" idx="1"/>
            </p:cNvCxnSpPr>
            <p:nvPr/>
          </p:nvCxnSpPr>
          <p:spPr>
            <a:xfrm rot="5400000" flipH="1" flipV="1">
              <a:off x="-2002849" y="3886374"/>
              <a:ext cx="167951" cy="85279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517F6E3E-42F3-4F6D-A4F2-AB4C664B6CCD}"/>
                </a:ext>
              </a:extLst>
            </p:cNvPr>
            <p:cNvCxnSpPr>
              <a:cxnSpLocks/>
              <a:stCxn id="56" idx="1"/>
              <a:endCxn id="58" idx="1"/>
            </p:cNvCxnSpPr>
            <p:nvPr/>
          </p:nvCxnSpPr>
          <p:spPr>
            <a:xfrm rot="10800000">
              <a:off x="-2814167" y="3895655"/>
              <a:ext cx="5078" cy="694354"/>
            </a:xfrm>
            <a:prstGeom prst="bentConnector3">
              <a:avLst>
                <a:gd name="adj1" fmla="val 2350886"/>
              </a:avLst>
            </a:prstGeom>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2789C00A-F447-40A0-8B43-BD5DCDEC5B93}"/>
              </a:ext>
            </a:extLst>
          </p:cNvPr>
          <p:cNvGrpSpPr/>
          <p:nvPr/>
        </p:nvGrpSpPr>
        <p:grpSpPr>
          <a:xfrm>
            <a:off x="6153243" y="2655420"/>
            <a:ext cx="3022548" cy="3562350"/>
            <a:chOff x="3941419" y="2337334"/>
            <a:chExt cx="3022548" cy="3562350"/>
          </a:xfrm>
        </p:grpSpPr>
        <p:grpSp>
          <p:nvGrpSpPr>
            <p:cNvPr id="69" name="Group 68">
              <a:extLst>
                <a:ext uri="{FF2B5EF4-FFF2-40B4-BE49-F238E27FC236}">
                  <a16:creationId xmlns:a16="http://schemas.microsoft.com/office/drawing/2014/main" id="{19A06EE9-232B-414C-BF1A-CCEFDB5BD110}"/>
                </a:ext>
              </a:extLst>
            </p:cNvPr>
            <p:cNvGrpSpPr/>
            <p:nvPr/>
          </p:nvGrpSpPr>
          <p:grpSpPr>
            <a:xfrm>
              <a:off x="3941419" y="2337334"/>
              <a:ext cx="3022548" cy="3562350"/>
              <a:chOff x="3462448" y="-3570543"/>
              <a:chExt cx="3022548" cy="3562350"/>
            </a:xfrm>
          </p:grpSpPr>
          <p:sp>
            <p:nvSpPr>
              <p:cNvPr id="70" name="Rectangle 69">
                <a:extLst>
                  <a:ext uri="{FF2B5EF4-FFF2-40B4-BE49-F238E27FC236}">
                    <a16:creationId xmlns:a16="http://schemas.microsoft.com/office/drawing/2014/main" id="{CEA03392-1E16-431D-B679-9D89FFB1FB59}"/>
                  </a:ext>
                </a:extLst>
              </p:cNvPr>
              <p:cNvSpPr/>
              <p:nvPr/>
            </p:nvSpPr>
            <p:spPr>
              <a:xfrm>
                <a:off x="3462448" y="-3570543"/>
                <a:ext cx="3022548" cy="3562350"/>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Customer </a:t>
                </a:r>
              </a:p>
              <a:p>
                <a:pPr algn="ctr"/>
                <a:r>
                  <a:rPr lang="en-US" sz="1400" b="1" dirty="0">
                    <a:solidFill>
                      <a:schemeClr val="tx1"/>
                    </a:solidFill>
                  </a:rPr>
                  <a:t>Servicing</a:t>
                </a:r>
              </a:p>
            </p:txBody>
          </p:sp>
          <p:sp>
            <p:nvSpPr>
              <p:cNvPr id="71" name="Rectangle: Rounded Corners 70">
                <a:extLst>
                  <a:ext uri="{FF2B5EF4-FFF2-40B4-BE49-F238E27FC236}">
                    <a16:creationId xmlns:a16="http://schemas.microsoft.com/office/drawing/2014/main" id="{17935F6A-CEA6-4459-882A-9834FA8E714A}"/>
                  </a:ext>
                </a:extLst>
              </p:cNvPr>
              <p:cNvSpPr/>
              <p:nvPr/>
            </p:nvSpPr>
            <p:spPr>
              <a:xfrm>
                <a:off x="5234771" y="-2626852"/>
                <a:ext cx="111006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72" name="Rectangle: Rounded Corners 71">
                <a:extLst>
                  <a:ext uri="{FF2B5EF4-FFF2-40B4-BE49-F238E27FC236}">
                    <a16:creationId xmlns:a16="http://schemas.microsoft.com/office/drawing/2014/main" id="{1E049C5C-880C-455A-B734-8DCA2EE359AE}"/>
                  </a:ext>
                </a:extLst>
              </p:cNvPr>
              <p:cNvSpPr/>
              <p:nvPr/>
            </p:nvSpPr>
            <p:spPr>
              <a:xfrm>
                <a:off x="4228063" y="-1022068"/>
                <a:ext cx="1022829"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73" name="Rectangle: Rounded Corners 72">
                <a:extLst>
                  <a:ext uri="{FF2B5EF4-FFF2-40B4-BE49-F238E27FC236}">
                    <a16:creationId xmlns:a16="http://schemas.microsoft.com/office/drawing/2014/main" id="{B6E35D29-621F-4327-B7C9-B1ABED77D75A}"/>
                  </a:ext>
                </a:extLst>
              </p:cNvPr>
              <p:cNvSpPr/>
              <p:nvPr/>
            </p:nvSpPr>
            <p:spPr>
              <a:xfrm>
                <a:off x="3736597" y="-507768"/>
                <a:ext cx="822517" cy="249263"/>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sp>
            <p:nvSpPr>
              <p:cNvPr id="74" name="Rectangle: Rounded Corners 73">
                <a:extLst>
                  <a:ext uri="{FF2B5EF4-FFF2-40B4-BE49-F238E27FC236}">
                    <a16:creationId xmlns:a16="http://schemas.microsoft.com/office/drawing/2014/main" id="{4F92586A-5AB8-479A-9F8D-69E8FD699552}"/>
                  </a:ext>
                </a:extLst>
              </p:cNvPr>
              <p:cNvSpPr/>
              <p:nvPr/>
            </p:nvSpPr>
            <p:spPr>
              <a:xfrm>
                <a:off x="4104537" y="-1581254"/>
                <a:ext cx="1022829"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Contract</a:t>
                </a:r>
              </a:p>
            </p:txBody>
          </p:sp>
          <p:sp>
            <p:nvSpPr>
              <p:cNvPr id="75" name="Rectangle: Rounded Corners 74">
                <a:extLst>
                  <a:ext uri="{FF2B5EF4-FFF2-40B4-BE49-F238E27FC236}">
                    <a16:creationId xmlns:a16="http://schemas.microsoft.com/office/drawing/2014/main" id="{B5F9F9E9-7C54-43FC-B957-01B0A4D4B869}"/>
                  </a:ext>
                </a:extLst>
              </p:cNvPr>
              <p:cNvSpPr/>
              <p:nvPr/>
            </p:nvSpPr>
            <p:spPr>
              <a:xfrm>
                <a:off x="5365844" y="-1581255"/>
                <a:ext cx="983704" cy="386524"/>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Servicing Account</a:t>
                </a:r>
              </a:p>
            </p:txBody>
          </p:sp>
          <p:sp>
            <p:nvSpPr>
              <p:cNvPr id="76" name="Rectangle: Rounded Corners 75">
                <a:extLst>
                  <a:ext uri="{FF2B5EF4-FFF2-40B4-BE49-F238E27FC236}">
                    <a16:creationId xmlns:a16="http://schemas.microsoft.com/office/drawing/2014/main" id="{1FDD5471-EEE4-4175-B3D1-0CD34FBE5324}"/>
                  </a:ext>
                </a:extLst>
              </p:cNvPr>
              <p:cNvSpPr/>
              <p:nvPr/>
            </p:nvSpPr>
            <p:spPr>
              <a:xfrm>
                <a:off x="5606869" y="-957116"/>
                <a:ext cx="871361" cy="269405"/>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Payment</a:t>
                </a:r>
              </a:p>
            </p:txBody>
          </p:sp>
          <p:sp>
            <p:nvSpPr>
              <p:cNvPr id="77" name="Rectangle: Rounded Corners 76">
                <a:extLst>
                  <a:ext uri="{FF2B5EF4-FFF2-40B4-BE49-F238E27FC236}">
                    <a16:creationId xmlns:a16="http://schemas.microsoft.com/office/drawing/2014/main" id="{6FE6A25D-1CD6-4F48-A648-BC4F219EEC9F}"/>
                  </a:ext>
                </a:extLst>
              </p:cNvPr>
              <p:cNvSpPr/>
              <p:nvPr/>
            </p:nvSpPr>
            <p:spPr>
              <a:xfrm>
                <a:off x="3806218" y="-3047903"/>
                <a:ext cx="1071775" cy="395156"/>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Preferences</a:t>
                </a:r>
              </a:p>
            </p:txBody>
          </p:sp>
          <p:sp>
            <p:nvSpPr>
              <p:cNvPr id="78" name="Rectangle: Rounded Corners 77">
                <a:extLst>
                  <a:ext uri="{FF2B5EF4-FFF2-40B4-BE49-F238E27FC236}">
                    <a16:creationId xmlns:a16="http://schemas.microsoft.com/office/drawing/2014/main" id="{AB8AD851-E787-42E9-957C-FC3B9E8613AF}"/>
                  </a:ext>
                </a:extLst>
              </p:cNvPr>
              <p:cNvSpPr/>
              <p:nvPr/>
            </p:nvSpPr>
            <p:spPr>
              <a:xfrm>
                <a:off x="5365844" y="-2089180"/>
                <a:ext cx="871361" cy="298073"/>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Case</a:t>
                </a:r>
              </a:p>
            </p:txBody>
          </p:sp>
          <p:sp>
            <p:nvSpPr>
              <p:cNvPr id="79" name="Rectangle: Rounded Corners 78">
                <a:extLst>
                  <a:ext uri="{FF2B5EF4-FFF2-40B4-BE49-F238E27FC236}">
                    <a16:creationId xmlns:a16="http://schemas.microsoft.com/office/drawing/2014/main" id="{2FED3C37-E3FE-48D5-8AF6-3C4342F4A4EB}"/>
                  </a:ext>
                </a:extLst>
              </p:cNvPr>
              <p:cNvSpPr/>
              <p:nvPr/>
            </p:nvSpPr>
            <p:spPr>
              <a:xfrm>
                <a:off x="3785077" y="-2344467"/>
                <a:ext cx="1110061"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Customer</a:t>
                </a:r>
              </a:p>
            </p:txBody>
          </p:sp>
          <p:cxnSp>
            <p:nvCxnSpPr>
              <p:cNvPr id="80" name="Connector: Elbow 79">
                <a:extLst>
                  <a:ext uri="{FF2B5EF4-FFF2-40B4-BE49-F238E27FC236}">
                    <a16:creationId xmlns:a16="http://schemas.microsoft.com/office/drawing/2014/main" id="{BBC5EB1A-8CAF-4EB2-9EAB-74986BD5B04C}"/>
                  </a:ext>
                </a:extLst>
              </p:cNvPr>
              <p:cNvCxnSpPr>
                <a:cxnSpLocks/>
                <a:stCxn id="72" idx="2"/>
                <a:endCxn id="73" idx="3"/>
              </p:cNvCxnSpPr>
              <p:nvPr/>
            </p:nvCxnSpPr>
            <p:spPr>
              <a:xfrm rot="5400000">
                <a:off x="4523092" y="-599522"/>
                <a:ext cx="252408" cy="180364"/>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948AF4BE-407C-448C-8AC1-97449A152B95}"/>
                  </a:ext>
                </a:extLst>
              </p:cNvPr>
              <p:cNvCxnSpPr>
                <a:cxnSpLocks/>
                <a:stCxn id="74" idx="2"/>
                <a:endCxn id="72" idx="0"/>
              </p:cNvCxnSpPr>
              <p:nvPr/>
            </p:nvCxnSpPr>
            <p:spPr>
              <a:xfrm rot="16200000" flipH="1">
                <a:off x="4591384" y="-1170162"/>
                <a:ext cx="172662" cy="12352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ED0DF11D-E45C-473E-B667-6042C4E20E9D}"/>
                  </a:ext>
                </a:extLst>
              </p:cNvPr>
              <p:cNvCxnSpPr>
                <a:cxnSpLocks/>
                <a:stCxn id="79" idx="2"/>
                <a:endCxn id="74" idx="0"/>
              </p:cNvCxnSpPr>
              <p:nvPr/>
            </p:nvCxnSpPr>
            <p:spPr>
              <a:xfrm rot="16200000" flipH="1">
                <a:off x="4289686" y="-1907521"/>
                <a:ext cx="376689" cy="27584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46215BE7-1611-409C-B3C2-D441FA8E3C0D}"/>
                  </a:ext>
                </a:extLst>
              </p:cNvPr>
              <p:cNvCxnSpPr>
                <a:cxnSpLocks/>
                <a:stCxn id="77" idx="1"/>
                <a:endCxn id="79" idx="0"/>
              </p:cNvCxnSpPr>
              <p:nvPr/>
            </p:nvCxnSpPr>
            <p:spPr>
              <a:xfrm rot="10800000" flipH="1" flipV="1">
                <a:off x="3806218" y="-2850325"/>
                <a:ext cx="533890" cy="505858"/>
              </a:xfrm>
              <a:prstGeom prst="bentConnector4">
                <a:avLst>
                  <a:gd name="adj1" fmla="val -42818"/>
                  <a:gd name="adj2" fmla="val 69529"/>
                </a:avLst>
              </a:prstGeom>
            </p:spPr>
            <p:style>
              <a:lnRef idx="1">
                <a:schemeClr val="accent1"/>
              </a:lnRef>
              <a:fillRef idx="0">
                <a:schemeClr val="accent1"/>
              </a:fillRef>
              <a:effectRef idx="0">
                <a:schemeClr val="accent1"/>
              </a:effectRef>
              <a:fontRef idx="minor">
                <a:schemeClr val="tx1"/>
              </a:fontRef>
            </p:style>
          </p:cxnSp>
          <p:cxnSp>
            <p:nvCxnSpPr>
              <p:cNvPr id="84" name="Connector: Elbow 83">
                <a:extLst>
                  <a:ext uri="{FF2B5EF4-FFF2-40B4-BE49-F238E27FC236}">
                    <a16:creationId xmlns:a16="http://schemas.microsoft.com/office/drawing/2014/main" id="{D91EDF02-7521-4B03-9D2D-F4B8F21830F5}"/>
                  </a:ext>
                </a:extLst>
              </p:cNvPr>
              <p:cNvCxnSpPr>
                <a:cxnSpLocks/>
                <a:stCxn id="79" idx="0"/>
                <a:endCxn id="71" idx="1"/>
              </p:cNvCxnSpPr>
              <p:nvPr/>
            </p:nvCxnSpPr>
            <p:spPr>
              <a:xfrm rot="5400000" flipH="1" flipV="1">
                <a:off x="4742878" y="-2836359"/>
                <a:ext cx="89123" cy="89466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1A3BF09E-D8A8-4FB9-B0C0-40E6F4D8CC6E}"/>
                  </a:ext>
                </a:extLst>
              </p:cNvPr>
              <p:cNvCxnSpPr>
                <a:cxnSpLocks/>
                <a:stCxn id="79" idx="3"/>
                <a:endCxn id="78" idx="1"/>
              </p:cNvCxnSpPr>
              <p:nvPr/>
            </p:nvCxnSpPr>
            <p:spPr>
              <a:xfrm>
                <a:off x="4895138" y="-2151205"/>
                <a:ext cx="470706" cy="2110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724ECC56-584F-4F48-AED4-82B57A112261}"/>
                  </a:ext>
                </a:extLst>
              </p:cNvPr>
              <p:cNvCxnSpPr>
                <a:cxnSpLocks/>
                <a:stCxn id="78" idx="2"/>
                <a:endCxn id="75" idx="0"/>
              </p:cNvCxnSpPr>
              <p:nvPr/>
            </p:nvCxnSpPr>
            <p:spPr>
              <a:xfrm rot="16200000" flipH="1">
                <a:off x="5724684" y="-1714267"/>
                <a:ext cx="209852" cy="5617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7" name="Connector: Elbow 86">
                <a:extLst>
                  <a:ext uri="{FF2B5EF4-FFF2-40B4-BE49-F238E27FC236}">
                    <a16:creationId xmlns:a16="http://schemas.microsoft.com/office/drawing/2014/main" id="{DA9EC82D-9AF3-4CAE-A7E6-FAC176B5EE07}"/>
                  </a:ext>
                </a:extLst>
              </p:cNvPr>
              <p:cNvCxnSpPr>
                <a:cxnSpLocks/>
                <a:stCxn id="74" idx="3"/>
                <a:endCxn id="75" idx="1"/>
              </p:cNvCxnSpPr>
              <p:nvPr/>
            </p:nvCxnSpPr>
            <p:spPr>
              <a:xfrm flipV="1">
                <a:off x="5127366" y="-1387993"/>
                <a:ext cx="238478"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950AE602-0BDC-4952-A452-16FAA04DD9A3}"/>
                  </a:ext>
                </a:extLst>
              </p:cNvPr>
              <p:cNvCxnSpPr>
                <a:cxnSpLocks/>
                <a:stCxn id="76" idx="0"/>
                <a:endCxn id="75" idx="2"/>
              </p:cNvCxnSpPr>
              <p:nvPr/>
            </p:nvCxnSpPr>
            <p:spPr>
              <a:xfrm rot="16200000" flipV="1">
                <a:off x="5831316" y="-1168350"/>
                <a:ext cx="237615" cy="1848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cxnSp>
          <p:nvCxnSpPr>
            <p:cNvPr id="68" name="Connector: Elbow 67">
              <a:extLst>
                <a:ext uri="{FF2B5EF4-FFF2-40B4-BE49-F238E27FC236}">
                  <a16:creationId xmlns:a16="http://schemas.microsoft.com/office/drawing/2014/main" id="{5C7B30ED-6E24-48E4-B569-90B6EF0C8C53}"/>
                </a:ext>
              </a:extLst>
            </p:cNvPr>
            <p:cNvCxnSpPr>
              <a:cxnSpLocks/>
              <a:stCxn id="79" idx="1"/>
              <a:endCxn id="73" idx="1"/>
            </p:cNvCxnSpPr>
            <p:nvPr/>
          </p:nvCxnSpPr>
          <p:spPr>
            <a:xfrm rot="10800000" flipV="1">
              <a:off x="4215568" y="3756671"/>
              <a:ext cx="48480" cy="1768069"/>
            </a:xfrm>
            <a:prstGeom prst="bentConnector3">
              <a:avLst>
                <a:gd name="adj1" fmla="val 571535"/>
              </a:avLst>
            </a:prstGeom>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1B679CDF-6BF0-420B-A48F-D248A5BD8421}"/>
              </a:ext>
            </a:extLst>
          </p:cNvPr>
          <p:cNvGrpSpPr/>
          <p:nvPr/>
        </p:nvGrpSpPr>
        <p:grpSpPr>
          <a:xfrm>
            <a:off x="9292355" y="1081173"/>
            <a:ext cx="2711722" cy="3554157"/>
            <a:chOff x="6965825" y="-3562350"/>
            <a:chExt cx="2711722" cy="3554157"/>
          </a:xfrm>
        </p:grpSpPr>
        <p:sp>
          <p:nvSpPr>
            <p:cNvPr id="90" name="Rectangle 89">
              <a:extLst>
                <a:ext uri="{FF2B5EF4-FFF2-40B4-BE49-F238E27FC236}">
                  <a16:creationId xmlns:a16="http://schemas.microsoft.com/office/drawing/2014/main" id="{2C93AFA3-EC2E-43F9-99EC-3F5EA7A85A2A}"/>
                </a:ext>
              </a:extLst>
            </p:cNvPr>
            <p:cNvSpPr/>
            <p:nvPr/>
          </p:nvSpPr>
          <p:spPr>
            <a:xfrm>
              <a:off x="6965825" y="-3562350"/>
              <a:ext cx="2711722" cy="3554157"/>
            </a:xfrm>
            <a:prstGeom prst="rect">
              <a:avLst/>
            </a:prstGeom>
            <a:solidFill>
              <a:schemeClr val="bg1"/>
            </a:solidFill>
            <a:ln w="3810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Vehicle Remarketing</a:t>
              </a:r>
            </a:p>
          </p:txBody>
        </p:sp>
        <p:sp>
          <p:nvSpPr>
            <p:cNvPr id="91" name="Rectangle: Rounded Corners 90">
              <a:extLst>
                <a:ext uri="{FF2B5EF4-FFF2-40B4-BE49-F238E27FC236}">
                  <a16:creationId xmlns:a16="http://schemas.microsoft.com/office/drawing/2014/main" id="{A1B40371-16F2-48FF-B1CE-92853A089094}"/>
                </a:ext>
              </a:extLst>
            </p:cNvPr>
            <p:cNvSpPr/>
            <p:nvPr/>
          </p:nvSpPr>
          <p:spPr>
            <a:xfrm>
              <a:off x="7547332" y="-1843316"/>
              <a:ext cx="1022829"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Vehicle</a:t>
              </a:r>
            </a:p>
          </p:txBody>
        </p:sp>
        <p:sp>
          <p:nvSpPr>
            <p:cNvPr id="92" name="Rectangle: Rounded Corners 91">
              <a:extLst>
                <a:ext uri="{FF2B5EF4-FFF2-40B4-BE49-F238E27FC236}">
                  <a16:creationId xmlns:a16="http://schemas.microsoft.com/office/drawing/2014/main" id="{B71A873A-F210-420E-9104-82CB34610366}"/>
                </a:ext>
              </a:extLst>
            </p:cNvPr>
            <p:cNvSpPr/>
            <p:nvPr/>
          </p:nvSpPr>
          <p:spPr>
            <a:xfrm>
              <a:off x="7042509" y="-1297024"/>
              <a:ext cx="822517" cy="249263"/>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Title</a:t>
              </a:r>
            </a:p>
          </p:txBody>
        </p:sp>
        <p:cxnSp>
          <p:nvCxnSpPr>
            <p:cNvPr id="93" name="Connector: Elbow 92">
              <a:extLst>
                <a:ext uri="{FF2B5EF4-FFF2-40B4-BE49-F238E27FC236}">
                  <a16:creationId xmlns:a16="http://schemas.microsoft.com/office/drawing/2014/main" id="{E4FDD6C3-0824-486C-85E0-0A44AD8D392C}"/>
                </a:ext>
              </a:extLst>
            </p:cNvPr>
            <p:cNvCxnSpPr>
              <a:cxnSpLocks/>
              <a:stCxn id="91" idx="2"/>
              <a:endCxn id="92" idx="3"/>
            </p:cNvCxnSpPr>
            <p:nvPr/>
          </p:nvCxnSpPr>
          <p:spPr>
            <a:xfrm rot="5400000">
              <a:off x="7819687" y="-1411452"/>
              <a:ext cx="284400" cy="1937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52EF63EF-2C55-463E-94E1-DA0CC83C27F6}"/>
                </a:ext>
              </a:extLst>
            </p:cNvPr>
            <p:cNvSpPr/>
            <p:nvPr/>
          </p:nvSpPr>
          <p:spPr>
            <a:xfrm>
              <a:off x="7590555" y="-2597396"/>
              <a:ext cx="927634" cy="386524"/>
            </a:xfrm>
            <a:prstGeom prst="roundRect">
              <a:avLst/>
            </a:prstGeom>
            <a:solidFill>
              <a:srgbClr val="D2CDA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Dealership</a:t>
              </a:r>
            </a:p>
          </p:txBody>
        </p:sp>
        <p:sp>
          <p:nvSpPr>
            <p:cNvPr id="95" name="Rectangle: Rounded Corners 94">
              <a:extLst>
                <a:ext uri="{FF2B5EF4-FFF2-40B4-BE49-F238E27FC236}">
                  <a16:creationId xmlns:a16="http://schemas.microsoft.com/office/drawing/2014/main" id="{874CB52F-98F7-4980-93E8-4DC6133D06B7}"/>
                </a:ext>
              </a:extLst>
            </p:cNvPr>
            <p:cNvSpPr/>
            <p:nvPr/>
          </p:nvSpPr>
          <p:spPr>
            <a:xfrm>
              <a:off x="8669600" y="-2617466"/>
              <a:ext cx="927633" cy="3865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rPr>
                <a:t>Auction</a:t>
              </a:r>
            </a:p>
          </p:txBody>
        </p:sp>
        <p:cxnSp>
          <p:nvCxnSpPr>
            <p:cNvPr id="96" name="Connector: Elbow 95">
              <a:extLst>
                <a:ext uri="{FF2B5EF4-FFF2-40B4-BE49-F238E27FC236}">
                  <a16:creationId xmlns:a16="http://schemas.microsoft.com/office/drawing/2014/main" id="{19B9B36A-10DC-4136-BA30-F9DC55077161}"/>
                </a:ext>
              </a:extLst>
            </p:cNvPr>
            <p:cNvCxnSpPr>
              <a:cxnSpLocks/>
              <a:stCxn id="95" idx="2"/>
              <a:endCxn id="91" idx="3"/>
            </p:cNvCxnSpPr>
            <p:nvPr/>
          </p:nvCxnSpPr>
          <p:spPr>
            <a:xfrm rot="5400000">
              <a:off x="8561345" y="-2222126"/>
              <a:ext cx="580888" cy="563256"/>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70F32030-645A-4BEF-8E6C-319D58F06F60}"/>
                </a:ext>
              </a:extLst>
            </p:cNvPr>
            <p:cNvCxnSpPr>
              <a:cxnSpLocks/>
              <a:stCxn id="94" idx="2"/>
              <a:endCxn id="91" idx="0"/>
            </p:cNvCxnSpPr>
            <p:nvPr/>
          </p:nvCxnSpPr>
          <p:spPr>
            <a:xfrm rot="16200000" flipH="1">
              <a:off x="7872781" y="-2029282"/>
              <a:ext cx="367556" cy="437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8C896A78-ED4D-4099-A7EF-46B277C07BA1}"/>
                </a:ext>
              </a:extLst>
            </p:cNvPr>
            <p:cNvSpPr/>
            <p:nvPr/>
          </p:nvSpPr>
          <p:spPr>
            <a:xfrm>
              <a:off x="8380960" y="-1102304"/>
              <a:ext cx="822517" cy="386524"/>
            </a:xfrm>
            <a:prstGeom prst="roundRect">
              <a:avLst/>
            </a:prstGeom>
            <a:solidFill>
              <a:srgbClr val="FFB26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Valuation</a:t>
              </a:r>
            </a:p>
          </p:txBody>
        </p:sp>
        <p:cxnSp>
          <p:nvCxnSpPr>
            <p:cNvPr id="99" name="Connector: Elbow 98">
              <a:extLst>
                <a:ext uri="{FF2B5EF4-FFF2-40B4-BE49-F238E27FC236}">
                  <a16:creationId xmlns:a16="http://schemas.microsoft.com/office/drawing/2014/main" id="{059E8A1F-B36F-4E92-9BD0-0371F7F7D993}"/>
                </a:ext>
              </a:extLst>
            </p:cNvPr>
            <p:cNvCxnSpPr>
              <a:cxnSpLocks/>
              <a:stCxn id="91" idx="2"/>
              <a:endCxn id="98" idx="1"/>
            </p:cNvCxnSpPr>
            <p:nvPr/>
          </p:nvCxnSpPr>
          <p:spPr>
            <a:xfrm rot="16200000" flipH="1">
              <a:off x="7945978" y="-1344024"/>
              <a:ext cx="547750" cy="322213"/>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4EF01E56-CF09-45AF-B004-361324F229D3}"/>
                </a:ext>
              </a:extLst>
            </p:cNvPr>
            <p:cNvSpPr/>
            <p:nvPr/>
          </p:nvSpPr>
          <p:spPr>
            <a:xfrm>
              <a:off x="8583754" y="-499578"/>
              <a:ext cx="871361" cy="269405"/>
            </a:xfrm>
            <a:prstGeom prst="roundRect">
              <a:avLst/>
            </a:prstGeom>
            <a:solidFill>
              <a:srgbClr val="FFFD0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900" b="1" dirty="0">
                  <a:solidFill>
                    <a:schemeClr val="tx1"/>
                  </a:solidFill>
                </a:rPr>
                <a:t>Proceeds</a:t>
              </a:r>
            </a:p>
          </p:txBody>
        </p:sp>
        <p:cxnSp>
          <p:nvCxnSpPr>
            <p:cNvPr id="101" name="Connector: Elbow 100">
              <a:extLst>
                <a:ext uri="{FF2B5EF4-FFF2-40B4-BE49-F238E27FC236}">
                  <a16:creationId xmlns:a16="http://schemas.microsoft.com/office/drawing/2014/main" id="{068EBCFA-959C-41C4-8729-907434A47F46}"/>
                </a:ext>
              </a:extLst>
            </p:cNvPr>
            <p:cNvCxnSpPr>
              <a:cxnSpLocks/>
              <a:stCxn id="91" idx="2"/>
              <a:endCxn id="100" idx="1"/>
            </p:cNvCxnSpPr>
            <p:nvPr/>
          </p:nvCxnSpPr>
          <p:spPr>
            <a:xfrm rot="16200000" flipH="1">
              <a:off x="7775292" y="-1173338"/>
              <a:ext cx="1091917" cy="525007"/>
            </a:xfrm>
            <a:prstGeom prst="bentConnector2">
              <a:avLst/>
            </a:prstGeom>
          </p:spPr>
          <p:style>
            <a:lnRef idx="1">
              <a:schemeClr val="accent1"/>
            </a:lnRef>
            <a:fillRef idx="0">
              <a:schemeClr val="accent1"/>
            </a:fillRef>
            <a:effectRef idx="0">
              <a:schemeClr val="accent1"/>
            </a:effectRef>
            <a:fontRef idx="minor">
              <a:schemeClr val="tx1"/>
            </a:fontRef>
          </p:style>
        </p:cxnSp>
      </p:grpSp>
      <p:sp>
        <p:nvSpPr>
          <p:cNvPr id="104" name="TextBox 103">
            <a:extLst>
              <a:ext uri="{FF2B5EF4-FFF2-40B4-BE49-F238E27FC236}">
                <a16:creationId xmlns:a16="http://schemas.microsoft.com/office/drawing/2014/main" id="{C4DA10F0-BD13-4958-B9D6-7EC622F5BA45}"/>
              </a:ext>
            </a:extLst>
          </p:cNvPr>
          <p:cNvSpPr txBox="1"/>
          <p:nvPr/>
        </p:nvSpPr>
        <p:spPr>
          <a:xfrm>
            <a:off x="148933" y="274383"/>
            <a:ext cx="1813023" cy="830997"/>
          </a:xfrm>
          <a:prstGeom prst="rect">
            <a:avLst/>
          </a:prstGeom>
          <a:noFill/>
        </p:spPr>
        <p:txBody>
          <a:bodyPr wrap="square" rtlCol="0">
            <a:spAutoFit/>
          </a:bodyPr>
          <a:lstStyle/>
          <a:p>
            <a:pPr algn="ctr"/>
            <a:r>
              <a:rPr lang="en-US" sz="2400" b="1" dirty="0"/>
              <a:t>Bounded Context</a:t>
            </a:r>
          </a:p>
        </p:txBody>
      </p:sp>
      <p:grpSp>
        <p:nvGrpSpPr>
          <p:cNvPr id="106" name="Group 105">
            <a:extLst>
              <a:ext uri="{FF2B5EF4-FFF2-40B4-BE49-F238E27FC236}">
                <a16:creationId xmlns:a16="http://schemas.microsoft.com/office/drawing/2014/main" id="{788A1D4A-1612-42D5-A580-4B92053F7245}"/>
              </a:ext>
            </a:extLst>
          </p:cNvPr>
          <p:cNvGrpSpPr/>
          <p:nvPr/>
        </p:nvGrpSpPr>
        <p:grpSpPr>
          <a:xfrm>
            <a:off x="10969061" y="-249650"/>
            <a:ext cx="1219200" cy="1477596"/>
            <a:chOff x="8226185" y="-197343"/>
            <a:chExt cx="914400" cy="1108197"/>
          </a:xfrm>
        </p:grpSpPr>
        <p:sp>
          <p:nvSpPr>
            <p:cNvPr id="107" name="Speech Bubble: Oval 2">
              <a:extLst>
                <a:ext uri="{FF2B5EF4-FFF2-40B4-BE49-F238E27FC236}">
                  <a16:creationId xmlns:a16="http://schemas.microsoft.com/office/drawing/2014/main" id="{7AEC8ABB-3BA3-456B-BA7D-3F260DAC0B29}"/>
                </a:ext>
              </a:extLst>
            </p:cNvPr>
            <p:cNvSpPr/>
            <p:nvPr/>
          </p:nvSpPr>
          <p:spPr>
            <a:xfrm rot="5400000">
              <a:off x="8226185" y="-3546"/>
              <a:ext cx="914400" cy="914400"/>
            </a:xfrm>
            <a:prstGeom prst="diagStripe">
              <a:avLst/>
            </a:prstGeom>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1"/>
            </a:lnRef>
            <a:fillRef idx="3">
              <a:schemeClr val="accent1"/>
            </a:fillRef>
            <a:effectRef idx="2">
              <a:schemeClr val="accent1"/>
            </a:effectRef>
            <a:fontRef idx="minor">
              <a:schemeClr val="lt1"/>
            </a:fontRef>
          </p:style>
          <p:txBody>
            <a:bodyPr rtlCol="0" anchor="ctr">
              <a:noAutofit/>
            </a:bodyPr>
            <a:lstStyle/>
            <a:p>
              <a:pPr marL="0" marR="0" lvl="0" indent="0" algn="ctr" defTabSz="1087963"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oyota Type Book"/>
                <a:ea typeface="+mn-ea"/>
                <a:cs typeface="+mn-cs"/>
              </a:endParaRPr>
            </a:p>
          </p:txBody>
        </p:sp>
        <p:sp>
          <p:nvSpPr>
            <p:cNvPr id="108" name="Text Box 23">
              <a:extLst>
                <a:ext uri="{FF2B5EF4-FFF2-40B4-BE49-F238E27FC236}">
                  <a16:creationId xmlns:a16="http://schemas.microsoft.com/office/drawing/2014/main" id="{B9932940-29AF-438A-A789-415D6CC582D7}"/>
                </a:ext>
              </a:extLst>
            </p:cNvPr>
            <p:cNvSpPr txBox="1">
              <a:spLocks noChangeArrowheads="1"/>
            </p:cNvSpPr>
            <p:nvPr/>
          </p:nvSpPr>
          <p:spPr bwMode="auto">
            <a:xfrm rot="2700000">
              <a:off x="8258923" y="156630"/>
              <a:ext cx="1097280" cy="389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863" tIns="60931" rIns="121863" bIns="60931" anchor="ctr">
              <a:noAutofit/>
            </a:bodyPr>
            <a:lstStyle>
              <a:lvl1pPr>
                <a:defRPr sz="1400" b="1">
                  <a:solidFill>
                    <a:schemeClr val="tx1"/>
                  </a:solidFill>
                  <a:latin typeface="Arial" pitchFamily="34" charset="0"/>
                </a:defRPr>
              </a:lvl1pPr>
              <a:lvl2pPr marL="742950" indent="-285750">
                <a:defRPr sz="1400" b="1">
                  <a:solidFill>
                    <a:schemeClr val="tx1"/>
                  </a:solidFill>
                  <a:latin typeface="Arial" pitchFamily="34" charset="0"/>
                </a:defRPr>
              </a:lvl2pPr>
              <a:lvl3pPr marL="1143000" indent="-228600">
                <a:defRPr sz="1400" b="1">
                  <a:solidFill>
                    <a:schemeClr val="tx1"/>
                  </a:solidFill>
                  <a:latin typeface="Arial" pitchFamily="34" charset="0"/>
                </a:defRPr>
              </a:lvl3pPr>
              <a:lvl4pPr marL="1600200" indent="-228600">
                <a:defRPr sz="1400" b="1">
                  <a:solidFill>
                    <a:schemeClr val="tx1"/>
                  </a:solidFill>
                  <a:latin typeface="Arial" pitchFamily="34" charset="0"/>
                </a:defRPr>
              </a:lvl4pPr>
              <a:lvl5pPr marL="2057400" indent="-228600">
                <a:defRPr sz="1400" b="1">
                  <a:solidFill>
                    <a:schemeClr val="tx1"/>
                  </a:solidFill>
                  <a:latin typeface="Arial" pitchFamily="34" charset="0"/>
                </a:defRPr>
              </a:lvl5pPr>
              <a:lvl6pPr marL="2514600" indent="-228600" fontAlgn="base">
                <a:spcBef>
                  <a:spcPct val="0"/>
                </a:spcBef>
                <a:spcAft>
                  <a:spcPct val="0"/>
                </a:spcAft>
                <a:defRPr sz="1400" b="1">
                  <a:solidFill>
                    <a:schemeClr val="tx1"/>
                  </a:solidFill>
                  <a:latin typeface="Arial" pitchFamily="34" charset="0"/>
                </a:defRPr>
              </a:lvl6pPr>
              <a:lvl7pPr marL="2971800" indent="-228600" fontAlgn="base">
                <a:spcBef>
                  <a:spcPct val="0"/>
                </a:spcBef>
                <a:spcAft>
                  <a:spcPct val="0"/>
                </a:spcAft>
                <a:defRPr sz="1400" b="1">
                  <a:solidFill>
                    <a:schemeClr val="tx1"/>
                  </a:solidFill>
                  <a:latin typeface="Arial" pitchFamily="34" charset="0"/>
                </a:defRPr>
              </a:lvl7pPr>
              <a:lvl8pPr marL="3429000" indent="-228600" fontAlgn="base">
                <a:spcBef>
                  <a:spcPct val="0"/>
                </a:spcBef>
                <a:spcAft>
                  <a:spcPct val="0"/>
                </a:spcAft>
                <a:defRPr sz="1400" b="1">
                  <a:solidFill>
                    <a:schemeClr val="tx1"/>
                  </a:solidFill>
                  <a:latin typeface="Arial" pitchFamily="34" charset="0"/>
                </a:defRPr>
              </a:lvl8pPr>
              <a:lvl9pPr marL="3886200" indent="-228600" fontAlgn="base">
                <a:spcBef>
                  <a:spcPct val="0"/>
                </a:spcBef>
                <a:spcAft>
                  <a:spcPct val="0"/>
                </a:spcAft>
                <a:defRPr sz="1400" b="1">
                  <a:solidFill>
                    <a:schemeClr val="tx1"/>
                  </a:solidFill>
                  <a:latin typeface="Arial" pitchFamily="34" charset="0"/>
                </a:defRPr>
              </a:lvl9pPr>
            </a:lstStyle>
            <a:p>
              <a:pPr marL="0" marR="0" lvl="0" indent="0" algn="ctr" defTabSz="121858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a:ln>
                    <a:noFill/>
                  </a:ln>
                  <a:solidFill>
                    <a:srgbClr val="000000"/>
                  </a:solidFill>
                  <a:effectLst/>
                  <a:uLnTx/>
                  <a:uFillTx/>
                  <a:latin typeface="Century Gothic"/>
                  <a:ea typeface="ＭＳ Ｐゴシック"/>
                  <a:cs typeface="ＭＳ Ｐゴシック"/>
                </a:rPr>
                <a:t>Discussion</a:t>
              </a:r>
            </a:p>
          </p:txBody>
        </p:sp>
      </p:grpSp>
      <p:sp>
        <p:nvSpPr>
          <p:cNvPr id="2" name="Isosceles Triangle 1">
            <a:extLst>
              <a:ext uri="{FF2B5EF4-FFF2-40B4-BE49-F238E27FC236}">
                <a16:creationId xmlns:a16="http://schemas.microsoft.com/office/drawing/2014/main" id="{1CEF8EAD-0B8E-47B4-93FF-948F052B0452}"/>
              </a:ext>
            </a:extLst>
          </p:cNvPr>
          <p:cNvSpPr/>
          <p:nvPr/>
        </p:nvSpPr>
        <p:spPr>
          <a:xfrm rot="10800000">
            <a:off x="3674561" y="5108293"/>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B8D2B72-2274-4D87-94CC-461B172506DB}"/>
              </a:ext>
            </a:extLst>
          </p:cNvPr>
          <p:cNvSpPr txBox="1"/>
          <p:nvPr/>
        </p:nvSpPr>
        <p:spPr>
          <a:xfrm>
            <a:off x="3941186" y="5068126"/>
            <a:ext cx="1176925" cy="261610"/>
          </a:xfrm>
          <a:prstGeom prst="rect">
            <a:avLst/>
          </a:prstGeom>
          <a:noFill/>
        </p:spPr>
        <p:txBody>
          <a:bodyPr wrap="none" rtlCol="0">
            <a:spAutoFit/>
          </a:bodyPr>
          <a:lstStyle/>
          <a:p>
            <a:r>
              <a:rPr lang="en-US" sz="1100" dirty="0"/>
              <a:t>New Customer</a:t>
            </a:r>
          </a:p>
        </p:txBody>
      </p:sp>
      <p:sp>
        <p:nvSpPr>
          <p:cNvPr id="109" name="Isosceles Triangle 108">
            <a:extLst>
              <a:ext uri="{FF2B5EF4-FFF2-40B4-BE49-F238E27FC236}">
                <a16:creationId xmlns:a16="http://schemas.microsoft.com/office/drawing/2014/main" id="{3DCFA864-88E7-45F1-9405-74758F101FD5}"/>
              </a:ext>
            </a:extLst>
          </p:cNvPr>
          <p:cNvSpPr/>
          <p:nvPr/>
        </p:nvSpPr>
        <p:spPr>
          <a:xfrm rot="10800000">
            <a:off x="3646478" y="4289955"/>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9A860429-B7D4-4579-97EB-8DD996DDDF6E}"/>
              </a:ext>
            </a:extLst>
          </p:cNvPr>
          <p:cNvSpPr txBox="1"/>
          <p:nvPr/>
        </p:nvSpPr>
        <p:spPr>
          <a:xfrm>
            <a:off x="3923826" y="4261775"/>
            <a:ext cx="1688283" cy="261610"/>
          </a:xfrm>
          <a:prstGeom prst="rect">
            <a:avLst/>
          </a:prstGeom>
          <a:noFill/>
        </p:spPr>
        <p:txBody>
          <a:bodyPr wrap="none" rtlCol="0">
            <a:spAutoFit/>
          </a:bodyPr>
          <a:lstStyle/>
          <a:p>
            <a:r>
              <a:rPr lang="en-US" sz="1100" dirty="0"/>
              <a:t>Application Submitted</a:t>
            </a:r>
          </a:p>
        </p:txBody>
      </p:sp>
      <p:sp>
        <p:nvSpPr>
          <p:cNvPr id="111" name="Isosceles Triangle 110">
            <a:extLst>
              <a:ext uri="{FF2B5EF4-FFF2-40B4-BE49-F238E27FC236}">
                <a16:creationId xmlns:a16="http://schemas.microsoft.com/office/drawing/2014/main" id="{51DF1EED-1B5B-4E8A-BC45-7B9692F823DF}"/>
              </a:ext>
            </a:extLst>
          </p:cNvPr>
          <p:cNvSpPr/>
          <p:nvPr/>
        </p:nvSpPr>
        <p:spPr>
          <a:xfrm rot="10800000">
            <a:off x="3671290" y="4724444"/>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TextBox 111">
            <a:extLst>
              <a:ext uri="{FF2B5EF4-FFF2-40B4-BE49-F238E27FC236}">
                <a16:creationId xmlns:a16="http://schemas.microsoft.com/office/drawing/2014/main" id="{3E4A6826-6434-453F-A9F7-C7A07B84CD64}"/>
              </a:ext>
            </a:extLst>
          </p:cNvPr>
          <p:cNvSpPr txBox="1"/>
          <p:nvPr/>
        </p:nvSpPr>
        <p:spPr>
          <a:xfrm>
            <a:off x="3950760" y="4678968"/>
            <a:ext cx="1069524" cy="261610"/>
          </a:xfrm>
          <a:prstGeom prst="rect">
            <a:avLst/>
          </a:prstGeom>
          <a:noFill/>
        </p:spPr>
        <p:txBody>
          <a:bodyPr wrap="none" rtlCol="0">
            <a:spAutoFit/>
          </a:bodyPr>
          <a:lstStyle/>
          <a:p>
            <a:r>
              <a:rPr lang="en-US" sz="1100" dirty="0"/>
              <a:t>New Booking</a:t>
            </a:r>
          </a:p>
        </p:txBody>
      </p:sp>
      <p:sp>
        <p:nvSpPr>
          <p:cNvPr id="113" name="Isosceles Triangle 112">
            <a:extLst>
              <a:ext uri="{FF2B5EF4-FFF2-40B4-BE49-F238E27FC236}">
                <a16:creationId xmlns:a16="http://schemas.microsoft.com/office/drawing/2014/main" id="{CE412AEF-D4AE-4EF7-BE69-267D8CFBFD93}"/>
              </a:ext>
            </a:extLst>
          </p:cNvPr>
          <p:cNvSpPr/>
          <p:nvPr/>
        </p:nvSpPr>
        <p:spPr>
          <a:xfrm rot="10800000">
            <a:off x="9914208" y="4816604"/>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2BA40112-9EF6-4C44-8C73-D709D39AF67D}"/>
              </a:ext>
            </a:extLst>
          </p:cNvPr>
          <p:cNvSpPr txBox="1"/>
          <p:nvPr/>
        </p:nvSpPr>
        <p:spPr>
          <a:xfrm>
            <a:off x="10202383" y="4774960"/>
            <a:ext cx="1010213" cy="261610"/>
          </a:xfrm>
          <a:prstGeom prst="rect">
            <a:avLst/>
          </a:prstGeom>
          <a:noFill/>
        </p:spPr>
        <p:txBody>
          <a:bodyPr wrap="none" rtlCol="0">
            <a:spAutoFit/>
          </a:bodyPr>
          <a:lstStyle/>
          <a:p>
            <a:r>
              <a:rPr lang="en-US" sz="1100" dirty="0"/>
              <a:t>Vehicle Sold</a:t>
            </a:r>
          </a:p>
        </p:txBody>
      </p:sp>
      <p:sp>
        <p:nvSpPr>
          <p:cNvPr id="117" name="Isosceles Triangle 116">
            <a:extLst>
              <a:ext uri="{FF2B5EF4-FFF2-40B4-BE49-F238E27FC236}">
                <a16:creationId xmlns:a16="http://schemas.microsoft.com/office/drawing/2014/main" id="{F10C7B5B-152F-400B-BB26-D866F2762BDF}"/>
              </a:ext>
            </a:extLst>
          </p:cNvPr>
          <p:cNvSpPr/>
          <p:nvPr/>
        </p:nvSpPr>
        <p:spPr>
          <a:xfrm rot="10800000">
            <a:off x="6657146" y="1407473"/>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TextBox 117">
            <a:extLst>
              <a:ext uri="{FF2B5EF4-FFF2-40B4-BE49-F238E27FC236}">
                <a16:creationId xmlns:a16="http://schemas.microsoft.com/office/drawing/2014/main" id="{A99AA11C-30BE-40EF-9B96-C5FDECA89683}"/>
              </a:ext>
            </a:extLst>
          </p:cNvPr>
          <p:cNvSpPr txBox="1"/>
          <p:nvPr/>
        </p:nvSpPr>
        <p:spPr>
          <a:xfrm>
            <a:off x="6934126" y="1338228"/>
            <a:ext cx="1404552" cy="261610"/>
          </a:xfrm>
          <a:prstGeom prst="rect">
            <a:avLst/>
          </a:prstGeom>
          <a:noFill/>
        </p:spPr>
        <p:txBody>
          <a:bodyPr wrap="none" rtlCol="0">
            <a:spAutoFit/>
          </a:bodyPr>
          <a:lstStyle/>
          <a:p>
            <a:r>
              <a:rPr lang="en-US" sz="1100" dirty="0"/>
              <a:t>Payment Received</a:t>
            </a:r>
          </a:p>
        </p:txBody>
      </p:sp>
      <p:sp>
        <p:nvSpPr>
          <p:cNvPr id="119" name="Isosceles Triangle 118">
            <a:extLst>
              <a:ext uri="{FF2B5EF4-FFF2-40B4-BE49-F238E27FC236}">
                <a16:creationId xmlns:a16="http://schemas.microsoft.com/office/drawing/2014/main" id="{7D1E66E2-E349-4EF9-9521-8217D72D0F42}"/>
              </a:ext>
            </a:extLst>
          </p:cNvPr>
          <p:cNvSpPr/>
          <p:nvPr/>
        </p:nvSpPr>
        <p:spPr>
          <a:xfrm rot="10800000">
            <a:off x="6649005" y="1771711"/>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TextBox 119">
            <a:extLst>
              <a:ext uri="{FF2B5EF4-FFF2-40B4-BE49-F238E27FC236}">
                <a16:creationId xmlns:a16="http://schemas.microsoft.com/office/drawing/2014/main" id="{4E24DED5-BB3D-4406-9B62-0E1D6A23BD71}"/>
              </a:ext>
            </a:extLst>
          </p:cNvPr>
          <p:cNvSpPr txBox="1"/>
          <p:nvPr/>
        </p:nvSpPr>
        <p:spPr>
          <a:xfrm>
            <a:off x="6934081" y="1728394"/>
            <a:ext cx="1388522" cy="261610"/>
          </a:xfrm>
          <a:prstGeom prst="rect">
            <a:avLst/>
          </a:prstGeom>
          <a:noFill/>
        </p:spPr>
        <p:txBody>
          <a:bodyPr wrap="none" rtlCol="0">
            <a:spAutoFit/>
          </a:bodyPr>
          <a:lstStyle/>
          <a:p>
            <a:r>
              <a:rPr lang="en-US" sz="1100" dirty="0"/>
              <a:t>Address Changed</a:t>
            </a:r>
          </a:p>
        </p:txBody>
      </p:sp>
      <p:sp>
        <p:nvSpPr>
          <p:cNvPr id="121" name="Isosceles Triangle 120">
            <a:extLst>
              <a:ext uri="{FF2B5EF4-FFF2-40B4-BE49-F238E27FC236}">
                <a16:creationId xmlns:a16="http://schemas.microsoft.com/office/drawing/2014/main" id="{7C7D8D9A-4720-4F9E-84F3-BF47771EEAE4}"/>
              </a:ext>
            </a:extLst>
          </p:cNvPr>
          <p:cNvSpPr/>
          <p:nvPr/>
        </p:nvSpPr>
        <p:spPr>
          <a:xfrm rot="10800000">
            <a:off x="6657145" y="2151963"/>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C77E86FC-C66B-42F4-8F60-C3BB88CC916A}"/>
              </a:ext>
            </a:extLst>
          </p:cNvPr>
          <p:cNvSpPr txBox="1"/>
          <p:nvPr/>
        </p:nvSpPr>
        <p:spPr>
          <a:xfrm>
            <a:off x="6971058" y="2123783"/>
            <a:ext cx="1478290" cy="261610"/>
          </a:xfrm>
          <a:prstGeom prst="rect">
            <a:avLst/>
          </a:prstGeom>
          <a:noFill/>
        </p:spPr>
        <p:txBody>
          <a:bodyPr wrap="none" rtlCol="0">
            <a:spAutoFit/>
          </a:bodyPr>
          <a:lstStyle/>
          <a:p>
            <a:r>
              <a:rPr lang="en-US" sz="1100" dirty="0"/>
              <a:t>Due Date Changed</a:t>
            </a:r>
          </a:p>
        </p:txBody>
      </p:sp>
      <p:sp>
        <p:nvSpPr>
          <p:cNvPr id="128" name="Isosceles Triangle 127">
            <a:extLst>
              <a:ext uri="{FF2B5EF4-FFF2-40B4-BE49-F238E27FC236}">
                <a16:creationId xmlns:a16="http://schemas.microsoft.com/office/drawing/2014/main" id="{1335664D-1A73-4B36-B53D-740A0FAF06DC}"/>
              </a:ext>
            </a:extLst>
          </p:cNvPr>
          <p:cNvSpPr/>
          <p:nvPr/>
        </p:nvSpPr>
        <p:spPr>
          <a:xfrm rot="10800000">
            <a:off x="930934" y="1755518"/>
            <a:ext cx="277348" cy="205250"/>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TextBox 128">
            <a:extLst>
              <a:ext uri="{FF2B5EF4-FFF2-40B4-BE49-F238E27FC236}">
                <a16:creationId xmlns:a16="http://schemas.microsoft.com/office/drawing/2014/main" id="{4DEA3C7C-B7E0-47F9-96BF-782F8BDA0E2F}"/>
              </a:ext>
            </a:extLst>
          </p:cNvPr>
          <p:cNvSpPr txBox="1"/>
          <p:nvPr/>
        </p:nvSpPr>
        <p:spPr>
          <a:xfrm>
            <a:off x="1197559" y="1715351"/>
            <a:ext cx="962123" cy="261610"/>
          </a:xfrm>
          <a:prstGeom prst="rect">
            <a:avLst/>
          </a:prstGeom>
          <a:noFill/>
        </p:spPr>
        <p:txBody>
          <a:bodyPr wrap="none" rtlCol="0">
            <a:spAutoFit/>
          </a:bodyPr>
          <a:lstStyle/>
          <a:p>
            <a:r>
              <a:rPr lang="en-US" sz="1100" dirty="0"/>
              <a:t>Web Click ?</a:t>
            </a:r>
          </a:p>
        </p:txBody>
      </p:sp>
    </p:spTree>
    <p:extLst>
      <p:ext uri="{BB962C8B-B14F-4D97-AF65-F5344CB8AC3E}">
        <p14:creationId xmlns:p14="http://schemas.microsoft.com/office/powerpoint/2010/main" val="3493301333"/>
      </p:ext>
    </p:extLst>
  </p:cSld>
  <p:clrMapOvr>
    <a:masterClrMapping/>
  </p:clrMapOvr>
</p:sld>
</file>

<file path=ppt/theme/theme1.xml><?xml version="1.0" encoding="utf-8"?>
<a:theme xmlns:a="http://schemas.openxmlformats.org/drawingml/2006/main" name="Architecture">
  <a:themeElements>
    <a:clrScheme name="TFS Colors">
      <a:dk1>
        <a:srgbClr val="000000"/>
      </a:dk1>
      <a:lt1>
        <a:srgbClr val="FFFFFF"/>
      </a:lt1>
      <a:dk2>
        <a:srgbClr val="1A1918"/>
      </a:dk2>
      <a:lt2>
        <a:srgbClr val="E7E6E6"/>
      </a:lt2>
      <a:accent1>
        <a:srgbClr val="C4222A"/>
      </a:accent1>
      <a:accent2>
        <a:srgbClr val="3B4D59"/>
      </a:accent2>
      <a:accent3>
        <a:srgbClr val="B0404B"/>
      </a:accent3>
      <a:accent4>
        <a:srgbClr val="E6E5E5"/>
      </a:accent4>
      <a:accent5>
        <a:srgbClr val="3B4D59"/>
      </a:accent5>
      <a:accent6>
        <a:srgbClr val="00030A"/>
      </a:accent6>
      <a:hlink>
        <a:srgbClr val="0563C1"/>
      </a:hlink>
      <a:folHlink>
        <a:srgbClr val="954F72"/>
      </a:folHlink>
    </a:clrScheme>
    <a:fontScheme name="Toyota Type">
      <a:majorFont>
        <a:latin typeface="Toyota Type Black"/>
        <a:ea typeface=""/>
        <a:cs typeface=""/>
      </a:majorFont>
      <a:minorFont>
        <a:latin typeface="Toyota Type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S Digital_Master_PowerPoint_10182019.pptx  -  Read-Only" id="{C86AC4A0-E1C4-4AC6-A063-FBC06A24FC1C}" vid="{314D26FC-C1E1-4772-A9E2-A1E40D8C79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C765FB2269B5940A252CE04411D844B" ma:contentTypeVersion="12" ma:contentTypeDescription="Create a new document." ma:contentTypeScope="" ma:versionID="79db52a3180baae18aec3cea7242f406">
  <xsd:schema xmlns:xsd="http://www.w3.org/2001/XMLSchema" xmlns:xs="http://www.w3.org/2001/XMLSchema" xmlns:p="http://schemas.microsoft.com/office/2006/metadata/properties" xmlns:ns2="f2918a78-5ada-4baa-a12f-8019f12bbacd" xmlns:ns3="6c53b630-c855-4819-bb00-2c4a33d04d2d" targetNamespace="http://schemas.microsoft.com/office/2006/metadata/properties" ma:root="true" ma:fieldsID="156ef43342181003d9e88292d1853747" ns2:_="" ns3:_="">
    <xsd:import namespace="f2918a78-5ada-4baa-a12f-8019f12bbacd"/>
    <xsd:import namespace="6c53b630-c855-4819-bb00-2c4a33d04d2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918a78-5ada-4baa-a12f-8019f12bba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c53b630-c855-4819-bb00-2c4a33d04d2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C15A64-2E3F-4C38-8FEE-1764FF0EED62}">
  <ds:schemaRefs>
    <ds:schemaRef ds:uri="http://purl.org/dc/dcmitype/"/>
    <ds:schemaRef ds:uri="http://schemas.microsoft.com/office/infopath/2007/PartnerControls"/>
    <ds:schemaRef ds:uri="f2918a78-5ada-4baa-a12f-8019f12bbacd"/>
    <ds:schemaRef ds:uri="http://schemas.microsoft.com/office/2006/documentManagement/types"/>
    <ds:schemaRef ds:uri="http://schemas.microsoft.com/office/2006/metadata/properties"/>
    <ds:schemaRef ds:uri="6c53b630-c855-4819-bb00-2c4a33d04d2d"/>
    <ds:schemaRef ds:uri="http://purl.org/dc/term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A70C688C-2C03-4209-A78A-B909D686DE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918a78-5ada-4baa-a12f-8019f12bbacd"/>
    <ds:schemaRef ds:uri="6c53b630-c855-4819-bb00-2c4a33d04d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572A22-229E-431D-81D0-774609C5B4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7200</TotalTime>
  <Words>348</Words>
  <Application>Microsoft Office PowerPoint</Application>
  <PresentationFormat>Widescreen</PresentationFormat>
  <Paragraphs>161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Calibri</vt:lpstr>
      <vt:lpstr>Century Gothic</vt:lpstr>
      <vt:lpstr>Toyota Type</vt:lpstr>
      <vt:lpstr>Toyota Type Black</vt:lpstr>
      <vt:lpstr>Toyota Type Book</vt:lpstr>
      <vt:lpstr>Architecture</vt:lpstr>
      <vt:lpstr>PowerPoint Presentation</vt:lpstr>
      <vt:lpstr>Bounded Context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Mainframe applications and their destination</dc:title>
  <dc:creator>Kento Izumi</dc:creator>
  <cp:lastModifiedBy>Prantik Sharma</cp:lastModifiedBy>
  <cp:revision>13</cp:revision>
  <dcterms:created xsi:type="dcterms:W3CDTF">2020-02-03T23:02:42Z</dcterms:created>
  <dcterms:modified xsi:type="dcterms:W3CDTF">2020-11-19T20:11:38Z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0x010100AC765FB2269B5940A252CE04411D844B</vt:lpwstr>
  </property>
  <property fmtid="{D5CDD505-2E9C-101B-9397-08002B2CF9AE}" pid="3" name="MSIP_Label_a652e5e4-5b63-4e83-a876-9e13e9e73d82_Enabled">
    <vt:lpwstr>true</vt:lpwstr>
  </property>
  <property fmtid="{D5CDD505-2E9C-101B-9397-08002B2CF9AE}" pid="4" name="MSIP_Label_a652e5e4-5b63-4e83-a876-9e13e9e73d82_SetDate">
    <vt:lpwstr>2020-11-19T20:11:29Z</vt:lpwstr>
  </property>
  <property fmtid="{D5CDD505-2E9C-101B-9397-08002B2CF9AE}" pid="5" name="MSIP_Label_a652e5e4-5b63-4e83-a876-9e13e9e73d82_Method">
    <vt:lpwstr>Standard</vt:lpwstr>
  </property>
  <property fmtid="{D5CDD505-2E9C-101B-9397-08002B2CF9AE}" pid="6" name="MSIP_Label_a652e5e4-5b63-4e83-a876-9e13e9e73d82_Name">
    <vt:lpwstr>MFS - Protected 関係者外秘</vt:lpwstr>
  </property>
  <property fmtid="{D5CDD505-2E9C-101B-9397-08002B2CF9AE}" pid="7" name="MSIP_Label_a652e5e4-5b63-4e83-a876-9e13e9e73d82_SiteId">
    <vt:lpwstr>8c642d1d-d709-47b0-ab10-080af10798fb</vt:lpwstr>
  </property>
  <property fmtid="{D5CDD505-2E9C-101B-9397-08002B2CF9AE}" pid="8" name="MSIP_Label_a652e5e4-5b63-4e83-a876-9e13e9e73d82_ActionId">
    <vt:lpwstr>e8ef2a77-c41c-4ae1-851f-fe1d969fb9e5</vt:lpwstr>
  </property>
  <property fmtid="{D5CDD505-2E9C-101B-9397-08002B2CF9AE}" pid="9" name="MSIP_Label_a652e5e4-5b63-4e83-a876-9e13e9e73d82_ContentBits">
    <vt:lpwstr>2</vt:lpwstr>
  </property>
</Properties>
</file>