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10" r:id="rId6"/>
    <p:sldId id="311" r:id="rId7"/>
    <p:sldId id="269" r:id="rId8"/>
    <p:sldId id="270" r:id="rId9"/>
    <p:sldId id="259" r:id="rId10"/>
    <p:sldId id="279" r:id="rId11"/>
    <p:sldId id="280" r:id="rId12"/>
    <p:sldId id="312" r:id="rId13"/>
    <p:sldId id="306" r:id="rId14"/>
    <p:sldId id="307" r:id="rId15"/>
    <p:sldId id="286" r:id="rId16"/>
    <p:sldId id="287" r:id="rId17"/>
    <p:sldId id="289" r:id="rId18"/>
    <p:sldId id="288" r:id="rId19"/>
    <p:sldId id="296" r:id="rId20"/>
    <p:sldId id="297" r:id="rId21"/>
    <p:sldId id="298" r:id="rId22"/>
    <p:sldId id="300" r:id="rId23"/>
    <p:sldId id="301" r:id="rId24"/>
    <p:sldId id="309" r:id="rId25"/>
    <p:sldId id="302" r:id="rId26"/>
    <p:sldId id="304" r:id="rId27"/>
    <p:sldId id="313" r:id="rId28"/>
    <p:sldId id="290" r:id="rId29"/>
    <p:sldId id="291" r:id="rId30"/>
    <p:sldId id="293" r:id="rId31"/>
    <p:sldId id="31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E8F"/>
    <a:srgbClr val="4D647C"/>
    <a:srgbClr val="D7171F"/>
    <a:srgbClr val="AFC8DC"/>
    <a:srgbClr val="5A96BE"/>
    <a:srgbClr val="58585A"/>
    <a:srgbClr val="1E3C50"/>
    <a:srgbClr val="D2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90853" autoAdjust="0"/>
  </p:normalViewPr>
  <p:slideViewPr>
    <p:cSldViewPr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6CBA1-79CE-421C-9833-817031C87D26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4452BB70-C7A0-491F-A8E0-0F1281B56A06}">
      <dgm:prSet phldrT="[Text]"/>
      <dgm:spPr/>
      <dgm:t>
        <a:bodyPr/>
        <a:lstStyle/>
        <a:p>
          <a:r>
            <a:rPr lang="en-US" dirty="0" smtClean="0"/>
            <a:t>Sales</a:t>
          </a:r>
          <a:r>
            <a:rPr lang="en-US" smtClean="0"/>
            <a:t>, Pricing, &amp; Fraud</a:t>
          </a:r>
          <a:endParaRPr lang="en-US" dirty="0"/>
        </a:p>
      </dgm:t>
    </dgm:pt>
    <dgm:pt modelId="{71B8BFF8-4CB6-47AC-AB6F-2EFE9F990D64}" type="parTrans" cxnId="{E6D23824-47AD-4D66-B650-BE19BA80E094}">
      <dgm:prSet/>
      <dgm:spPr/>
      <dgm:t>
        <a:bodyPr/>
        <a:lstStyle/>
        <a:p>
          <a:endParaRPr lang="en-US"/>
        </a:p>
      </dgm:t>
    </dgm:pt>
    <dgm:pt modelId="{5D69EBDA-7A02-44C6-A0A7-7FC7C8319EB6}" type="sibTrans" cxnId="{E6D23824-47AD-4D66-B650-BE19BA80E094}">
      <dgm:prSet/>
      <dgm:spPr/>
      <dgm:t>
        <a:bodyPr/>
        <a:lstStyle/>
        <a:p>
          <a:endParaRPr lang="en-US"/>
        </a:p>
      </dgm:t>
    </dgm:pt>
    <dgm:pt modelId="{482F2351-FC74-4466-B3B8-E53773C26BD9}">
      <dgm:prSet phldrT="[Text]"/>
      <dgm:spPr/>
      <dgm:t>
        <a:bodyPr/>
        <a:lstStyle/>
        <a:p>
          <a:r>
            <a:rPr lang="en-US" dirty="0" smtClean="0"/>
            <a:t>Legal</a:t>
          </a:r>
        </a:p>
      </dgm:t>
    </dgm:pt>
    <dgm:pt modelId="{57EDAC0E-84CB-4F22-9898-A9A61BB156F5}" type="parTrans" cxnId="{F0D4E397-F2D3-47C0-8049-47B0D79F40F9}">
      <dgm:prSet/>
      <dgm:spPr/>
      <dgm:t>
        <a:bodyPr/>
        <a:lstStyle/>
        <a:p>
          <a:endParaRPr lang="en-US"/>
        </a:p>
      </dgm:t>
    </dgm:pt>
    <dgm:pt modelId="{4E91612D-E881-4710-BB7B-149E203C2385}" type="sibTrans" cxnId="{F0D4E397-F2D3-47C0-8049-47B0D79F40F9}">
      <dgm:prSet/>
      <dgm:spPr/>
      <dgm:t>
        <a:bodyPr/>
        <a:lstStyle/>
        <a:p>
          <a:endParaRPr lang="en-US"/>
        </a:p>
      </dgm:t>
    </dgm:pt>
    <dgm:pt modelId="{25727EC9-8BE5-4DD4-AAA4-7CFD7EBC4088}">
      <dgm:prSet phldrT="[Text]"/>
      <dgm:spPr/>
      <dgm:t>
        <a:bodyPr/>
        <a:lstStyle/>
        <a:p>
          <a:r>
            <a:rPr lang="en-US" dirty="0" smtClean="0"/>
            <a:t>Risk</a:t>
          </a:r>
          <a:endParaRPr lang="en-US" dirty="0"/>
        </a:p>
      </dgm:t>
    </dgm:pt>
    <dgm:pt modelId="{8F055DEF-27BD-48A9-A776-EC3E401D5E1C}" type="sibTrans" cxnId="{E6A186B2-3C89-4EBD-9418-AA44660B1937}">
      <dgm:prSet/>
      <dgm:spPr/>
      <dgm:t>
        <a:bodyPr/>
        <a:lstStyle/>
        <a:p>
          <a:endParaRPr lang="en-US"/>
        </a:p>
      </dgm:t>
    </dgm:pt>
    <dgm:pt modelId="{99AB173A-D00D-43B0-85EB-CDA79C41F581}" type="parTrans" cxnId="{E6A186B2-3C89-4EBD-9418-AA44660B1937}">
      <dgm:prSet/>
      <dgm:spPr/>
      <dgm:t>
        <a:bodyPr/>
        <a:lstStyle/>
        <a:p>
          <a:endParaRPr lang="en-US"/>
        </a:p>
      </dgm:t>
    </dgm:pt>
    <dgm:pt modelId="{2C3FC988-FCDF-424B-BC6A-22893AD5CA1E}" type="pres">
      <dgm:prSet presAssocID="{5296CBA1-79CE-421C-9833-817031C87D2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137AE17-1B1A-4101-913B-81F4E9E2FC17}" type="pres">
      <dgm:prSet presAssocID="{4452BB70-C7A0-491F-A8E0-0F1281B56A0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1DE31-72E5-4D2C-8757-315D0FAFBCB5}" type="pres">
      <dgm:prSet presAssocID="{4452BB70-C7A0-491F-A8E0-0F1281B56A06}" presName="gear1srcNode" presStyleLbl="node1" presStyleIdx="0" presStyleCnt="3"/>
      <dgm:spPr/>
      <dgm:t>
        <a:bodyPr/>
        <a:lstStyle/>
        <a:p>
          <a:endParaRPr lang="en-US"/>
        </a:p>
      </dgm:t>
    </dgm:pt>
    <dgm:pt modelId="{0EF92DA1-B1E5-4A14-BE8D-E97A1D8201BD}" type="pres">
      <dgm:prSet presAssocID="{4452BB70-C7A0-491F-A8E0-0F1281B56A06}" presName="gear1dstNode" presStyleLbl="node1" presStyleIdx="0" presStyleCnt="3"/>
      <dgm:spPr/>
      <dgm:t>
        <a:bodyPr/>
        <a:lstStyle/>
        <a:p>
          <a:endParaRPr lang="en-US"/>
        </a:p>
      </dgm:t>
    </dgm:pt>
    <dgm:pt modelId="{562040E0-C481-4DBE-97BE-A4A9BC447C99}" type="pres">
      <dgm:prSet presAssocID="{25727EC9-8BE5-4DD4-AAA4-7CFD7EBC408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76A13-FCFF-48FE-8725-7F3F0292A9C7}" type="pres">
      <dgm:prSet presAssocID="{25727EC9-8BE5-4DD4-AAA4-7CFD7EBC4088}" presName="gear2srcNode" presStyleLbl="node1" presStyleIdx="1" presStyleCnt="3"/>
      <dgm:spPr/>
      <dgm:t>
        <a:bodyPr/>
        <a:lstStyle/>
        <a:p>
          <a:endParaRPr lang="en-US"/>
        </a:p>
      </dgm:t>
    </dgm:pt>
    <dgm:pt modelId="{6272DCBB-9C73-4DC7-9134-4EDFC129E795}" type="pres">
      <dgm:prSet presAssocID="{25727EC9-8BE5-4DD4-AAA4-7CFD7EBC4088}" presName="gear2dstNode" presStyleLbl="node1" presStyleIdx="1" presStyleCnt="3"/>
      <dgm:spPr/>
      <dgm:t>
        <a:bodyPr/>
        <a:lstStyle/>
        <a:p>
          <a:endParaRPr lang="en-US"/>
        </a:p>
      </dgm:t>
    </dgm:pt>
    <dgm:pt modelId="{381FF014-1346-462F-9E03-0A38B10B0FDF}" type="pres">
      <dgm:prSet presAssocID="{482F2351-FC74-4466-B3B8-E53773C26BD9}" presName="gear3" presStyleLbl="node1" presStyleIdx="2" presStyleCnt="3" custAng="154208" custLinFactNeighborX="6558" custLinFactNeighborY="2015"/>
      <dgm:spPr/>
      <dgm:t>
        <a:bodyPr/>
        <a:lstStyle/>
        <a:p>
          <a:endParaRPr lang="en-US"/>
        </a:p>
      </dgm:t>
    </dgm:pt>
    <dgm:pt modelId="{EE4ED48A-4679-4EB0-BBC4-9C39B03B4A3B}" type="pres">
      <dgm:prSet presAssocID="{482F2351-FC74-4466-B3B8-E53773C26BD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DEF93-17DC-4F0B-8719-FBB48BF7F8DD}" type="pres">
      <dgm:prSet presAssocID="{482F2351-FC74-4466-B3B8-E53773C26BD9}" presName="gear3srcNode" presStyleLbl="node1" presStyleIdx="2" presStyleCnt="3"/>
      <dgm:spPr/>
      <dgm:t>
        <a:bodyPr/>
        <a:lstStyle/>
        <a:p>
          <a:endParaRPr lang="en-US"/>
        </a:p>
      </dgm:t>
    </dgm:pt>
    <dgm:pt modelId="{6ADF1DB9-66DB-47EA-B71A-626606392C4A}" type="pres">
      <dgm:prSet presAssocID="{482F2351-FC74-4466-B3B8-E53773C26BD9}" presName="gear3dstNode" presStyleLbl="node1" presStyleIdx="2" presStyleCnt="3"/>
      <dgm:spPr/>
      <dgm:t>
        <a:bodyPr/>
        <a:lstStyle/>
        <a:p>
          <a:endParaRPr lang="en-US"/>
        </a:p>
      </dgm:t>
    </dgm:pt>
    <dgm:pt modelId="{DBDAEE44-DCB9-4568-9753-CA3A424624DB}" type="pres">
      <dgm:prSet presAssocID="{5D69EBDA-7A02-44C6-A0A7-7FC7C8319EB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5F42098-AE20-4F67-A6DD-2A974605EC0F}" type="pres">
      <dgm:prSet presAssocID="{8F055DEF-27BD-48A9-A776-EC3E401D5E1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0F58D39-00F5-4779-84B4-591230949309}" type="pres">
      <dgm:prSet presAssocID="{4E91612D-E881-4710-BB7B-149E203C238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0D4E397-F2D3-47C0-8049-47B0D79F40F9}" srcId="{5296CBA1-79CE-421C-9833-817031C87D26}" destId="{482F2351-FC74-4466-B3B8-E53773C26BD9}" srcOrd="2" destOrd="0" parTransId="{57EDAC0E-84CB-4F22-9898-A9A61BB156F5}" sibTransId="{4E91612D-E881-4710-BB7B-149E203C2385}"/>
    <dgm:cxn modelId="{BF5B4F21-8BF2-4EC1-B07A-FF9E864AEC37}" type="presOf" srcId="{25727EC9-8BE5-4DD4-AAA4-7CFD7EBC4088}" destId="{FCE76A13-FCFF-48FE-8725-7F3F0292A9C7}" srcOrd="1" destOrd="0" presId="urn:microsoft.com/office/officeart/2005/8/layout/gear1"/>
    <dgm:cxn modelId="{595A326F-AFD2-4E68-8E11-F6E8536F8EC1}" type="presOf" srcId="{482F2351-FC74-4466-B3B8-E53773C26BD9}" destId="{6ADF1DB9-66DB-47EA-B71A-626606392C4A}" srcOrd="3" destOrd="0" presId="urn:microsoft.com/office/officeart/2005/8/layout/gear1"/>
    <dgm:cxn modelId="{E6A186B2-3C89-4EBD-9418-AA44660B1937}" srcId="{5296CBA1-79CE-421C-9833-817031C87D26}" destId="{25727EC9-8BE5-4DD4-AAA4-7CFD7EBC4088}" srcOrd="1" destOrd="0" parTransId="{99AB173A-D00D-43B0-85EB-CDA79C41F581}" sibTransId="{8F055DEF-27BD-48A9-A776-EC3E401D5E1C}"/>
    <dgm:cxn modelId="{014F1175-5B01-44ED-8C83-0EDC553F7CB5}" type="presOf" srcId="{482F2351-FC74-4466-B3B8-E53773C26BD9}" destId="{EE4ED48A-4679-4EB0-BBC4-9C39B03B4A3B}" srcOrd="1" destOrd="0" presId="urn:microsoft.com/office/officeart/2005/8/layout/gear1"/>
    <dgm:cxn modelId="{91D1F1D1-157B-4515-83F3-070A87F5F86F}" type="presOf" srcId="{5D69EBDA-7A02-44C6-A0A7-7FC7C8319EB6}" destId="{DBDAEE44-DCB9-4568-9753-CA3A424624DB}" srcOrd="0" destOrd="0" presId="urn:microsoft.com/office/officeart/2005/8/layout/gear1"/>
    <dgm:cxn modelId="{83DCE7A3-4236-4FA5-B100-971091FF68C0}" type="presOf" srcId="{4E91612D-E881-4710-BB7B-149E203C2385}" destId="{00F58D39-00F5-4779-84B4-591230949309}" srcOrd="0" destOrd="0" presId="urn:microsoft.com/office/officeart/2005/8/layout/gear1"/>
    <dgm:cxn modelId="{75977A43-A3F5-403B-9146-A8F4366A6E5E}" type="presOf" srcId="{4452BB70-C7A0-491F-A8E0-0F1281B56A06}" destId="{9B91DE31-72E5-4D2C-8757-315D0FAFBCB5}" srcOrd="1" destOrd="0" presId="urn:microsoft.com/office/officeart/2005/8/layout/gear1"/>
    <dgm:cxn modelId="{DA09D09B-D930-4A0E-A14F-9488BF2CF6AF}" type="presOf" srcId="{4452BB70-C7A0-491F-A8E0-0F1281B56A06}" destId="{0EF92DA1-B1E5-4A14-BE8D-E97A1D8201BD}" srcOrd="2" destOrd="0" presId="urn:microsoft.com/office/officeart/2005/8/layout/gear1"/>
    <dgm:cxn modelId="{557FDB95-48DE-41DD-B722-AB45ADA19228}" type="presOf" srcId="{25727EC9-8BE5-4DD4-AAA4-7CFD7EBC4088}" destId="{562040E0-C481-4DBE-97BE-A4A9BC447C99}" srcOrd="0" destOrd="0" presId="urn:microsoft.com/office/officeart/2005/8/layout/gear1"/>
    <dgm:cxn modelId="{7A7110C5-D8FB-4AFD-BB6A-9CD353F113E2}" type="presOf" srcId="{482F2351-FC74-4466-B3B8-E53773C26BD9}" destId="{248DEF93-17DC-4F0B-8719-FBB48BF7F8DD}" srcOrd="2" destOrd="0" presId="urn:microsoft.com/office/officeart/2005/8/layout/gear1"/>
    <dgm:cxn modelId="{5CA4B27E-31CA-401D-BD75-955775877AD7}" type="presOf" srcId="{25727EC9-8BE5-4DD4-AAA4-7CFD7EBC4088}" destId="{6272DCBB-9C73-4DC7-9134-4EDFC129E795}" srcOrd="2" destOrd="0" presId="urn:microsoft.com/office/officeart/2005/8/layout/gear1"/>
    <dgm:cxn modelId="{236C8ED3-03D5-463B-9C64-443DE5BCADA3}" type="presOf" srcId="{4452BB70-C7A0-491F-A8E0-0F1281B56A06}" destId="{F137AE17-1B1A-4101-913B-81F4E9E2FC17}" srcOrd="0" destOrd="0" presId="urn:microsoft.com/office/officeart/2005/8/layout/gear1"/>
    <dgm:cxn modelId="{918FDE7A-34A4-41ED-8EBB-F144CDF51DF4}" type="presOf" srcId="{8F055DEF-27BD-48A9-A776-EC3E401D5E1C}" destId="{15F42098-AE20-4F67-A6DD-2A974605EC0F}" srcOrd="0" destOrd="0" presId="urn:microsoft.com/office/officeart/2005/8/layout/gear1"/>
    <dgm:cxn modelId="{229A57FF-D431-4DB5-A691-BD82A466A667}" type="presOf" srcId="{482F2351-FC74-4466-B3B8-E53773C26BD9}" destId="{381FF014-1346-462F-9E03-0A38B10B0FDF}" srcOrd="0" destOrd="0" presId="urn:microsoft.com/office/officeart/2005/8/layout/gear1"/>
    <dgm:cxn modelId="{E6D23824-47AD-4D66-B650-BE19BA80E094}" srcId="{5296CBA1-79CE-421C-9833-817031C87D26}" destId="{4452BB70-C7A0-491F-A8E0-0F1281B56A06}" srcOrd="0" destOrd="0" parTransId="{71B8BFF8-4CB6-47AC-AB6F-2EFE9F990D64}" sibTransId="{5D69EBDA-7A02-44C6-A0A7-7FC7C8319EB6}"/>
    <dgm:cxn modelId="{3E750652-482B-48C9-876D-2E292868E8CD}" type="presOf" srcId="{5296CBA1-79CE-421C-9833-817031C87D26}" destId="{2C3FC988-FCDF-424B-BC6A-22893AD5CA1E}" srcOrd="0" destOrd="0" presId="urn:microsoft.com/office/officeart/2005/8/layout/gear1"/>
    <dgm:cxn modelId="{20C69FCB-4083-4197-A228-76C17FE74B73}" type="presParOf" srcId="{2C3FC988-FCDF-424B-BC6A-22893AD5CA1E}" destId="{F137AE17-1B1A-4101-913B-81F4E9E2FC17}" srcOrd="0" destOrd="0" presId="urn:microsoft.com/office/officeart/2005/8/layout/gear1"/>
    <dgm:cxn modelId="{7ECAFFAC-9080-42ED-8FC0-0B30F3F2456E}" type="presParOf" srcId="{2C3FC988-FCDF-424B-BC6A-22893AD5CA1E}" destId="{9B91DE31-72E5-4D2C-8757-315D0FAFBCB5}" srcOrd="1" destOrd="0" presId="urn:microsoft.com/office/officeart/2005/8/layout/gear1"/>
    <dgm:cxn modelId="{DE5B5A49-F178-4F0D-9C12-641345675926}" type="presParOf" srcId="{2C3FC988-FCDF-424B-BC6A-22893AD5CA1E}" destId="{0EF92DA1-B1E5-4A14-BE8D-E97A1D8201BD}" srcOrd="2" destOrd="0" presId="urn:microsoft.com/office/officeart/2005/8/layout/gear1"/>
    <dgm:cxn modelId="{2AEF2888-399E-449A-A6C6-0F9A47E41917}" type="presParOf" srcId="{2C3FC988-FCDF-424B-BC6A-22893AD5CA1E}" destId="{562040E0-C481-4DBE-97BE-A4A9BC447C99}" srcOrd="3" destOrd="0" presId="urn:microsoft.com/office/officeart/2005/8/layout/gear1"/>
    <dgm:cxn modelId="{28B73981-3147-4687-A9B8-291EDF1A40EB}" type="presParOf" srcId="{2C3FC988-FCDF-424B-BC6A-22893AD5CA1E}" destId="{FCE76A13-FCFF-48FE-8725-7F3F0292A9C7}" srcOrd="4" destOrd="0" presId="urn:microsoft.com/office/officeart/2005/8/layout/gear1"/>
    <dgm:cxn modelId="{84063175-ED81-4ED1-965F-37DBEC7C5DF6}" type="presParOf" srcId="{2C3FC988-FCDF-424B-BC6A-22893AD5CA1E}" destId="{6272DCBB-9C73-4DC7-9134-4EDFC129E795}" srcOrd="5" destOrd="0" presId="urn:microsoft.com/office/officeart/2005/8/layout/gear1"/>
    <dgm:cxn modelId="{FE1D6EB6-AC82-4FD9-880C-7C349194679B}" type="presParOf" srcId="{2C3FC988-FCDF-424B-BC6A-22893AD5CA1E}" destId="{381FF014-1346-462F-9E03-0A38B10B0FDF}" srcOrd="6" destOrd="0" presId="urn:microsoft.com/office/officeart/2005/8/layout/gear1"/>
    <dgm:cxn modelId="{E8247254-6CB6-4B33-82AD-F2CDAC2BC166}" type="presParOf" srcId="{2C3FC988-FCDF-424B-BC6A-22893AD5CA1E}" destId="{EE4ED48A-4679-4EB0-BBC4-9C39B03B4A3B}" srcOrd="7" destOrd="0" presId="urn:microsoft.com/office/officeart/2005/8/layout/gear1"/>
    <dgm:cxn modelId="{04679D33-0A77-46A3-A2C6-D328D95B3E92}" type="presParOf" srcId="{2C3FC988-FCDF-424B-BC6A-22893AD5CA1E}" destId="{248DEF93-17DC-4F0B-8719-FBB48BF7F8DD}" srcOrd="8" destOrd="0" presId="urn:microsoft.com/office/officeart/2005/8/layout/gear1"/>
    <dgm:cxn modelId="{FF4E3F0D-7065-4802-892C-FB6A24608626}" type="presParOf" srcId="{2C3FC988-FCDF-424B-BC6A-22893AD5CA1E}" destId="{6ADF1DB9-66DB-47EA-B71A-626606392C4A}" srcOrd="9" destOrd="0" presId="urn:microsoft.com/office/officeart/2005/8/layout/gear1"/>
    <dgm:cxn modelId="{8D2E7D76-78CC-4CE2-B654-AA1EA25CC00B}" type="presParOf" srcId="{2C3FC988-FCDF-424B-BC6A-22893AD5CA1E}" destId="{DBDAEE44-DCB9-4568-9753-CA3A424624DB}" srcOrd="10" destOrd="0" presId="urn:microsoft.com/office/officeart/2005/8/layout/gear1"/>
    <dgm:cxn modelId="{3FFE3A70-F663-41D9-9DDC-0E1197B499D6}" type="presParOf" srcId="{2C3FC988-FCDF-424B-BC6A-22893AD5CA1E}" destId="{15F42098-AE20-4F67-A6DD-2A974605EC0F}" srcOrd="11" destOrd="0" presId="urn:microsoft.com/office/officeart/2005/8/layout/gear1"/>
    <dgm:cxn modelId="{5F77C7F4-A61F-46A1-9569-5C3D812FC43D}" type="presParOf" srcId="{2C3FC988-FCDF-424B-BC6A-22893AD5CA1E}" destId="{00F58D39-00F5-4779-84B4-59123094930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7AE17-1B1A-4101-913B-81F4E9E2FC17}">
      <dsp:nvSpPr>
        <dsp:cNvPr id="0" name=""/>
        <dsp:cNvSpPr/>
      </dsp:nvSpPr>
      <dsp:spPr>
        <a:xfrm>
          <a:off x="1049443" y="822959"/>
          <a:ext cx="1005840" cy="100584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Sales</a:t>
          </a:r>
          <a:r>
            <a:rPr lang="en-US" sz="1100" kern="1200" smtClean="0"/>
            <a:t>, Pricing, &amp; Fraud</a:t>
          </a:r>
          <a:endParaRPr lang="en-US" sz="1100" kern="1200" dirty="0"/>
        </a:p>
      </dsp:txBody>
      <dsp:txXfrm>
        <a:off x="1251662" y="1058572"/>
        <a:ext cx="601402" cy="517023"/>
      </dsp:txXfrm>
    </dsp:sp>
    <dsp:sp modelId="{562040E0-C481-4DBE-97BE-A4A9BC447C99}">
      <dsp:nvSpPr>
        <dsp:cNvPr id="0" name=""/>
        <dsp:cNvSpPr/>
      </dsp:nvSpPr>
      <dsp:spPr>
        <a:xfrm>
          <a:off x="464227" y="585216"/>
          <a:ext cx="731520" cy="73152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Risk</a:t>
          </a:r>
          <a:endParaRPr lang="en-US" sz="1100" kern="1200" dirty="0"/>
        </a:p>
      </dsp:txBody>
      <dsp:txXfrm>
        <a:off x="648389" y="770491"/>
        <a:ext cx="363196" cy="360970"/>
      </dsp:txXfrm>
    </dsp:sp>
    <dsp:sp modelId="{381FF014-1346-462F-9E03-0A38B10B0FDF}">
      <dsp:nvSpPr>
        <dsp:cNvPr id="0" name=""/>
        <dsp:cNvSpPr/>
      </dsp:nvSpPr>
      <dsp:spPr>
        <a:xfrm rot="20854208">
          <a:off x="931521" y="98230"/>
          <a:ext cx="716740" cy="71674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Legal</a:t>
          </a:r>
        </a:p>
      </dsp:txBody>
      <dsp:txXfrm rot="-20700000">
        <a:off x="1088723" y="255432"/>
        <a:ext cx="402336" cy="402336"/>
      </dsp:txXfrm>
    </dsp:sp>
    <dsp:sp modelId="{DBDAEE44-DCB9-4568-9753-CA3A424624DB}">
      <dsp:nvSpPr>
        <dsp:cNvPr id="0" name=""/>
        <dsp:cNvSpPr/>
      </dsp:nvSpPr>
      <dsp:spPr>
        <a:xfrm>
          <a:off x="948681" y="683989"/>
          <a:ext cx="1287475" cy="1287475"/>
        </a:xfrm>
        <a:prstGeom prst="circularArrow">
          <a:avLst>
            <a:gd name="adj1" fmla="val 4687"/>
            <a:gd name="adj2" fmla="val 299029"/>
            <a:gd name="adj3" fmla="val 2406623"/>
            <a:gd name="adj4" fmla="val 1612153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F42098-AE20-4F67-A6DD-2A974605EC0F}">
      <dsp:nvSpPr>
        <dsp:cNvPr id="0" name=""/>
        <dsp:cNvSpPr/>
      </dsp:nvSpPr>
      <dsp:spPr>
        <a:xfrm>
          <a:off x="334676" y="433509"/>
          <a:ext cx="935431" cy="9354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F58D39-00F5-4779-84B4-591230949309}">
      <dsp:nvSpPr>
        <dsp:cNvPr id="0" name=""/>
        <dsp:cNvSpPr/>
      </dsp:nvSpPr>
      <dsp:spPr>
        <a:xfrm>
          <a:off x="708163" y="-66299"/>
          <a:ext cx="1008583" cy="100858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3064-CFCC-4C2C-A30F-47C00B3D1AD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E8881-20C9-44FF-AD34-9EDF4E1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7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37213-9A0E-4F66-9D2B-07649AB87E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E4FF5-F8B6-40A7-AEC0-545E2BCD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5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7763" y="687388"/>
            <a:ext cx="4567237" cy="3427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-Consider multiple customers coming in for their dream cars to a Toyota dealership</a:t>
            </a:r>
          </a:p>
          <a:p>
            <a:r>
              <a:rPr lang="en-US" altLang="en-US" dirty="0" smtClean="0"/>
              <a:t>-Based on the characteristics of each applicant, which would you consider approving versus rejecting?</a:t>
            </a:r>
          </a:p>
          <a:p>
            <a:endParaRPr lang="en-US" altLang="en-US" dirty="0" smtClean="0"/>
          </a:p>
          <a:p>
            <a:r>
              <a:rPr lang="en-US" altLang="en-US" b="1" u="sng" dirty="0" smtClean="0">
                <a:solidFill>
                  <a:srgbClr val="FF0000"/>
                </a:solidFill>
              </a:rPr>
              <a:t>CLICK </a:t>
            </a:r>
            <a:r>
              <a:rPr lang="en-US" altLang="en-US" dirty="0" smtClean="0"/>
              <a:t>to show the circles around some of the big different characteristics</a:t>
            </a:r>
          </a:p>
          <a:p>
            <a:r>
              <a:rPr lang="en-US" altLang="en-US" b="1" dirty="0" smtClean="0"/>
              <a:t>	</a:t>
            </a:r>
            <a:r>
              <a:rPr lang="en-US" altLang="en-US" i="1" dirty="0" smtClean="0"/>
              <a:t>Applicant 1 </a:t>
            </a:r>
            <a:r>
              <a:rPr lang="en-US" altLang="en-US" dirty="0" smtClean="0"/>
              <a:t>– Looks very standard other than 1 instance of a 60Days delinquency</a:t>
            </a:r>
          </a:p>
          <a:p>
            <a:r>
              <a:rPr lang="en-US" altLang="en-US" dirty="0" smtClean="0"/>
              <a:t>	</a:t>
            </a:r>
            <a:r>
              <a:rPr lang="en-US" altLang="en-US" i="1" dirty="0" smtClean="0"/>
              <a:t>Applicant 2 </a:t>
            </a:r>
            <a:r>
              <a:rPr lang="en-US" altLang="en-US" dirty="0" smtClean="0"/>
              <a:t>– Wants a Lexus with an Advance Ratio of 135%! So, here itself we are looking at a case of negative equity right from the start</a:t>
            </a:r>
          </a:p>
          <a:p>
            <a:r>
              <a:rPr lang="en-US" altLang="en-US" dirty="0" smtClean="0"/>
              <a:t>	</a:t>
            </a:r>
            <a:r>
              <a:rPr lang="en-US" altLang="en-US" i="1" dirty="0" smtClean="0"/>
              <a:t>Applicant 3 </a:t>
            </a:r>
            <a:r>
              <a:rPr lang="en-US" altLang="en-US" dirty="0" smtClean="0"/>
              <a:t>– Has a high value of 65% on his current credits</a:t>
            </a:r>
          </a:p>
          <a:p>
            <a:r>
              <a:rPr lang="en-US" altLang="en-US" dirty="0" smtClean="0"/>
              <a:t>	</a:t>
            </a:r>
            <a:r>
              <a:rPr lang="en-US" altLang="en-US" i="1" dirty="0" smtClean="0"/>
              <a:t>Applicant 4 </a:t>
            </a:r>
            <a:r>
              <a:rPr lang="en-US" altLang="en-US" dirty="0" smtClean="0"/>
              <a:t>– Has a low Advance Ratio but has been delinquent multiple times for 60 days &amp; 90 days</a:t>
            </a:r>
          </a:p>
          <a:p>
            <a:r>
              <a:rPr lang="en-US" altLang="en-US" dirty="0" smtClean="0"/>
              <a:t>-So, if you were to consider each of these applications individually, what would your instinct tell you about giving loans to them?</a:t>
            </a:r>
          </a:p>
          <a:p>
            <a:endParaRPr lang="en-US" alt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862" indent="-285716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865" indent="-228573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011" indent="-228573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156" indent="-228573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303" indent="-228573" defTabSz="442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449" indent="-228573" defTabSz="442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594" indent="-228573" defTabSz="442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741" indent="-228573" defTabSz="442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42861" eaLnBrk="1" hangingPunct="1">
              <a:defRPr/>
            </a:pPr>
            <a:fld id="{3A1E168D-37A6-48B7-9BBE-09EBFA054E1A}" type="slidenum">
              <a:rPr lang="en-US" altLang="en-US" smtClean="0">
                <a:solidFill>
                  <a:srgbClr val="000000"/>
                </a:solidFill>
              </a:rPr>
              <a:pPr defTabSz="442861" eaLnBrk="1" hangingPunct="1">
                <a:defRPr/>
              </a:pPr>
              <a:t>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7763" y="687388"/>
            <a:ext cx="4567237" cy="3427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-What happens in Auto </a:t>
            </a:r>
            <a:r>
              <a:rPr lang="en-US" altLang="en-US" dirty="0" err="1" smtClean="0"/>
              <a:t>Decisioning</a:t>
            </a:r>
            <a:r>
              <a:rPr lang="en-US" altLang="en-US" dirty="0" smtClean="0"/>
              <a:t> is as follows:</a:t>
            </a:r>
          </a:p>
          <a:p>
            <a:r>
              <a:rPr lang="en-US" altLang="en-US" dirty="0" smtClean="0"/>
              <a:t>	Step 1: We have a sophisticated data analytics procedure that studies hundreds of thousands, even millions, of similar applicants and is used to create multiple scorecards</a:t>
            </a:r>
          </a:p>
          <a:p>
            <a:r>
              <a:rPr lang="en-US" altLang="en-US" dirty="0" smtClean="0"/>
              <a:t>	Step 2: Scorecards are developed based on the Portfolio Data Analytics</a:t>
            </a:r>
          </a:p>
          <a:p>
            <a:r>
              <a:rPr lang="en-US" altLang="en-US" dirty="0" smtClean="0"/>
              <a:t>	Step 3: Each applicant’s information is processed through the scorecard which calculates the likelihood of each applicant repaying the loan</a:t>
            </a:r>
          </a:p>
          <a:p>
            <a:r>
              <a:rPr lang="en-US" altLang="en-US" dirty="0" smtClean="0"/>
              <a:t>	Step 4 &amp; 5: Risk Grades (</a:t>
            </a:r>
            <a:r>
              <a:rPr lang="en-US" altLang="en-US" dirty="0" err="1" smtClean="0"/>
              <a:t>a.k.a</a:t>
            </a:r>
            <a:r>
              <a:rPr lang="en-US" altLang="en-US" dirty="0" smtClean="0"/>
              <a:t> Credit Grades) are assigned to each applicant and the final decision is passed on to the dealer</a:t>
            </a:r>
          </a:p>
          <a:p>
            <a:r>
              <a:rPr lang="en-US" altLang="en-US" dirty="0" smtClean="0"/>
              <a:t>-Thus, while you may have thought that Applicants #3 &amp; #4 should have been rejected, we process them to objectively understand their risk and accordingly approve/reject them. In this case, all the applicants were approved with different risk grades (and hence different interest rates)</a:t>
            </a:r>
          </a:p>
          <a:p>
            <a:endParaRPr lang="en-US" altLang="en-US" dirty="0" smtClean="0"/>
          </a:p>
          <a:p>
            <a:r>
              <a:rPr lang="en-US" altLang="en-US" b="1" u="sng" dirty="0" smtClean="0"/>
              <a:t>CLICK</a:t>
            </a:r>
            <a:r>
              <a:rPr lang="en-US" altLang="en-US" dirty="0" smtClean="0"/>
              <a:t> to advance text about Computerized </a:t>
            </a:r>
            <a:r>
              <a:rPr lang="en-US" altLang="en-US" dirty="0" err="1" smtClean="0"/>
              <a:t>Decisioning</a:t>
            </a:r>
            <a:r>
              <a:rPr lang="en-US" altLang="en-US" dirty="0" smtClean="0"/>
              <a:t> &amp; explain from slide</a:t>
            </a:r>
          </a:p>
          <a:p>
            <a:r>
              <a:rPr lang="en-US" altLang="en-US" b="1" u="sng" dirty="0" smtClean="0"/>
              <a:t>CLICK</a:t>
            </a:r>
            <a:r>
              <a:rPr lang="en-US" altLang="en-US" dirty="0" smtClean="0"/>
              <a:t> to advance text about what Auto </a:t>
            </a:r>
            <a:r>
              <a:rPr lang="en-US" altLang="en-US" dirty="0" err="1" smtClean="0"/>
              <a:t>Decisioning</a:t>
            </a:r>
            <a:r>
              <a:rPr lang="en-US" altLang="en-US" dirty="0" smtClean="0"/>
              <a:t> does &amp; explain from slide</a:t>
            </a:r>
          </a:p>
          <a:p>
            <a:r>
              <a:rPr lang="en-US" altLang="en-US" b="1" u="sng" dirty="0" smtClean="0"/>
              <a:t>CLICK</a:t>
            </a:r>
            <a:r>
              <a:rPr lang="en-US" altLang="en-US" dirty="0" smtClean="0"/>
              <a:t> to advance text about Computerized </a:t>
            </a:r>
            <a:r>
              <a:rPr lang="en-US" altLang="en-US" dirty="0" err="1" smtClean="0"/>
              <a:t>Decisioning</a:t>
            </a:r>
            <a:r>
              <a:rPr lang="en-US" altLang="en-US" dirty="0" smtClean="0"/>
              <a:t> &amp; explain from slide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862" indent="-285716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865" indent="-228573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011" indent="-228573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156" indent="-228573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303" indent="-228573" defTabSz="442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449" indent="-228573" defTabSz="442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594" indent="-228573" defTabSz="442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741" indent="-228573" defTabSz="442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42861" eaLnBrk="1" hangingPunct="1">
              <a:defRPr/>
            </a:pPr>
            <a:fld id="{241E2E21-6FDC-4407-99CA-C6D7B1F9C301}" type="slidenum">
              <a:rPr lang="en-US" altLang="en-US" smtClean="0">
                <a:solidFill>
                  <a:srgbClr val="000000"/>
                </a:solidFill>
              </a:rPr>
              <a:pPr defTabSz="442861" eaLnBrk="1" hangingPunct="1">
                <a:defRPr/>
              </a:pPr>
              <a:t>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76400"/>
            <a:ext cx="7772400" cy="2285999"/>
          </a:xfrm>
        </p:spPr>
        <p:txBody>
          <a:bodyPr>
            <a:noAutofit/>
          </a:bodyPr>
          <a:lstStyle>
            <a:lvl1pPr algn="l">
              <a:defRPr sz="7000" baseline="0">
                <a:solidFill>
                  <a:srgbClr val="386E8F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943600"/>
            <a:ext cx="6400800" cy="533400"/>
          </a:xfrm>
        </p:spPr>
        <p:txBody>
          <a:bodyPr/>
          <a:lstStyle>
            <a:lvl1pPr marL="0" indent="0" algn="l">
              <a:buNone/>
              <a:defRPr sz="3000" baseline="0">
                <a:solidFill>
                  <a:srgbClr val="58585A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3CB48BE-D7DC-4C47-B2CA-134D6CC15C53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2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1023" y="226403"/>
            <a:ext cx="138545" cy="922947"/>
          </a:xfrm>
          <a:prstGeom prst="rect">
            <a:avLst/>
          </a:prstGeom>
          <a:solidFill>
            <a:srgbClr val="D7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obel-Light" panose="02000506020000020004" pitchFamily="2" charset="0"/>
              <a:cs typeface="Nobel-Light" panose="02000506020000020004" pitchFamily="2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81001" y="228600"/>
            <a:ext cx="6172200" cy="3429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86E8F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Meeting Overview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63904" y="715949"/>
            <a:ext cx="6318836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58585A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3904" y="1219200"/>
            <a:ext cx="4023360" cy="50292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1200">
                <a:latin typeface="Century Gothic" panose="020B0502020202020204" pitchFamily="34" charset="0"/>
              </a:defRPr>
            </a:lvl1pPr>
            <a:lvl2pPr>
              <a:defRPr sz="12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24400" y="1219200"/>
            <a:ext cx="4023360" cy="50292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1200">
                <a:latin typeface="Century Gothic" panose="020B0502020202020204" pitchFamily="34" charset="0"/>
              </a:defRPr>
            </a:lvl1pPr>
            <a:lvl2pPr>
              <a:defRPr sz="12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Date Placeholder 10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3CB48BE-D7DC-4C47-B2CA-134D6CC15C53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2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53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04" y="1219200"/>
            <a:ext cx="8475296" cy="50292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1200">
                <a:latin typeface="Century Gothic" panose="020B0502020202020204" pitchFamily="34" charset="0"/>
              </a:defRPr>
            </a:lvl1pPr>
            <a:lvl2pPr>
              <a:defRPr sz="12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1023" y="226403"/>
            <a:ext cx="138545" cy="922947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obel-Light" panose="02000506020000020004" pitchFamily="2" charset="0"/>
              <a:cs typeface="Nobel-Light" panose="02000506020000020004" pitchFamily="2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1" y="228600"/>
            <a:ext cx="6172200" cy="3429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86E8F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63904" y="715949"/>
            <a:ext cx="6318836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58585A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7" name="Date Placeholder 10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3CB48BE-D7DC-4C47-B2CA-134D6CC15C53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904" y="1219200"/>
            <a:ext cx="4237648" cy="5029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200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1200">
                <a:latin typeface="Century Gothic" panose="020B0502020202020204" pitchFamily="34" charset="0"/>
              </a:defRPr>
            </a:lvl2pPr>
            <a:lvl3pPr marL="914400" indent="0">
              <a:buNone/>
              <a:defRPr sz="1200">
                <a:latin typeface="Century Gothic" panose="020B0502020202020204" pitchFamily="34" charset="0"/>
              </a:defRPr>
            </a:lvl3pPr>
            <a:lvl4pPr marL="1371600" indent="0">
              <a:buNone/>
              <a:defRPr sz="1200">
                <a:latin typeface="Century Gothic" panose="020B0502020202020204" pitchFamily="34" charset="0"/>
              </a:defRPr>
            </a:lvl4pPr>
            <a:lvl5pPr marL="1828800" indent="0">
              <a:buNone/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The agenda for today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1.  TBD</a:t>
            </a:r>
          </a:p>
          <a:p>
            <a:pPr lvl="0"/>
            <a:r>
              <a:rPr lang="en-US" dirty="0" smtClean="0"/>
              <a:t>2.  TBD</a:t>
            </a:r>
          </a:p>
          <a:p>
            <a:pPr lvl="0"/>
            <a:r>
              <a:rPr lang="en-US" dirty="0" smtClean="0"/>
              <a:t>3.  TBD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1023" y="226403"/>
            <a:ext cx="138545" cy="922947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obel-Light" panose="02000506020000020004" pitchFamily="2" charset="0"/>
              <a:cs typeface="Nobel-Light" panose="02000506020000020004" pitchFamily="2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A835-7306-43AA-A190-0DA13F8A9F7F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647887E8-0DE4-43E6-BA8A-A6F8096F4B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81001" y="228600"/>
            <a:ext cx="6172200" cy="3429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86E8F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Meeting Overview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63904" y="715949"/>
            <a:ext cx="6318836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58585A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24400" y="1219200"/>
            <a:ext cx="4237648" cy="5029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1200">
                <a:latin typeface="Century Gothic" panose="020B0502020202020204" pitchFamily="34" charset="0"/>
              </a:defRPr>
            </a:lvl2pPr>
            <a:lvl3pPr marL="914400" indent="0">
              <a:buNone/>
              <a:defRPr sz="1200">
                <a:latin typeface="Century Gothic" panose="020B0502020202020204" pitchFamily="34" charset="0"/>
              </a:defRPr>
            </a:lvl3pPr>
            <a:lvl4pPr marL="1371600" indent="0">
              <a:buNone/>
              <a:defRPr sz="1200">
                <a:latin typeface="Century Gothic" panose="020B0502020202020204" pitchFamily="34" charset="0"/>
              </a:defRPr>
            </a:lvl4pPr>
            <a:lvl5pPr marL="1828800" indent="0">
              <a:buNone/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Action points from last meeting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1.  TBD</a:t>
            </a:r>
          </a:p>
          <a:p>
            <a:pPr lvl="0"/>
            <a:r>
              <a:rPr lang="en-US" dirty="0" smtClean="0"/>
              <a:t>2.  TBD</a:t>
            </a:r>
          </a:p>
          <a:p>
            <a:pPr lvl="0"/>
            <a:r>
              <a:rPr lang="en-US" dirty="0" smtClean="0"/>
              <a:t>3.  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8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0583" y="212825"/>
            <a:ext cx="131536" cy="864691"/>
          </a:xfrm>
          <a:prstGeom prst="rect">
            <a:avLst/>
          </a:prstGeom>
          <a:solidFill>
            <a:srgbClr val="D7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97" tIns="41952" rIns="83897" bIns="41952" anchor="ctr"/>
          <a:lstStyle/>
          <a:p>
            <a:pPr algn="ctr" defTabSz="839049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Nobel-Light" panose="02000506020000020004" pitchFamily="2" charset="0"/>
              <a:cs typeface="Nobel-Light" panose="02000506020000020004" pitchFamily="2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46227" y="619125"/>
            <a:ext cx="80720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62858" y="214312"/>
            <a:ext cx="5878286" cy="321469"/>
          </a:xfrm>
        </p:spPr>
        <p:txBody>
          <a:bodyPr>
            <a:noAutofit/>
          </a:bodyPr>
          <a:lstStyle>
            <a:lvl1pPr>
              <a:defRPr sz="2600">
                <a:solidFill>
                  <a:srgbClr val="386E8F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6575" y="671202"/>
            <a:ext cx="6017939" cy="335756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rgbClr val="58585A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6575" y="1143001"/>
            <a:ext cx="3831771" cy="4714875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1100">
                <a:latin typeface="Century Gothic" panose="020B0502020202020204" pitchFamily="34" charset="0"/>
              </a:defRPr>
            </a:lvl1pPr>
            <a:lvl2pPr>
              <a:defRPr sz="1100">
                <a:latin typeface="Century Gothic" panose="020B0502020202020204" pitchFamily="34" charset="0"/>
              </a:defRPr>
            </a:lvl2pPr>
            <a:lvl3pPr>
              <a:defRPr sz="1100">
                <a:latin typeface="Century Gothic" panose="020B0502020202020204" pitchFamily="34" charset="0"/>
              </a:defRPr>
            </a:lvl3pPr>
            <a:lvl4pPr>
              <a:defRPr sz="1100">
                <a:latin typeface="Century Gothic" panose="020B0502020202020204" pitchFamily="34" charset="0"/>
              </a:defRPr>
            </a:lvl4pPr>
            <a:lvl5pPr>
              <a:defRPr sz="11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499430" y="1143001"/>
            <a:ext cx="3831771" cy="4714875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1100">
                <a:latin typeface="Century Gothic" panose="020B0502020202020204" pitchFamily="34" charset="0"/>
              </a:defRPr>
            </a:lvl1pPr>
            <a:lvl2pPr>
              <a:defRPr sz="1100">
                <a:latin typeface="Century Gothic" panose="020B0502020202020204" pitchFamily="34" charset="0"/>
              </a:defRPr>
            </a:lvl2pPr>
            <a:lvl3pPr>
              <a:defRPr sz="1100">
                <a:latin typeface="Century Gothic" panose="020B0502020202020204" pitchFamily="34" charset="0"/>
              </a:defRPr>
            </a:lvl3pPr>
            <a:lvl4pPr>
              <a:defRPr sz="1100">
                <a:latin typeface="Century Gothic" panose="020B0502020202020204" pitchFamily="34" charset="0"/>
              </a:defRPr>
            </a:lvl4pPr>
            <a:lvl5pPr>
              <a:defRPr sz="11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defTabSz="419522" fontAlgn="base">
              <a:spcBef>
                <a:spcPct val="0"/>
              </a:spcBef>
              <a:spcAft>
                <a:spcPct val="0"/>
              </a:spcAft>
              <a:defRPr sz="900">
                <a:solidFill>
                  <a:prstClr val="black">
                    <a:lumMod val="50000"/>
                    <a:lumOff val="50000"/>
                  </a:prstClr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43424E50-E4A0-4756-94CC-A99AC7ABC3AC}" type="datetime1">
              <a:rPr lang="en-US"/>
              <a:pPr>
                <a:defRPr/>
              </a:pPr>
              <a:t>2/27/2019</a:t>
            </a:fld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 defTabSz="419522" fontAlgn="base">
              <a:spcBef>
                <a:spcPct val="0"/>
              </a:spcBef>
              <a:spcAft>
                <a:spcPct val="0"/>
              </a:spcAft>
              <a:defRPr sz="900">
                <a:solidFill>
                  <a:prstClr val="black">
                    <a:lumMod val="50000"/>
                    <a:lumOff val="50000"/>
                  </a:prstClr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C0442C28-97AD-49A2-A1AC-941A8C48BF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419522" fontAlgn="base">
              <a:spcBef>
                <a:spcPct val="0"/>
              </a:spcBef>
              <a:spcAft>
                <a:spcPct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en-US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1" y="136902"/>
            <a:ext cx="61722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 descr="C:\Users\phouj\Desktop\logos-toyota-low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6" b="15384"/>
          <a:stretch/>
        </p:blipFill>
        <p:spPr bwMode="auto">
          <a:xfrm>
            <a:off x="7710737" y="128952"/>
            <a:ext cx="1189106" cy="47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10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3CB48BE-D7DC-4C47-B2CA-134D6CC15C53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6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9" r:id="rId4"/>
    <p:sldLayoutId id="2147483660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386E8F"/>
          </a:solidFill>
          <a:latin typeface="Century Gothic" panose="020B0502020202020204" pitchFamily="34" charset="0"/>
          <a:ea typeface="+mj-ea"/>
          <a:cs typeface="Century Gothic" panose="020B0502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7171F"/>
        </a:buClr>
        <a:buFont typeface="Wingdings 3" panose="05040102010807070707" pitchFamily="18" charset="2"/>
        <a:buChar char="}"/>
        <a:defRPr sz="20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D7171F"/>
        </a:buClr>
        <a:buFont typeface="Arial" panose="020B0604020202020204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7171F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7171F"/>
        </a:buClr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7171F"/>
        </a:buClr>
        <a:buFont typeface="Arial" panose="020B0604020202020204" pitchFamily="34" charset="0"/>
        <a:buChar char="»"/>
        <a:defRPr sz="14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wmf"/><Relationship Id="rId4" Type="http://schemas.openxmlformats.org/officeDocument/2006/relationships/oleObject" Target="../embeddings/Microsoft_Excel_97-2003_Worksheet1.xls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386E8F"/>
                </a:solidFill>
              </a:rPr>
              <a:t>Auto Decisioning</a:t>
            </a:r>
            <a:br>
              <a:rPr lang="en-US" sz="5400" dirty="0" smtClean="0">
                <a:solidFill>
                  <a:srgbClr val="386E8F"/>
                </a:solidFill>
              </a:rPr>
            </a:br>
            <a:r>
              <a:rPr lang="en-US" sz="5400" dirty="0"/>
              <a:t> </a:t>
            </a:r>
            <a:r>
              <a:rPr lang="en-US" sz="5400" dirty="0" smtClean="0"/>
              <a:t>       </a:t>
            </a:r>
            <a:r>
              <a:rPr lang="en-US" sz="5400" dirty="0" smtClean="0">
                <a:solidFill>
                  <a:srgbClr val="386E8F"/>
                </a:solidFill>
              </a:rPr>
              <a:t>– BI Analyst Forum</a:t>
            </a:r>
            <a:endParaRPr lang="en-US" sz="5400" dirty="0">
              <a:solidFill>
                <a:srgbClr val="386E8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October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sz="2600" dirty="0" smtClean="0">
                <a:latin typeface="Century Gothic"/>
              </a:rPr>
              <a:t>Scorecard Input Variables</a:t>
            </a:r>
            <a:endParaRPr lang="en-US" sz="2600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10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98608"/>
              </p:ext>
            </p:extLst>
          </p:nvPr>
        </p:nvGraphicFramePr>
        <p:xfrm>
          <a:off x="1454149" y="2667000"/>
          <a:ext cx="5937251" cy="3510280"/>
        </p:xfrm>
        <a:graphic>
          <a:graphicData uri="http://schemas.openxmlformats.org/drawingml/2006/table">
            <a:tbl>
              <a:tblPr/>
              <a:tblGrid>
                <a:gridCol w="700216"/>
                <a:gridCol w="2757102"/>
                <a:gridCol w="2479933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RIDE Table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RIDE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2352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Deal Structure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APPL_FACT_REST_VW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AP_PAYMENT_TO_INCOME_RATIO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APPL_FACT_REST_VW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AP_PERCENT_ADVANCED_RATIO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APPL_FACT_REST_VW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AP_DEBT_TO_INCOME_RATIO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APPL_FACT_REST_VW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AP_TERM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Applicant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APPL_FACT_REST_VW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AP_CUST_TIME_AT_CURR_EMPL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APPL_APP_DEMO_PRFL_REST_VW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AP_CUST_RESIDENCE_CD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APPL_APP_DEMO_PRFL_REST_VW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AP_CUST_OCCUPATION_CD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APPL_APP_DEMO_PRFL_REST_VW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AP_APPL_EDUCATION_CD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 Bureau Information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APPL_FACT_REST_VW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OVERALL_PRIM_BUR_SCORE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BUREAU_MAST_DIM_REST_VW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BPCR_CURRENT_PAST_DUE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BUREAU_MAST_DIM_REST_VW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BPCR_NO_INQ_12MTHS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BUREAU_MAST_DIM_REST_VW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BPCR_REVOLV_DEBT_RATIO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BUREAU_MAST_DIM_REST_VW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BPCR_NEW_TRADES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BUREAU_MAST_DIM_REST_VW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BPCR_NUMBER_BANK_CARDS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57200" y="866775"/>
            <a:ext cx="8086725" cy="15604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Primary RIDE tables for scorecard inputs: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APPL_FACT_REST_VW – Deal Structure Information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APPL_APP_DEMO_PRFL_REST_VW – Applicant Information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BUREAU_MAST_DIM_REST_VW – Credit Bureau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61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sz="2600" dirty="0" smtClean="0">
                <a:latin typeface="Century Gothic"/>
              </a:rPr>
              <a:t>Scorecard Output – Probability of Payment</a:t>
            </a:r>
            <a:endParaRPr lang="en-US" sz="2600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33877" y="857250"/>
            <a:ext cx="8086725" cy="12495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TFS scorecards are run in SMG3, so the results are stored in an external decision table instead of in the main Fiserv Application table.</a:t>
            </a:r>
          </a:p>
          <a:p>
            <a:pPr marL="233362" lvl="2" indent="0">
              <a:lnSpc>
                <a:spcPct val="150000"/>
              </a:lnSpc>
              <a:buClr>
                <a:srgbClr val="C00000"/>
              </a:buClr>
              <a:buNone/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11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866743"/>
            <a:ext cx="6286501" cy="1569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33" y="2838293"/>
            <a:ext cx="2629267" cy="1124107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14325" y="3886200"/>
            <a:ext cx="8086725" cy="880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RIDE location of Probability of Payment </a:t>
            </a:r>
          </a:p>
          <a:p>
            <a:pPr marL="233362" lvl="2" indent="0">
              <a:lnSpc>
                <a:spcPct val="150000"/>
              </a:lnSpc>
              <a:buClr>
                <a:srgbClr val="C00000"/>
              </a:buClr>
              <a:buNone/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0" y="4495800"/>
            <a:ext cx="4620270" cy="1629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38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Auto Decisioning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FY17Q3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04800" y="838200"/>
            <a:ext cx="8686800" cy="5334000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386E8F"/>
                </a:solidFill>
              </a:rPr>
              <a:t>How Auto Decisioning criteria is established</a:t>
            </a:r>
            <a:endParaRPr lang="en-US" sz="1600" dirty="0">
              <a:solidFill>
                <a:srgbClr val="386E8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386E8F"/>
                </a:solidFill>
              </a:rPr>
              <a:t>Based </a:t>
            </a:r>
            <a:r>
              <a:rPr lang="en-US" sz="1400" dirty="0">
                <a:solidFill>
                  <a:srgbClr val="386E8F"/>
                </a:solidFill>
              </a:rPr>
              <a:t>on a holistic view of the portfolio’s performance and not just on individual deal-by-deal or dealer-by-dealer basis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386E8F"/>
                </a:solidFill>
              </a:rPr>
              <a:t>Study </a:t>
            </a:r>
            <a:r>
              <a:rPr lang="en-US" sz="1400" dirty="0">
                <a:solidFill>
                  <a:srgbClr val="386E8F"/>
                </a:solidFill>
              </a:rPr>
              <a:t>of payment performance of numerous (hundreds of thousands to millions) contracts under different economic </a:t>
            </a:r>
            <a:r>
              <a:rPr lang="en-US" sz="1400" dirty="0" smtClean="0">
                <a:solidFill>
                  <a:srgbClr val="386E8F"/>
                </a:solidFill>
              </a:rPr>
              <a:t>environments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386E8F"/>
                </a:solidFill>
              </a:rPr>
              <a:t>Study of manual decisioning patterns and market (economic) conditions at the time</a:t>
            </a:r>
          </a:p>
          <a:p>
            <a:pPr marL="342900" lvl="1" indent="-342900">
              <a:lnSpc>
                <a:spcPct val="150000"/>
              </a:lnSpc>
              <a:buFont typeface="Wingdings 3" panose="05040102010807070707" pitchFamily="18" charset="2"/>
              <a:buChar char="}"/>
            </a:pPr>
            <a:r>
              <a:rPr lang="en-US" sz="1600" dirty="0" smtClean="0">
                <a:solidFill>
                  <a:srgbClr val="386E8F"/>
                </a:solidFill>
              </a:rPr>
              <a:t>Criteria used in Auto Decisioning</a:t>
            </a:r>
            <a:endParaRPr lang="en-US" sz="1050" dirty="0" smtClean="0">
              <a:solidFill>
                <a:srgbClr val="386E8F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 3" panose="05040102010807070707" pitchFamily="18" charset="2"/>
              <a:buChar char="}"/>
            </a:pPr>
            <a:endParaRPr lang="en-US" sz="1600" dirty="0" smtClean="0">
              <a:solidFill>
                <a:srgbClr val="386E8F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 3" panose="05040102010807070707" pitchFamily="18" charset="2"/>
              <a:buChar char="}"/>
            </a:pPr>
            <a:endParaRPr lang="en-US" sz="1600" dirty="0">
              <a:solidFill>
                <a:srgbClr val="386E8F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 3" panose="05040102010807070707" pitchFamily="18" charset="2"/>
              <a:buChar char="}"/>
            </a:pPr>
            <a:r>
              <a:rPr lang="en-US" sz="1600" dirty="0" smtClean="0">
                <a:solidFill>
                  <a:srgbClr val="386E8F"/>
                </a:solidFill>
              </a:rPr>
              <a:t>How Auto Decisioning Works</a:t>
            </a:r>
            <a:endParaRPr lang="en-US" sz="1050" dirty="0">
              <a:solidFill>
                <a:srgbClr val="386E8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386E8F"/>
                </a:solidFill>
              </a:rPr>
              <a:t>Multiple entities and criteria</a:t>
            </a:r>
            <a:endParaRPr lang="en-US" sz="1050" dirty="0">
              <a:solidFill>
                <a:srgbClr val="4D647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8999" cy="342900"/>
          </a:xfrm>
        </p:spPr>
        <p:txBody>
          <a:bodyPr/>
          <a:lstStyle/>
          <a:p>
            <a:r>
              <a:rPr lang="en-US" dirty="0" smtClean="0">
                <a:solidFill>
                  <a:srgbClr val="386E8F"/>
                </a:solidFill>
              </a:rPr>
              <a:t>Auto Decisioning</a:t>
            </a:r>
            <a:endParaRPr lang="en-US" dirty="0">
              <a:solidFill>
                <a:srgbClr val="386E8F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</p:spPr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</p:spPr>
        <p:txBody>
          <a:bodyPr/>
          <a:lstStyle/>
          <a:p>
            <a:fld id="{AD6DBF5B-053D-484A-8C42-3722EEAB398C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</p:spPr>
        <p:txBody>
          <a:bodyPr/>
          <a:lstStyle/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07776" y="4648200"/>
            <a:ext cx="5307624" cy="1981200"/>
            <a:chOff x="3505200" y="4724400"/>
            <a:chExt cx="5307624" cy="1981200"/>
          </a:xfrm>
        </p:grpSpPr>
        <p:grpSp>
          <p:nvGrpSpPr>
            <p:cNvPr id="5" name="Group 4"/>
            <p:cNvGrpSpPr/>
            <p:nvPr/>
          </p:nvGrpSpPr>
          <p:grpSpPr>
            <a:xfrm>
              <a:off x="3505200" y="4724400"/>
              <a:ext cx="5307624" cy="1880175"/>
              <a:chOff x="3546232" y="4596825"/>
              <a:chExt cx="5307624" cy="1880175"/>
            </a:xfrm>
          </p:grpSpPr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3168435302"/>
                  </p:ext>
                </p:extLst>
              </p:nvPr>
            </p:nvGraphicFramePr>
            <p:xfrm>
              <a:off x="4628661" y="4648200"/>
              <a:ext cx="2281767" cy="182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4" name="Group 3"/>
              <p:cNvGrpSpPr/>
              <p:nvPr/>
            </p:nvGrpSpPr>
            <p:grpSpPr>
              <a:xfrm>
                <a:off x="3546232" y="4596825"/>
                <a:ext cx="5307624" cy="1839273"/>
                <a:chOff x="3546232" y="4596825"/>
                <a:chExt cx="5307624" cy="1839273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6154942" y="4596825"/>
                  <a:ext cx="17359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i="1" dirty="0" smtClean="0">
                      <a:latin typeface="Century Gothic" panose="020B0502020202020204" pitchFamily="34" charset="0"/>
                    </a:rPr>
                    <a:t>Owner: Legal</a:t>
                  </a:r>
                </a:p>
                <a:p>
                  <a:r>
                    <a:rPr lang="en-US" sz="900" i="1" dirty="0" smtClean="0">
                      <a:latin typeface="Century Gothic" panose="020B0502020202020204" pitchFamily="34" charset="0"/>
                    </a:rPr>
                    <a:t>System: carLOS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dirty="0" smtClean="0">
                      <a:latin typeface="Century Gothic" panose="020B0502020202020204" pitchFamily="34" charset="0"/>
                    </a:rPr>
                    <a:t>Regulatory requirements (OFAC, FACTA)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6804923" y="5512768"/>
                  <a:ext cx="204893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i="1" dirty="0" smtClean="0">
                      <a:latin typeface="Century Gothic" panose="020B0502020202020204" pitchFamily="34" charset="0"/>
                    </a:rPr>
                    <a:t>Owners: Sales, Pricing, &amp; Fraud</a:t>
                  </a:r>
                </a:p>
                <a:p>
                  <a:r>
                    <a:rPr lang="en-US" sz="900" i="1" dirty="0" smtClean="0">
                      <a:latin typeface="Century Gothic" panose="020B0502020202020204" pitchFamily="34" charset="0"/>
                    </a:rPr>
                    <a:t>Systems: carLOS &amp; Other plug-ins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dirty="0">
                      <a:latin typeface="Century Gothic" panose="020B0502020202020204" pitchFamily="34" charset="0"/>
                    </a:rPr>
                    <a:t> </a:t>
                  </a:r>
                  <a:r>
                    <a:rPr lang="en-US" sz="900" dirty="0" smtClean="0">
                      <a:latin typeface="Century Gothic" panose="020B0502020202020204" pitchFamily="34" charset="0"/>
                    </a:rPr>
                    <a:t>Business &amp; Product Policies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dirty="0" smtClean="0">
                      <a:latin typeface="Century Gothic" panose="020B0502020202020204" pitchFamily="34" charset="0"/>
                    </a:rPr>
                    <a:t>Fraud tools/criteria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dirty="0" smtClean="0">
                      <a:latin typeface="Century Gothic" panose="020B0502020202020204" pitchFamily="34" charset="0"/>
                    </a:rPr>
                    <a:t>Identity verification rules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dirty="0" smtClean="0">
                      <a:latin typeface="Century Gothic" panose="020B0502020202020204" pitchFamily="34" charset="0"/>
                    </a:rPr>
                    <a:t>Pricing information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546232" y="5158770"/>
                  <a:ext cx="1761067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i="1" dirty="0" smtClean="0">
                      <a:latin typeface="Century Gothic" panose="020B0502020202020204" pitchFamily="34" charset="0"/>
                    </a:rPr>
                    <a:t>Owner: Risk</a:t>
                  </a:r>
                </a:p>
                <a:p>
                  <a:r>
                    <a:rPr lang="en-US" sz="900" i="1" dirty="0" smtClean="0">
                      <a:latin typeface="Century Gothic" panose="020B0502020202020204" pitchFamily="34" charset="0"/>
                    </a:rPr>
                    <a:t>Systems: SMG3 &amp; ATB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dirty="0">
                      <a:latin typeface="Century Gothic" panose="020B0502020202020204" pitchFamily="34" charset="0"/>
                    </a:rPr>
                    <a:t> </a:t>
                  </a:r>
                  <a:r>
                    <a:rPr lang="en-US" sz="900" dirty="0" smtClean="0">
                      <a:latin typeface="Century Gothic" panose="020B0502020202020204" pitchFamily="34" charset="0"/>
                    </a:rPr>
                    <a:t>23 scorecards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dirty="0" smtClean="0">
                      <a:latin typeface="Century Gothic" panose="020B0502020202020204" pitchFamily="34" charset="0"/>
                    </a:rPr>
                    <a:t>Auto Decline &amp; Auto Approval criteria</a:t>
                  </a:r>
                </a:p>
              </p:txBody>
            </p:sp>
          </p:grpSp>
        </p:grpSp>
        <p:sp>
          <p:nvSpPr>
            <p:cNvPr id="6" name="Rounded Rectangle 5"/>
            <p:cNvSpPr/>
            <p:nvPr/>
          </p:nvSpPr>
          <p:spPr>
            <a:xfrm>
              <a:off x="3505200" y="4724400"/>
              <a:ext cx="5307624" cy="1981200"/>
            </a:xfrm>
            <a:prstGeom prst="roundRect">
              <a:avLst>
                <a:gd name="adj" fmla="val 7791"/>
              </a:avLst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9327"/>
              </p:ext>
            </p:extLst>
          </p:nvPr>
        </p:nvGraphicFramePr>
        <p:xfrm>
          <a:off x="762000" y="3452448"/>
          <a:ext cx="5791200" cy="741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316480"/>
                <a:gridCol w="3474720"/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Credit Profile of Customer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Business Policies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Deal Structure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Risk Assessment of Customer to Repay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5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447800"/>
            <a:ext cx="7772400" cy="23844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/>
              <a:t>The Future Roadmap</a:t>
            </a:r>
            <a:endParaRPr lang="en-US" sz="3600" dirty="0"/>
          </a:p>
        </p:txBody>
      </p:sp>
      <p:sp>
        <p:nvSpPr>
          <p:cNvPr id="7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14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9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85800" y="5943600"/>
            <a:ext cx="6400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FY17Q3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3550903" y="2506287"/>
            <a:ext cx="703152" cy="3125928"/>
          </a:xfrm>
          <a:prstGeom prst="rect">
            <a:avLst/>
          </a:prstGeom>
          <a:pattFill prst="smChe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18" tIns="38059" rIns="76118" bIns="38059" rtlCol="0" anchor="ctr"/>
          <a:lstStyle/>
          <a:p>
            <a:pPr algn="ctr"/>
            <a:endParaRPr lang="en-US" sz="6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839045" y="2913609"/>
            <a:ext cx="696190" cy="3125928"/>
          </a:xfrm>
          <a:prstGeom prst="rect">
            <a:avLst/>
          </a:prstGeom>
          <a:pattFill prst="smChe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18" tIns="38059" rIns="76118" bIns="38059" rtlCol="0" anchor="ctr"/>
          <a:lstStyle/>
          <a:p>
            <a:pPr algn="ctr"/>
            <a:endParaRPr lang="en-US" sz="6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for the Future</a:t>
            </a:r>
            <a:endParaRPr lang="en-US" dirty="0">
              <a:solidFill>
                <a:srgbClr val="386E8F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</p:spPr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</p:spPr>
        <p:txBody>
          <a:bodyPr/>
          <a:lstStyle/>
          <a:p>
            <a:fld id="{AD6DBF5B-053D-484A-8C42-3722EEAB398C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</p:spPr>
        <p:txBody>
          <a:bodyPr/>
          <a:lstStyle/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28600" y="678099"/>
            <a:ext cx="8743472" cy="6037269"/>
            <a:chOff x="488375" y="686891"/>
            <a:chExt cx="8743472" cy="6037269"/>
          </a:xfrm>
        </p:grpSpPr>
        <p:sp>
          <p:nvSpPr>
            <p:cNvPr id="147" name="Rectangle 146"/>
            <p:cNvSpPr/>
            <p:nvPr/>
          </p:nvSpPr>
          <p:spPr>
            <a:xfrm>
              <a:off x="4522071" y="4092152"/>
              <a:ext cx="4128871" cy="251727"/>
            </a:xfrm>
            <a:prstGeom prst="rect">
              <a:avLst/>
            </a:prstGeom>
            <a:solidFill>
              <a:srgbClr val="386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 sz="600">
                <a:latin typeface="Century Gothic" panose="020B0502020202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8156" y="6531031"/>
              <a:ext cx="793044" cy="184583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700" dirty="0" smtClean="0">
                  <a:latin typeface="Century Gothic" panose="020B0502020202020204" pitchFamily="34" charset="0"/>
                </a:rPr>
                <a:t>Trending Up</a:t>
              </a:r>
              <a:endParaRPr lang="en-US" sz="700" dirty="0">
                <a:latin typeface="Century Gothic" panose="020B0502020202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06982" y="6531030"/>
              <a:ext cx="793044" cy="184583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700" dirty="0" smtClean="0">
                  <a:latin typeface="Century Gothic" panose="020B0502020202020204" pitchFamily="34" charset="0"/>
                </a:rPr>
                <a:t>On Track</a:t>
              </a:r>
              <a:endParaRPr lang="en-US" sz="700" dirty="0">
                <a:latin typeface="Century Gothic" panose="020B0502020202020204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06081" y="3511599"/>
              <a:ext cx="582968" cy="2813580"/>
            </a:xfrm>
            <a:prstGeom prst="rect">
              <a:avLst/>
            </a:prstGeom>
            <a:pattFill prst="smCheck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88263" y="3199251"/>
              <a:ext cx="597592" cy="3125928"/>
            </a:xfrm>
            <a:prstGeom prst="rect">
              <a:avLst/>
            </a:prstGeom>
            <a:pattFill prst="smCheck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322851" y="3748153"/>
              <a:ext cx="604561" cy="2696246"/>
            </a:xfrm>
            <a:prstGeom prst="rect">
              <a:avLst/>
            </a:prstGeom>
            <a:pattFill prst="smCheck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6823" y="5893431"/>
              <a:ext cx="8425024" cy="397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06825" y="4358210"/>
              <a:ext cx="516027" cy="2740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Est. Completion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367938" y="4343834"/>
              <a:ext cx="455909" cy="261527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Dec</a:t>
              </a:r>
            </a:p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06824" y="5988968"/>
              <a:ext cx="7837060" cy="2959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50644" y="4343834"/>
              <a:ext cx="455909" cy="261527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Dec</a:t>
              </a:r>
            </a:p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07107" y="5376975"/>
              <a:ext cx="6674836" cy="317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07108" y="4717022"/>
              <a:ext cx="6682813" cy="397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 flipH="1">
              <a:off x="6959374" y="1569890"/>
              <a:ext cx="7058" cy="487451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129444" y="4104024"/>
              <a:ext cx="657964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b="1" dirty="0" smtClean="0">
                  <a:latin typeface="Century Gothic" panose="020B0502020202020204" pitchFamily="34" charset="0"/>
                </a:rPr>
                <a:t>CP2483</a:t>
              </a:r>
              <a:endParaRPr lang="en-US" sz="6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945590" y="4123758"/>
              <a:ext cx="46863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b="1" dirty="0">
                  <a:latin typeface="Century Gothic" panose="020B0502020202020204" pitchFamily="34" charset="0"/>
                </a:rPr>
                <a:t>CP2483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556392" y="4124695"/>
              <a:ext cx="455909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CP2476</a:t>
              </a:r>
              <a:endParaRPr lang="en-US" sz="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07108" y="5050325"/>
              <a:ext cx="516027" cy="3189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07108" y="5053788"/>
              <a:ext cx="7836776" cy="325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07109" y="5376976"/>
              <a:ext cx="516005" cy="314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06825" y="5495871"/>
              <a:ext cx="6683509" cy="397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06825" y="5694822"/>
              <a:ext cx="516027" cy="2764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06824" y="5694822"/>
              <a:ext cx="7837060" cy="294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 flipH="1">
              <a:off x="5172974" y="2887524"/>
              <a:ext cx="3316" cy="337221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96" idx="1"/>
            </p:cNvCxnSpPr>
            <p:nvPr/>
          </p:nvCxnSpPr>
          <p:spPr>
            <a:xfrm>
              <a:off x="2487790" y="3747827"/>
              <a:ext cx="1258" cy="260131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505547" y="2887524"/>
              <a:ext cx="14061" cy="340410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1903533" y="4082629"/>
              <a:ext cx="2548" cy="233515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5764401" y="2521347"/>
              <a:ext cx="0" cy="380383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789738" y="3194922"/>
              <a:ext cx="5324" cy="28691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93" idx="3"/>
            </p:cNvCxnSpPr>
            <p:nvPr/>
          </p:nvCxnSpPr>
          <p:spPr>
            <a:xfrm>
              <a:off x="6364749" y="2010443"/>
              <a:ext cx="192" cy="43147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8049888" y="1293113"/>
              <a:ext cx="1" cy="50715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8046814" y="987137"/>
              <a:ext cx="604129" cy="25918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Other</a:t>
              </a:r>
              <a:endParaRPr lang="en-US" sz="6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323135" y="3748153"/>
              <a:ext cx="582685" cy="3344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Refine AD </a:t>
              </a:r>
              <a:r>
                <a:rPr lang="en-US" sz="6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segments</a:t>
              </a:r>
              <a:endParaRPr lang="en-US" sz="6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905821" y="3511599"/>
              <a:ext cx="581969" cy="236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Declines</a:t>
              </a:r>
              <a:endParaRPr lang="en-US" sz="6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362216" y="1552215"/>
              <a:ext cx="603504" cy="308359"/>
            </a:xfrm>
            <a:prstGeom prst="rect">
              <a:avLst/>
            </a:prstGeom>
            <a:solidFill>
              <a:srgbClr val="386E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Mult</a:t>
              </a:r>
              <a:r>
                <a:rPr lang="en-US" sz="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.  Apps</a:t>
              </a:r>
            </a:p>
            <a:p>
              <a:pPr algn="ctr"/>
              <a:r>
                <a:rPr lang="en-US" sz="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Phase III 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84916" y="2179768"/>
              <a:ext cx="572385" cy="3117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Bus. </a:t>
              </a:r>
              <a:r>
                <a:rPr lang="en-US" sz="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Sol. </a:t>
              </a:r>
              <a:r>
                <a:rPr lang="en-US" sz="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Scorecard</a:t>
              </a:r>
              <a:endParaRPr lang="en-US" sz="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488527" y="3199251"/>
              <a:ext cx="597329" cy="29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Multiple  Apps  Phase </a:t>
              </a:r>
              <a:r>
                <a:rPr lang="en-US" sz="6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I</a:t>
              </a:r>
              <a:endParaRPr lang="en-US" sz="6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532195" y="1252478"/>
              <a:ext cx="517693" cy="299737"/>
            </a:xfrm>
            <a:prstGeom prst="rect">
              <a:avLst/>
            </a:prstGeom>
            <a:solidFill>
              <a:srgbClr val="386E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Alt. Deal Structure</a:t>
              </a:r>
            </a:p>
          </p:txBody>
        </p:sp>
        <p:sp>
          <p:nvSpPr>
            <p:cNvPr id="183" name="Right Arrow 182"/>
            <p:cNvSpPr/>
            <p:nvPr/>
          </p:nvSpPr>
          <p:spPr>
            <a:xfrm>
              <a:off x="577325" y="6182971"/>
              <a:ext cx="8297735" cy="36330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3589362" y="6565193"/>
              <a:ext cx="116864" cy="12075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endParaRPr lang="en-US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2930960" y="6558679"/>
              <a:ext cx="116862" cy="12075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8CC44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endParaRPr lang="en-US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6" name="Picture 185" descr="right6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680" y="6584660"/>
              <a:ext cx="129072" cy="94419"/>
            </a:xfrm>
            <a:prstGeom prst="rect">
              <a:avLst/>
            </a:prstGeom>
          </p:spPr>
        </p:pic>
        <p:pic>
          <p:nvPicPr>
            <p:cNvPr id="187" name="Picture 186" descr="up2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7" y="6553325"/>
              <a:ext cx="99287" cy="122745"/>
            </a:xfrm>
            <a:prstGeom prst="rect">
              <a:avLst/>
            </a:prstGeom>
          </p:spPr>
        </p:pic>
        <p:sp>
          <p:nvSpPr>
            <p:cNvPr id="188" name="TextBox 187"/>
            <p:cNvSpPr txBox="1"/>
            <p:nvPr/>
          </p:nvSpPr>
          <p:spPr>
            <a:xfrm>
              <a:off x="4320183" y="6530085"/>
              <a:ext cx="793044" cy="184583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700" dirty="0">
                  <a:latin typeface="Century Gothic" panose="020B0502020202020204" pitchFamily="34" charset="0"/>
                </a:rPr>
                <a:t>Flat Trend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883324" y="3776791"/>
              <a:ext cx="626794" cy="230750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dirty="0">
                  <a:latin typeface="Century Gothic" panose="020B0502020202020204" pitchFamily="34" charset="0"/>
                </a:rPr>
                <a:t>Increasing Auto Declines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149290" y="2514600"/>
              <a:ext cx="674220" cy="923247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dirty="0">
                  <a:latin typeface="Century Gothic" panose="020B0502020202020204" pitchFamily="34" charset="0"/>
                </a:rPr>
                <a:t>Today we do not have a business  scorecard.  This phase is to build and deploy two scorecards; business only and business consumer blended within SMG.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322461" y="1868032"/>
              <a:ext cx="619736" cy="1231023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dirty="0">
                  <a:latin typeface="Century Gothic" panose="020B0502020202020204" pitchFamily="34" charset="0"/>
                </a:rPr>
                <a:t>Dup Applications beyond the original, from </a:t>
              </a:r>
              <a:r>
                <a:rPr lang="en-US" sz="500" u="sng" dirty="0">
                  <a:latin typeface="Century Gothic" panose="020B0502020202020204" pitchFamily="34" charset="0"/>
                </a:rPr>
                <a:t>differen</a:t>
              </a:r>
              <a:r>
                <a:rPr lang="en-US" sz="500" dirty="0">
                  <a:latin typeface="Century Gothic" panose="020B0502020202020204" pitchFamily="34" charset="0"/>
                </a:rPr>
                <a:t>t dealers, can’t be  auto decisioned due to system limitations.  This phase is to  design a process and rework CarLOS to address.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508127" y="1540062"/>
              <a:ext cx="582334" cy="1692688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dirty="0">
                  <a:latin typeface="Century Gothic" panose="020B0502020202020204" pitchFamily="34" charset="0"/>
                </a:rPr>
                <a:t>The ability to offer customers additional options that optimizes  risk and return for the organization.  This phase includes a large analytical effort and the purchase of a optimization tool to plug into the existing originations process.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757301" y="1860574"/>
              <a:ext cx="607449" cy="299737"/>
            </a:xfrm>
            <a:prstGeom prst="rect">
              <a:avLst/>
            </a:prstGeom>
            <a:solidFill>
              <a:srgbClr val="386E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Multiple  Apps Phase II 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972389" y="1252478"/>
              <a:ext cx="548640" cy="299737"/>
            </a:xfrm>
            <a:prstGeom prst="rect">
              <a:avLst/>
            </a:prstGeom>
            <a:solidFill>
              <a:srgbClr val="386E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Counter</a:t>
              </a:r>
            </a:p>
            <a:p>
              <a:pPr algn="ctr"/>
              <a:r>
                <a:rPr lang="en-US" sz="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-</a:t>
              </a:r>
              <a:r>
                <a:rPr lang="en-US" sz="6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offers</a:t>
              </a:r>
              <a:endParaRPr lang="en-US" sz="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299883" y="4084800"/>
              <a:ext cx="7351059" cy="249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487790" y="3503795"/>
              <a:ext cx="628265" cy="153805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b="1" dirty="0">
                  <a:latin typeface="Century Gothic" panose="020B0502020202020204" pitchFamily="34" charset="0"/>
                </a:rPr>
                <a:t>Reporting </a:t>
              </a:r>
              <a:r>
                <a:rPr lang="en-US" sz="500" b="1" dirty="0" smtClean="0">
                  <a:latin typeface="Century Gothic" panose="020B0502020202020204" pitchFamily="34" charset="0"/>
                </a:rPr>
                <a:t>Only</a:t>
              </a:r>
              <a:endParaRPr lang="en-US" sz="500" dirty="0">
                <a:latin typeface="Century Gothic" panose="020B0502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561469" y="4343400"/>
              <a:ext cx="455909" cy="261527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Dec</a:t>
              </a:r>
            </a:p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739974" y="2174875"/>
              <a:ext cx="671617" cy="538526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dirty="0">
                  <a:latin typeface="Century Gothic" panose="020B0502020202020204" pitchFamily="34" charset="0"/>
                </a:rPr>
                <a:t>Writing decision logic for </a:t>
              </a:r>
              <a:r>
                <a:rPr lang="en-US" sz="500" dirty="0" err="1">
                  <a:latin typeface="Century Gothic" panose="020B0502020202020204" pitchFamily="34" charset="0"/>
                </a:rPr>
                <a:t>mult</a:t>
              </a:r>
              <a:r>
                <a:rPr lang="en-US" sz="500" dirty="0">
                  <a:latin typeface="Century Gothic" panose="020B0502020202020204" pitchFamily="34" charset="0"/>
                </a:rPr>
                <a:t>. App. </a:t>
              </a:r>
              <a:r>
                <a:rPr lang="en-US" sz="500" u="sng" dirty="0">
                  <a:latin typeface="Century Gothic" panose="020B0502020202020204" pitchFamily="34" charset="0"/>
                </a:rPr>
                <a:t>same</a:t>
              </a:r>
              <a:r>
                <a:rPr lang="en-US" sz="500" dirty="0">
                  <a:latin typeface="Century Gothic" panose="020B0502020202020204" pitchFamily="34" charset="0"/>
                </a:rPr>
                <a:t> dealer.  Fiserv changes will be required</a:t>
              </a:r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8651551" y="1252478"/>
              <a:ext cx="284" cy="510238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8023413" y="1246321"/>
              <a:ext cx="672923" cy="615470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dirty="0">
                  <a:latin typeface="Century Gothic" panose="020B0502020202020204" pitchFamily="34" charset="0"/>
                </a:rPr>
                <a:t>Not every deal will be auto decisioned.  Some exceptions will require manual </a:t>
              </a:r>
              <a:r>
                <a:rPr lang="en-US" sz="500">
                  <a:latin typeface="Century Gothic" panose="020B0502020202020204" pitchFamily="34" charset="0"/>
                </a:rPr>
                <a:t>work.</a:t>
              </a:r>
              <a:endParaRPr lang="en-US" sz="500" dirty="0">
                <a:latin typeface="Century Gothic" panose="020B0502020202020204" pitchFamily="34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021331" y="4126500"/>
              <a:ext cx="455909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CP2476</a:t>
              </a:r>
              <a:endParaRPr lang="en-US" sz="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23113" y="4727183"/>
              <a:ext cx="58270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Complete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905819" y="4727183"/>
              <a:ext cx="58270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Complete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501743" y="4727183"/>
              <a:ext cx="58270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Complete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079599" y="3175798"/>
              <a:ext cx="772097" cy="923247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dirty="0" smtClean="0">
                  <a:latin typeface="Century Gothic" panose="020B0502020202020204" pitchFamily="34" charset="0"/>
                </a:rPr>
                <a:t>Upgrade </a:t>
              </a:r>
              <a:r>
                <a:rPr lang="en-US" sz="500" dirty="0">
                  <a:latin typeface="Century Gothic" panose="020B0502020202020204" pitchFamily="34" charset="0"/>
                </a:rPr>
                <a:t>current LexisNexis Instant ID to include NAP premium which contains cell phone verification. Test and introduce waterfall to </a:t>
              </a:r>
              <a:r>
                <a:rPr lang="en-US" sz="500" dirty="0" err="1">
                  <a:latin typeface="Century Gothic" panose="020B0502020202020204" pitchFamily="34" charset="0"/>
                </a:rPr>
                <a:t>PreciseID</a:t>
              </a:r>
              <a:r>
                <a:rPr lang="en-US" sz="500" dirty="0">
                  <a:latin typeface="Century Gothic" panose="020B0502020202020204" pitchFamily="34" charset="0"/>
                </a:rPr>
                <a:t> to clear what fails LN.</a:t>
              </a:r>
            </a:p>
            <a:p>
              <a:endParaRPr lang="en-US" sz="500" dirty="0">
                <a:latin typeface="Century Gothic" panose="020B0502020202020204" pitchFamily="34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787408" y="2491495"/>
              <a:ext cx="732200" cy="404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Approval </a:t>
              </a:r>
              <a:r>
                <a:rPr lang="en-US" sz="6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w/Conditions</a:t>
              </a:r>
              <a:endParaRPr lang="en-US" sz="6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508159" y="2491496"/>
              <a:ext cx="679323" cy="3960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Rebuild Scorecards</a:t>
              </a:r>
              <a:endParaRPr lang="en-US" sz="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497830" y="2895600"/>
              <a:ext cx="745340" cy="615470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dirty="0">
                  <a:latin typeface="Century Gothic" panose="020B0502020202020204" pitchFamily="34" charset="0"/>
                </a:rPr>
                <a:t>Develop new  PD/LGD/ELL model for originations.  Replace current 2012 scorecards.  This is a foundation project for AD.</a:t>
              </a: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929030" y="2433422"/>
              <a:ext cx="1949005" cy="770451"/>
              <a:chOff x="1502407" y="962403"/>
              <a:chExt cx="1949005" cy="770451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1502407" y="989782"/>
                <a:ext cx="238810" cy="1804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6118" tIns="38059" rIns="76118" bIns="38059" rtlCol="0" anchor="ctr"/>
              <a:lstStyle/>
              <a:p>
                <a:pPr algn="ctr"/>
                <a:endParaRPr lang="en-US" sz="8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1502407" y="1353464"/>
                <a:ext cx="238810" cy="180438"/>
              </a:xfrm>
              <a:prstGeom prst="rect">
                <a:avLst/>
              </a:prstGeom>
              <a:solidFill>
                <a:srgbClr val="386E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6118" tIns="38059" rIns="76118" bIns="38059" rtlCol="0" anchor="ctr"/>
              <a:lstStyle/>
              <a:p>
                <a:pPr algn="ctr"/>
                <a:endParaRPr lang="en-US" sz="8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1502407" y="1533902"/>
                <a:ext cx="238810" cy="198952"/>
              </a:xfrm>
              <a:prstGeom prst="rect">
                <a:avLst/>
              </a:prstGeom>
              <a:pattFill prst="sm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6118" tIns="38059" rIns="76118" bIns="38059" rtlCol="0" anchor="ctr"/>
              <a:lstStyle/>
              <a:p>
                <a:pPr algn="ctr"/>
                <a:endParaRPr lang="en-US" sz="10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1735560" y="1154435"/>
                <a:ext cx="1340796" cy="199972"/>
              </a:xfrm>
              <a:prstGeom prst="rect">
                <a:avLst/>
              </a:prstGeom>
              <a:noFill/>
            </p:spPr>
            <p:txBody>
              <a:bodyPr wrap="square" lIns="76118" tIns="38059" rIns="76118" bIns="38059" rtlCol="0">
                <a:spAutoFit/>
              </a:bodyPr>
              <a:lstStyle/>
              <a:p>
                <a:r>
                  <a:rPr lang="en-US" sz="800" dirty="0">
                    <a:latin typeface="Century Gothic" panose="020B0502020202020204" pitchFamily="34" charset="0"/>
                  </a:rPr>
                  <a:t>Manual</a:t>
                </a: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735560" y="1326084"/>
                <a:ext cx="1715852" cy="199972"/>
              </a:xfrm>
              <a:prstGeom prst="rect">
                <a:avLst/>
              </a:prstGeom>
              <a:noFill/>
            </p:spPr>
            <p:txBody>
              <a:bodyPr wrap="square" lIns="76118" tIns="38059" rIns="76118" bIns="38059" rtlCol="0">
                <a:spAutoFit/>
              </a:bodyPr>
              <a:lstStyle/>
              <a:p>
                <a:r>
                  <a:rPr lang="en-US" sz="800" dirty="0">
                    <a:latin typeface="Century Gothic" panose="020B0502020202020204" pitchFamily="34" charset="0"/>
                  </a:rPr>
                  <a:t>Targeted Auto Decisioning</a:t>
                </a: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729391" y="1518117"/>
                <a:ext cx="1537189" cy="199972"/>
              </a:xfrm>
              <a:prstGeom prst="rect">
                <a:avLst/>
              </a:prstGeom>
              <a:noFill/>
            </p:spPr>
            <p:txBody>
              <a:bodyPr wrap="square" lIns="76118" tIns="38059" rIns="76118" bIns="38059" rtlCol="0">
                <a:spAutoFit/>
              </a:bodyPr>
              <a:lstStyle/>
              <a:p>
                <a:r>
                  <a:rPr lang="en-US" sz="800" dirty="0">
                    <a:latin typeface="Century Gothic" panose="020B0502020202020204" pitchFamily="34" charset="0"/>
                  </a:rPr>
                  <a:t>Current Auto Decisioning</a:t>
                </a: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1502407" y="1170221"/>
                <a:ext cx="238810" cy="18043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6118" tIns="38059" rIns="76118" bIns="38059" rtlCol="0" anchor="ctr"/>
              <a:lstStyle/>
              <a:p>
                <a:pPr algn="ctr"/>
                <a:endParaRPr lang="en-US" sz="8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1735746" y="962403"/>
                <a:ext cx="1340796" cy="199972"/>
              </a:xfrm>
              <a:prstGeom prst="rect">
                <a:avLst/>
              </a:prstGeom>
              <a:noFill/>
            </p:spPr>
            <p:txBody>
              <a:bodyPr wrap="square" lIns="76118" tIns="38059" rIns="76118" bIns="38059" rtlCol="0">
                <a:spAutoFit/>
              </a:bodyPr>
              <a:lstStyle/>
              <a:p>
                <a:r>
                  <a:rPr lang="en-US" sz="800" dirty="0">
                    <a:latin typeface="Century Gothic" panose="020B0502020202020204" pitchFamily="34" charset="0"/>
                  </a:rPr>
                  <a:t>Foundational</a:t>
                </a: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>
              <a:off x="806824" y="4650593"/>
              <a:ext cx="516027" cy="362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Status</a:t>
              </a:r>
              <a:endParaRPr lang="en-US" sz="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086244" y="2900663"/>
              <a:ext cx="703424" cy="29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Identity Verification  </a:t>
              </a:r>
              <a:r>
                <a:rPr lang="en-US" sz="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Tools </a:t>
              </a:r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7523295" y="1533903"/>
              <a:ext cx="7058" cy="487451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4495800" y="4389066"/>
              <a:ext cx="68911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 smtClean="0">
                  <a:latin typeface="Century Gothic" panose="020B0502020202020204" pitchFamily="34" charset="0"/>
                </a:rPr>
                <a:t>TBD</a:t>
              </a:r>
              <a:endParaRPr lang="en-US" sz="600" dirty="0">
                <a:latin typeface="Century Gothic" panose="020B050202020202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810000" y="2895600"/>
              <a:ext cx="712071" cy="769359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dirty="0">
                  <a:latin typeface="Century Gothic" panose="020B0502020202020204" pitchFamily="34" charset="0"/>
                </a:rPr>
                <a:t>The ability to send an approval with a condition to clear certain checks like address, name, </a:t>
              </a:r>
              <a:r>
                <a:rPr lang="en-US" sz="500" dirty="0" smtClean="0">
                  <a:latin typeface="Century Gothic" panose="020B0502020202020204" pitchFamily="34" charset="0"/>
                </a:rPr>
                <a:t>phone, SS#, mismatch </a:t>
              </a:r>
              <a:r>
                <a:rPr lang="en-US" sz="500" dirty="0">
                  <a:latin typeface="Century Gothic" panose="020B0502020202020204" pitchFamily="34" charset="0"/>
                </a:rPr>
                <a:t>on low risk customers.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806824" y="4648200"/>
              <a:ext cx="783677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spcCol="0"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06824" y="4069414"/>
              <a:ext cx="516311" cy="272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r>
                <a:rPr lang="en-US" sz="5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EFFORT</a:t>
              </a:r>
              <a:endParaRPr lang="en-US" sz="5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510118" y="4364182"/>
              <a:ext cx="58270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-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927412" y="4364182"/>
              <a:ext cx="58270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-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299882" y="4364182"/>
              <a:ext cx="58270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-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048000" y="4352192"/>
              <a:ext cx="742671" cy="261527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 smtClean="0">
                  <a:latin typeface="Century Gothic" panose="020B0502020202020204" pitchFamily="34" charset="0"/>
                </a:rPr>
                <a:t>Jun</a:t>
              </a:r>
            </a:p>
            <a:p>
              <a:pPr algn="ctr"/>
              <a:r>
                <a:rPr lang="en-US" sz="600" dirty="0" smtClean="0">
                  <a:latin typeface="Century Gothic" panose="020B0502020202020204" pitchFamily="34" charset="0"/>
                </a:rPr>
                <a:t>2017</a:t>
              </a:r>
              <a:endParaRPr lang="en-US" sz="600" dirty="0">
                <a:latin typeface="Century Gothic" panose="020B0502020202020204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709220" y="4724773"/>
              <a:ext cx="533950" cy="230750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500" dirty="0">
                  <a:latin typeface="Century Gothic" panose="020B0502020202020204" pitchFamily="34" charset="0"/>
                </a:rPr>
                <a:t>In </a:t>
              </a:r>
              <a:endParaRPr lang="en-US" sz="500" dirty="0" smtClean="0">
                <a:latin typeface="Century Gothic" panose="020B0502020202020204" pitchFamily="34" charset="0"/>
              </a:endParaRPr>
            </a:p>
            <a:p>
              <a:pPr algn="ctr"/>
              <a:r>
                <a:rPr lang="en-US" sz="500" dirty="0" smtClean="0">
                  <a:latin typeface="Century Gothic" panose="020B0502020202020204" pitchFamily="34" charset="0"/>
                </a:rPr>
                <a:t>Progress</a:t>
              </a:r>
              <a:endParaRPr lang="en-US" sz="500" dirty="0">
                <a:latin typeface="Century Gothic" panose="020B0502020202020204" pitchFamily="34" charset="0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4589900" y="4708498"/>
              <a:ext cx="196373" cy="19786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8CC44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endParaRPr lang="en-US" sz="70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8" name="Picture 227" descr="up2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837" y="4760982"/>
              <a:ext cx="99287" cy="122745"/>
            </a:xfrm>
            <a:prstGeom prst="rect">
              <a:avLst/>
            </a:prstGeom>
          </p:spPr>
        </p:pic>
        <p:sp>
          <p:nvSpPr>
            <p:cNvPr id="229" name="TextBox 228"/>
            <p:cNvSpPr txBox="1"/>
            <p:nvPr/>
          </p:nvSpPr>
          <p:spPr>
            <a:xfrm>
              <a:off x="5105400" y="4389066"/>
              <a:ext cx="68911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 smtClean="0">
                  <a:latin typeface="Century Gothic" panose="020B0502020202020204" pitchFamily="34" charset="0"/>
                </a:rPr>
                <a:t>TBD</a:t>
              </a:r>
              <a:endParaRPr lang="en-US" sz="600" dirty="0">
                <a:latin typeface="Century Gothic" panose="020B050202020202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289560" y="4732088"/>
              <a:ext cx="533950" cy="230750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500" dirty="0">
                  <a:latin typeface="Century Gothic" panose="020B0502020202020204" pitchFamily="34" charset="0"/>
                </a:rPr>
                <a:t>In </a:t>
              </a:r>
              <a:endParaRPr lang="en-US" sz="500" dirty="0" smtClean="0">
                <a:latin typeface="Century Gothic" panose="020B0502020202020204" pitchFamily="34" charset="0"/>
              </a:endParaRPr>
            </a:p>
            <a:p>
              <a:pPr algn="ctr"/>
              <a:r>
                <a:rPr lang="en-US" sz="500" dirty="0" smtClean="0">
                  <a:latin typeface="Century Gothic" panose="020B0502020202020204" pitchFamily="34" charset="0"/>
                </a:rPr>
                <a:t>Progress</a:t>
              </a:r>
              <a:endParaRPr lang="en-US" sz="500" dirty="0">
                <a:latin typeface="Century Gothic" panose="020B0502020202020204" pitchFamily="34" charset="0"/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5213827" y="4708498"/>
              <a:ext cx="196373" cy="19786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8CC44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endParaRPr lang="en-US" sz="70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2" name="Picture 231" descr="up2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764" y="4760982"/>
              <a:ext cx="99287" cy="122745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>
            <a:xfrm>
              <a:off x="5711684" y="4389066"/>
              <a:ext cx="68911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 smtClean="0">
                  <a:latin typeface="Century Gothic" panose="020B0502020202020204" pitchFamily="34" charset="0"/>
                </a:rPr>
                <a:t>Q4 FY18</a:t>
              </a:r>
              <a:endParaRPr lang="en-US" sz="600" dirty="0">
                <a:latin typeface="Century Gothic" panose="020B0502020202020204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877215" y="4732088"/>
              <a:ext cx="533950" cy="230750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500" dirty="0" smtClean="0">
                  <a:latin typeface="Century Gothic" panose="020B0502020202020204" pitchFamily="34" charset="0"/>
                </a:rPr>
                <a:t>In</a:t>
              </a:r>
            </a:p>
            <a:p>
              <a:pPr algn="ctr"/>
              <a:r>
                <a:rPr lang="en-US" sz="500" dirty="0" smtClean="0">
                  <a:latin typeface="Century Gothic" panose="020B0502020202020204" pitchFamily="34" charset="0"/>
                </a:rPr>
                <a:t> </a:t>
              </a:r>
              <a:r>
                <a:rPr lang="en-US" sz="500" dirty="0">
                  <a:latin typeface="Century Gothic" panose="020B0502020202020204" pitchFamily="34" charset="0"/>
                </a:rPr>
                <a:t>Progress</a:t>
              </a:r>
            </a:p>
          </p:txBody>
        </p:sp>
        <p:sp>
          <p:nvSpPr>
            <p:cNvPr id="235" name="Oval 234"/>
            <p:cNvSpPr/>
            <p:nvPr/>
          </p:nvSpPr>
          <p:spPr>
            <a:xfrm>
              <a:off x="5794470" y="4708498"/>
              <a:ext cx="196373" cy="19786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8CC44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endParaRPr lang="en-US" sz="70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6" name="Picture 235" descr="up2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643" y="4760982"/>
              <a:ext cx="99287" cy="122745"/>
            </a:xfrm>
            <a:prstGeom prst="rect">
              <a:avLst/>
            </a:prstGeom>
          </p:spPr>
        </p:pic>
        <p:sp>
          <p:nvSpPr>
            <p:cNvPr id="237" name="TextBox 236"/>
            <p:cNvSpPr txBox="1"/>
            <p:nvPr/>
          </p:nvSpPr>
          <p:spPr>
            <a:xfrm>
              <a:off x="6468915" y="4708498"/>
              <a:ext cx="533950" cy="230750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500" dirty="0" smtClean="0">
                  <a:latin typeface="Century Gothic" panose="020B0502020202020204" pitchFamily="34" charset="0"/>
                </a:rPr>
                <a:t>In</a:t>
              </a:r>
            </a:p>
            <a:p>
              <a:pPr algn="ctr"/>
              <a:r>
                <a:rPr lang="en-US" sz="500" dirty="0" smtClean="0">
                  <a:latin typeface="Century Gothic" panose="020B0502020202020204" pitchFamily="34" charset="0"/>
                </a:rPr>
                <a:t> </a:t>
              </a:r>
              <a:r>
                <a:rPr lang="en-US" sz="500" dirty="0">
                  <a:latin typeface="Century Gothic" panose="020B0502020202020204" pitchFamily="34" charset="0"/>
                </a:rPr>
                <a:t>Progress</a:t>
              </a:r>
            </a:p>
          </p:txBody>
        </p:sp>
        <p:sp>
          <p:nvSpPr>
            <p:cNvPr id="238" name="Oval 237"/>
            <p:cNvSpPr/>
            <p:nvPr/>
          </p:nvSpPr>
          <p:spPr>
            <a:xfrm>
              <a:off x="6400800" y="4724400"/>
              <a:ext cx="196373" cy="19786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8CC44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endParaRPr lang="en-US" sz="70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9" name="Picture 238" descr="up2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737" y="4772788"/>
              <a:ext cx="99287" cy="122745"/>
            </a:xfrm>
            <a:prstGeom prst="rect">
              <a:avLst/>
            </a:prstGeom>
          </p:spPr>
        </p:pic>
        <p:sp>
          <p:nvSpPr>
            <p:cNvPr id="240" name="TextBox 239"/>
            <p:cNvSpPr txBox="1"/>
            <p:nvPr/>
          </p:nvSpPr>
          <p:spPr>
            <a:xfrm>
              <a:off x="7049475" y="4708498"/>
              <a:ext cx="533950" cy="230750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500" dirty="0" smtClean="0">
                  <a:latin typeface="Century Gothic" panose="020B0502020202020204" pitchFamily="34" charset="0"/>
                </a:rPr>
                <a:t>In</a:t>
              </a:r>
            </a:p>
            <a:p>
              <a:pPr algn="ctr"/>
              <a:r>
                <a:rPr lang="en-US" sz="500" dirty="0" smtClean="0">
                  <a:latin typeface="Century Gothic" panose="020B0502020202020204" pitchFamily="34" charset="0"/>
                </a:rPr>
                <a:t> </a:t>
              </a:r>
              <a:r>
                <a:rPr lang="en-US" sz="500" dirty="0">
                  <a:latin typeface="Century Gothic" panose="020B0502020202020204" pitchFamily="34" charset="0"/>
                </a:rPr>
                <a:t>Progress</a:t>
              </a:r>
            </a:p>
          </p:txBody>
        </p:sp>
        <p:sp>
          <p:nvSpPr>
            <p:cNvPr id="241" name="Oval 240"/>
            <p:cNvSpPr/>
            <p:nvPr/>
          </p:nvSpPr>
          <p:spPr>
            <a:xfrm>
              <a:off x="6981360" y="4708498"/>
              <a:ext cx="196373" cy="19786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8CC44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endParaRPr lang="en-US" sz="70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2" name="Picture 241" descr="up2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5297" y="4760982"/>
              <a:ext cx="99287" cy="122745"/>
            </a:xfrm>
            <a:prstGeom prst="rect">
              <a:avLst/>
            </a:prstGeom>
          </p:spPr>
        </p:pic>
        <p:sp>
          <p:nvSpPr>
            <p:cNvPr id="243" name="TextBox 242"/>
            <p:cNvSpPr txBox="1"/>
            <p:nvPr/>
          </p:nvSpPr>
          <p:spPr>
            <a:xfrm>
              <a:off x="7619450" y="4708498"/>
              <a:ext cx="533950" cy="230750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500" dirty="0" smtClean="0">
                  <a:latin typeface="Century Gothic" panose="020B0502020202020204" pitchFamily="34" charset="0"/>
                </a:rPr>
                <a:t>In</a:t>
              </a:r>
            </a:p>
            <a:p>
              <a:pPr algn="ctr"/>
              <a:r>
                <a:rPr lang="en-US" sz="500" dirty="0" smtClean="0">
                  <a:latin typeface="Century Gothic" panose="020B0502020202020204" pitchFamily="34" charset="0"/>
                </a:rPr>
                <a:t> </a:t>
              </a:r>
              <a:r>
                <a:rPr lang="en-US" sz="500" dirty="0">
                  <a:latin typeface="Century Gothic" panose="020B0502020202020204" pitchFamily="34" charset="0"/>
                </a:rPr>
                <a:t>Progress</a:t>
              </a:r>
            </a:p>
          </p:txBody>
        </p:sp>
        <p:sp>
          <p:nvSpPr>
            <p:cNvPr id="244" name="Oval 243"/>
            <p:cNvSpPr/>
            <p:nvPr/>
          </p:nvSpPr>
          <p:spPr>
            <a:xfrm>
              <a:off x="7551335" y="4708498"/>
              <a:ext cx="196373" cy="19786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8CC44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endParaRPr lang="en-US" sz="70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5" name="Picture 244" descr="up2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08" y="4760982"/>
              <a:ext cx="99287" cy="122745"/>
            </a:xfrm>
            <a:prstGeom prst="rect">
              <a:avLst/>
            </a:prstGeom>
          </p:spPr>
        </p:pic>
        <p:cxnSp>
          <p:nvCxnSpPr>
            <p:cNvPr id="246" name="Straight Connector 245"/>
            <p:cNvCxnSpPr/>
            <p:nvPr/>
          </p:nvCxnSpPr>
          <p:spPr>
            <a:xfrm>
              <a:off x="3086627" y="3482235"/>
              <a:ext cx="0" cy="24812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6948045" y="1591710"/>
              <a:ext cx="560082" cy="1762630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500" dirty="0">
                  <a:latin typeface="Century Gothic" panose="020B0502020202020204" pitchFamily="34" charset="0"/>
                </a:rPr>
                <a:t>Counter offer deal structure.  If the initial application does not meet auto approval criteria – this is the ability to restructure the deal and offer additional deal structures that would be approved and optimized. 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281529" y="4389066"/>
              <a:ext cx="68911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 smtClean="0">
                  <a:latin typeface="Century Gothic" panose="020B0502020202020204" pitchFamily="34" charset="0"/>
                </a:rPr>
                <a:t>Q4 FY18</a:t>
              </a:r>
              <a:endParaRPr lang="en-US" sz="600" dirty="0">
                <a:latin typeface="Century Gothic" panose="020B0502020202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59985" y="4375451"/>
              <a:ext cx="68911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 </a:t>
              </a:r>
              <a:r>
                <a:rPr lang="en-US" sz="600" dirty="0" smtClean="0">
                  <a:latin typeface="Century Gothic" panose="020B0502020202020204" pitchFamily="34" charset="0"/>
                </a:rPr>
                <a:t> TBD</a:t>
              </a:r>
              <a:endParaRPr lang="en-US" sz="600" dirty="0">
                <a:latin typeface="Century Gothic" panose="020B0502020202020204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7447057" y="4367478"/>
              <a:ext cx="68911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dirty="0">
                  <a:latin typeface="Century Gothic" panose="020B0502020202020204" pitchFamily="34" charset="0"/>
                </a:rPr>
                <a:t> </a:t>
              </a:r>
              <a:r>
                <a:rPr lang="en-US" sz="600" dirty="0" smtClean="0">
                  <a:latin typeface="Century Gothic" panose="020B0502020202020204" pitchFamily="34" charset="0"/>
                </a:rPr>
                <a:t> TBD</a:t>
              </a:r>
              <a:endParaRPr lang="en-US" sz="600" dirty="0">
                <a:latin typeface="Century Gothic" panose="020B0502020202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620382" y="4122751"/>
              <a:ext cx="46863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CP2483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233940" y="4122751"/>
              <a:ext cx="46863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CP2483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823004" y="4122751"/>
              <a:ext cx="46863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CP2483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432604" y="4122751"/>
              <a:ext cx="468636" cy="169194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CP2483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814347" y="6000481"/>
              <a:ext cx="516027" cy="2764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18" tIns="38059" rIns="76118" bIns="38059"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56" name="Group 255"/>
            <p:cNvGrpSpPr/>
            <p:nvPr/>
          </p:nvGrpSpPr>
          <p:grpSpPr>
            <a:xfrm>
              <a:off x="488375" y="686891"/>
              <a:ext cx="426025" cy="5766256"/>
              <a:chOff x="193635" y="682270"/>
              <a:chExt cx="426025" cy="5766256"/>
            </a:xfrm>
          </p:grpSpPr>
          <p:sp>
            <p:nvSpPr>
              <p:cNvPr id="263" name="Right Arrow 262"/>
              <p:cNvSpPr/>
              <p:nvPr/>
            </p:nvSpPr>
            <p:spPr>
              <a:xfrm rot="16200000">
                <a:off x="-2476478" y="3352383"/>
                <a:ext cx="5766251" cy="426025"/>
              </a:xfrm>
              <a:prstGeom prst="rightArrow">
                <a:avLst>
                  <a:gd name="adj1" fmla="val 50000"/>
                  <a:gd name="adj2" fmla="val 41601"/>
                </a:avLst>
              </a:prstGeom>
              <a:gradFill>
                <a:gsLst>
                  <a:gs pos="40000">
                    <a:schemeClr val="bg2">
                      <a:lumMod val="89000"/>
                      <a:alpha val="98000"/>
                    </a:schemeClr>
                  </a:gs>
                  <a:gs pos="0">
                    <a:schemeClr val="bg2"/>
                  </a:gs>
                  <a:gs pos="88000">
                    <a:schemeClr val="tx2"/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6118" tIns="38059" rIns="76118" bIns="38059" spcCol="0"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64" name="Group 263"/>
              <p:cNvGrpSpPr/>
              <p:nvPr/>
            </p:nvGrpSpPr>
            <p:grpSpPr>
              <a:xfrm>
                <a:off x="282585" y="1485666"/>
                <a:ext cx="246221" cy="4962860"/>
                <a:chOff x="282585" y="1485666"/>
                <a:chExt cx="246221" cy="4962860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90818" y="3199252"/>
                  <a:ext cx="228600" cy="3249274"/>
                </a:xfrm>
                <a:prstGeom prst="rect">
                  <a:avLst/>
                </a:prstGeom>
                <a:pattFill prst="smCheck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76118" tIns="38059" rIns="76118" bIns="38059"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CURRENT</a:t>
                  </a:r>
                  <a:endParaRPr lang="en-US" sz="1000" b="1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6" name="TextBox 265"/>
                <p:cNvSpPr txBox="1"/>
                <p:nvPr/>
              </p:nvSpPr>
              <p:spPr>
                <a:xfrm rot="16200000">
                  <a:off x="81729" y="1686522"/>
                  <a:ext cx="6479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TARGET</a:t>
                  </a:r>
                  <a:endParaRPr lang="en-US" sz="1000" b="1" dirty="0">
                    <a:solidFill>
                      <a:schemeClr val="bg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257" name="TextBox 256"/>
            <p:cNvSpPr txBox="1"/>
            <p:nvPr/>
          </p:nvSpPr>
          <p:spPr>
            <a:xfrm>
              <a:off x="3674728" y="6539577"/>
              <a:ext cx="793044" cy="184583"/>
            </a:xfrm>
            <a:prstGeom prst="rect">
              <a:avLst/>
            </a:prstGeom>
            <a:noFill/>
          </p:spPr>
          <p:txBody>
            <a:bodyPr wrap="square" lIns="76118" tIns="38059" rIns="76118" bIns="38059" rtlCol="0">
              <a:spAutoFit/>
            </a:bodyPr>
            <a:lstStyle/>
            <a:p>
              <a:r>
                <a:rPr lang="en-US" sz="700" dirty="0" smtClean="0">
                  <a:latin typeface="Century Gothic" panose="020B0502020202020204" pitchFamily="34" charset="0"/>
                </a:rPr>
                <a:t>At Risk</a:t>
              </a:r>
              <a:endParaRPr lang="en-US" sz="700" dirty="0">
                <a:latin typeface="Century Gothic" panose="020B0502020202020204" pitchFamily="34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814158" y="5029200"/>
              <a:ext cx="7829442" cy="12305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D20000"/>
                </a:buClr>
              </a:pPr>
              <a:r>
                <a:rPr lang="en-US" sz="1100" b="1" dirty="0" smtClean="0">
                  <a:latin typeface="Century Gothic" panose="020B0502020202020204" pitchFamily="34" charset="0"/>
                </a:rPr>
                <a:t>Foundational  Components  of  Auto  Decisioning  Roadmap</a:t>
              </a:r>
              <a:endParaRPr lang="en-US" sz="11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98322" y="5450668"/>
              <a:ext cx="1003458" cy="56928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Century Gothic" panose="020B0502020202020204" pitchFamily="34" charset="0"/>
                </a:rPr>
                <a:t>ANALYTICS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823499" y="5444574"/>
              <a:ext cx="1003458" cy="56928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Century Gothic" panose="020B0502020202020204" pitchFamily="34" charset="0"/>
                </a:rPr>
                <a:t>SPEED</a:t>
              </a:r>
            </a:p>
            <a:p>
              <a:pPr algn="ctr"/>
              <a:r>
                <a:rPr lang="en-US" sz="800" b="1" dirty="0" smtClean="0">
                  <a:latin typeface="Century Gothic" panose="020B0502020202020204" pitchFamily="34" charset="0"/>
                </a:rPr>
                <a:t>&amp;</a:t>
              </a:r>
            </a:p>
            <a:p>
              <a:pPr algn="ctr"/>
              <a:r>
                <a:rPr lang="en-US" sz="800" b="1" dirty="0" smtClean="0">
                  <a:latin typeface="Century Gothic" panose="020B0502020202020204" pitchFamily="34" charset="0"/>
                </a:rPr>
                <a:t>FLEXIBILITY</a:t>
              </a:r>
              <a:endParaRPr lang="en-US" sz="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6311742" y="5450668"/>
              <a:ext cx="1003458" cy="56928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Century Gothic" panose="020B0502020202020204" pitchFamily="34" charset="0"/>
                </a:rPr>
                <a:t>DATA CAPTURE</a:t>
              </a:r>
            </a:p>
            <a:p>
              <a:pPr algn="ctr"/>
              <a:r>
                <a:rPr lang="en-US" sz="800" b="1" dirty="0" smtClean="0">
                  <a:latin typeface="Century Gothic" panose="020B0502020202020204" pitchFamily="34" charset="0"/>
                </a:rPr>
                <a:t>&amp;</a:t>
              </a:r>
            </a:p>
            <a:p>
              <a:pPr algn="ctr"/>
              <a:r>
                <a:rPr lang="en-US" sz="800" b="1" dirty="0" smtClean="0">
                  <a:latin typeface="Century Gothic" panose="020B0502020202020204" pitchFamily="34" charset="0"/>
                </a:rPr>
                <a:t>SHARING</a:t>
              </a:r>
              <a:endParaRPr lang="en-US" sz="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315103" y="5444574"/>
              <a:ext cx="1003458" cy="56928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Century Gothic" panose="020B0502020202020204" pitchFamily="34" charset="0"/>
                </a:rPr>
                <a:t>TECHNOLOGY</a:t>
              </a:r>
            </a:p>
            <a:p>
              <a:pPr algn="ctr"/>
              <a:r>
                <a:rPr lang="en-US" sz="800" b="1" dirty="0" smtClean="0">
                  <a:latin typeface="Century Gothic" panose="020B0502020202020204" pitchFamily="34" charset="0"/>
                </a:rPr>
                <a:t>&amp;</a:t>
              </a:r>
            </a:p>
            <a:p>
              <a:pPr algn="ctr"/>
              <a:r>
                <a:rPr lang="en-US" sz="800" b="1" dirty="0" smtClean="0">
                  <a:latin typeface="Century Gothic" panose="020B0502020202020204" pitchFamily="34" charset="0"/>
                </a:rPr>
                <a:t>INTEGRATION</a:t>
              </a:r>
              <a:endParaRPr lang="en-US" sz="8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3530076" y="4353421"/>
            <a:ext cx="742671" cy="261527"/>
          </a:xfrm>
          <a:prstGeom prst="rect">
            <a:avLst/>
          </a:prstGeom>
          <a:noFill/>
        </p:spPr>
        <p:txBody>
          <a:bodyPr wrap="square" lIns="76118" tIns="38059" rIns="76118" bIns="38059" rtlCol="0">
            <a:spAutoFit/>
          </a:bodyPr>
          <a:lstStyle/>
          <a:p>
            <a:pPr algn="ctr"/>
            <a:r>
              <a:rPr lang="en-US" sz="600" dirty="0" smtClean="0">
                <a:latin typeface="Century Gothic" panose="020B0502020202020204" pitchFamily="34" charset="0"/>
              </a:rPr>
              <a:t>Aug</a:t>
            </a:r>
          </a:p>
          <a:p>
            <a:pPr algn="ctr"/>
            <a:r>
              <a:rPr lang="en-US" sz="600" dirty="0" smtClean="0">
                <a:latin typeface="Century Gothic" panose="020B0502020202020204" pitchFamily="34" charset="0"/>
              </a:rPr>
              <a:t>2017</a:t>
            </a:r>
            <a:endParaRPr lang="en-US" sz="600" dirty="0">
              <a:latin typeface="Century Gothic" panose="020B0502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897555" y="4724400"/>
            <a:ext cx="582706" cy="169194"/>
          </a:xfrm>
          <a:prstGeom prst="rect">
            <a:avLst/>
          </a:prstGeom>
          <a:noFill/>
        </p:spPr>
        <p:txBody>
          <a:bodyPr wrap="square" lIns="76118" tIns="38059" rIns="76118" bIns="38059" rtlCol="0">
            <a:spAutoFit/>
          </a:bodyPr>
          <a:lstStyle/>
          <a:p>
            <a:pPr algn="ctr"/>
            <a:r>
              <a:rPr lang="en-US" sz="600" dirty="0">
                <a:latin typeface="Century Gothic" panose="020B0502020202020204" pitchFamily="34" charset="0"/>
              </a:rPr>
              <a:t>Complete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3608294" y="4724400"/>
            <a:ext cx="582706" cy="169194"/>
          </a:xfrm>
          <a:prstGeom prst="rect">
            <a:avLst/>
          </a:prstGeom>
          <a:noFill/>
        </p:spPr>
        <p:txBody>
          <a:bodyPr wrap="square" lIns="76118" tIns="38059" rIns="76118" bIns="38059" rtlCol="0">
            <a:spAutoFit/>
          </a:bodyPr>
          <a:lstStyle/>
          <a:p>
            <a:pPr algn="ctr"/>
            <a:r>
              <a:rPr lang="en-US" sz="600" dirty="0">
                <a:latin typeface="Century Gothic" panose="020B0502020202020204" pitchFamily="34" charset="0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1304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Fiserv Application Tables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28600" y="968225"/>
            <a:ext cx="8086725" cy="23452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All Fiserv tables in HUB have a prefix of FSV</a:t>
            </a:r>
          </a:p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Insight receives Fiserv data daily (Mon – Sun)</a:t>
            </a:r>
          </a:p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+mn-cs"/>
              </a:rPr>
              <a:t>Main Application table is FSV_APPLICATION</a:t>
            </a:r>
          </a:p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+mn-cs"/>
              </a:rPr>
              <a:t>Application tables contain multiple instances of an application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+mn-cs"/>
              </a:rPr>
              <a:t>Any change to an application triggers a new record across all tables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+mn-cs"/>
              </a:rPr>
              <a:t>State of the application as of end of day</a:t>
            </a:r>
            <a:endParaRPr lang="en-US" sz="1500" dirty="0">
              <a:latin typeface="Century Gothic"/>
              <a:cs typeface="Century Gothic"/>
            </a:endParaRPr>
          </a:p>
        </p:txBody>
      </p: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16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80917"/>
            <a:ext cx="8382000" cy="23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Fiserv Action History Tables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5328" y="914400"/>
            <a:ext cx="8086725" cy="1202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 History tables capture the date and time all actions happen on an application.</a:t>
            </a:r>
          </a:p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entury Gothic"/>
              </a:rPr>
              <a:t>A full set of action records is created for each instance of an application.</a:t>
            </a:r>
          </a:p>
        </p:txBody>
      </p: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17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2" y="2885701"/>
            <a:ext cx="836411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Fiserv – Application Decisions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5328" y="914400"/>
            <a:ext cx="8086725" cy="19266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Decisions types:</a:t>
            </a: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AA – Auto Approval		AD – Auto Declined</a:t>
            </a: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 – Approved 		AC – Approve Condition</a:t>
            </a: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DC – Declined		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18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17" y="2651924"/>
            <a:ext cx="5158444" cy="853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38448"/>
            <a:ext cx="5715000" cy="2533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29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Fiserv – Stipulation Codes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63904" y="699766"/>
            <a:ext cx="8780096" cy="27638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Approval with Conditions Stipulation Codes</a:t>
            </a: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SAC1-Approved with Condition that Applicant's Submitted Social Security Number Discrepancy is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resolved.</a:t>
            </a: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SAC2-Approved with Condition that Co-Applicant's Submitted Social Security Number Discrepancy is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resolved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SAC3-Approved with Condition that Applicant's Submitted Name Discrepancy is resolved.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SAC4-Approved with Condition that Co-Applicant's Submitted Name Discrepancy is resolved.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SAC5-Approved with Condition that Applicant's Submitted Home Phone Number Discrepancy is resolved.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SAC6-Approved with Condition that Co-Applicant's Submitted Home Phone Number Discrepancy is resolved.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SAC7-Approved with Condition that Applicant's Submitted Address Discrepancy is resolved.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76312" lvl="3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SAC8-Approved with Condition that Co-Applicant's Submitted Address Discrepancy is resolved.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19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27264"/>
            <a:ext cx="5588694" cy="2035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8" t="48543" b="29975"/>
          <a:stretch/>
        </p:blipFill>
        <p:spPr bwMode="auto">
          <a:xfrm>
            <a:off x="5334000" y="4724400"/>
            <a:ext cx="330094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409596" y="4266903"/>
          <a:ext cx="2972405" cy="18097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465"/>
                <a:gridCol w="685940"/>
              </a:tblGrid>
              <a:tr h="25148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C4C3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Corolla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>
                    <a:solidFill>
                      <a:srgbClr val="C4C396"/>
                    </a:solidFill>
                  </a:tcPr>
                </a:tc>
              </a:tr>
              <a:tr h="293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Loan-to-Value Ratio of Car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2DE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80%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2DEC4"/>
                    </a:solidFill>
                  </a:tcPr>
                </a:tc>
              </a:tr>
              <a:tr h="2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Car Payment-to-Income Ratio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EEE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11%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EEEE2"/>
                    </a:solidFill>
                  </a:tcPr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Current Balance to Credit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2DE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40%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2DEC4"/>
                    </a:solidFill>
                  </a:tcPr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Trades with 90Days Delinquency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EEE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EEEE2"/>
                    </a:solidFill>
                  </a:tcPr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Trades with 60Days Delinquency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2DE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2DEC4"/>
                    </a:solidFill>
                  </a:tcPr>
                </a:tc>
              </a:tr>
              <a:tr h="259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Derogatory Public Records</a:t>
                      </a:r>
                    </a:p>
                  </a:txBody>
                  <a:tcPr marL="91459" marR="91459" marT="45725" marB="45725">
                    <a:solidFill>
                      <a:srgbClr val="EEEE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Missing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rgbClr val="EEEE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4266903"/>
          <a:ext cx="2972405" cy="1809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465"/>
                <a:gridCol w="685940"/>
              </a:tblGrid>
              <a:tr h="25148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59" marR="91459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Prius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3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Loan-to-Value Ratio of Car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111%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</a:tr>
              <a:tr h="2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Car Payment-to-Income Ratio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15%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Current Balance to Credit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65%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Trades with 90Days Delinquency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5" marB="45725"/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Trades with 60Days Delinquency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</a:tr>
              <a:tr h="259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Derogatory Public Records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5" marB="45725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09596" y="1638598"/>
          <a:ext cx="2972405" cy="180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465"/>
                <a:gridCol w="685940"/>
              </a:tblGrid>
              <a:tr h="25148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Lexus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3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Loan-to-Value Ratio of Car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135%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Car Payment-to-Income Ratio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18%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Current Balance to Credit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27%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Trades with 90Days Delinquency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Trades with 60Days Delinquency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 Info.</a:t>
                      </a:r>
                      <a:endParaRPr lang="en-US" sz="1000" dirty="0"/>
                    </a:p>
                  </a:txBody>
                  <a:tcPr marL="91459" marR="91459" marT="45725" marB="457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59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Derogatory Public Records</a:t>
                      </a:r>
                    </a:p>
                  </a:txBody>
                  <a:tcPr marL="91459" marR="91459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12903"/>
            <a:ext cx="896937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87840"/>
            <a:ext cx="896937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524000" y="1599903"/>
          <a:ext cx="2972405" cy="18097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6465"/>
                <a:gridCol w="685940"/>
              </a:tblGrid>
              <a:tr h="25148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Camry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</a:tr>
              <a:tr h="293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Loan-to-Value Ratio of Car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105%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</a:tr>
              <a:tr h="2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Car Payment-to-Income Ratio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9%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Current Balance to Credit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14%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Trades with 90Days Delinquency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 Info.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</a:tr>
              <a:tr h="2514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Trades with 60Days Delinquency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</a:tr>
              <a:tr h="259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Derogatory Public Records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91459" marR="91459" marT="45725" marB="45725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6" y="1600203"/>
            <a:ext cx="896937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2602470"/>
            <a:ext cx="381000" cy="36930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lIns="91416" tIns="45708" rIns="91416" bIns="45708">
            <a:spAutoFit/>
          </a:bodyPr>
          <a:lstStyle/>
          <a:p>
            <a:pPr defTabSz="914237">
              <a:defRPr/>
            </a:pPr>
            <a:r>
              <a:rPr lang="en-US" dirty="0">
                <a:solidFill>
                  <a:srgbClr val="000000"/>
                </a:solidFill>
                <a:latin typeface="Century Gothic" pitchFamily="34" charset="0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2631284"/>
            <a:ext cx="381000" cy="36930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lIns="91416" tIns="45708" rIns="91416" bIns="45708">
            <a:spAutoFit/>
          </a:bodyPr>
          <a:lstStyle/>
          <a:p>
            <a:pPr defTabSz="914237">
              <a:defRPr/>
            </a:pPr>
            <a:r>
              <a:rPr lang="en-US" dirty="0">
                <a:solidFill>
                  <a:srgbClr val="000000"/>
                </a:solidFill>
                <a:latin typeface="Century Gothic" pitchFamily="34" charset="0"/>
                <a:cs typeface="+mn-c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201" y="5278440"/>
            <a:ext cx="381000" cy="36930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lIns="91416" tIns="45708" rIns="91416" bIns="45708">
            <a:spAutoFit/>
          </a:bodyPr>
          <a:lstStyle/>
          <a:p>
            <a:pPr defTabSz="914237">
              <a:defRPr/>
            </a:pPr>
            <a:r>
              <a:rPr lang="en-US" dirty="0">
                <a:solidFill>
                  <a:srgbClr val="000000"/>
                </a:solidFill>
                <a:latin typeface="Century Gothic" pitchFamily="34" charset="0"/>
                <a:cs typeface="+mn-cs"/>
              </a:rPr>
              <a:t>3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6" y="4287840"/>
            <a:ext cx="896937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724400" y="5257802"/>
            <a:ext cx="381000" cy="36930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lIns="91416" tIns="45708" rIns="91416" bIns="45708">
            <a:spAutoFit/>
          </a:bodyPr>
          <a:lstStyle/>
          <a:p>
            <a:pPr defTabSz="914237">
              <a:defRPr/>
            </a:pPr>
            <a:r>
              <a:rPr lang="en-US" dirty="0">
                <a:solidFill>
                  <a:srgbClr val="000000"/>
                </a:solidFill>
                <a:latin typeface="Century Gothic" pitchFamily="34" charset="0"/>
                <a:cs typeface="+mn-cs"/>
              </a:rPr>
              <a:t>4</a:t>
            </a:r>
          </a:p>
        </p:txBody>
      </p:sp>
      <p:sp>
        <p:nvSpPr>
          <p:cNvPr id="62578" name="Rectangle 2"/>
          <p:cNvSpPr>
            <a:spLocks noChangeArrowheads="1"/>
          </p:cNvSpPr>
          <p:nvPr/>
        </p:nvSpPr>
        <p:spPr bwMode="auto">
          <a:xfrm>
            <a:off x="703036" y="3810001"/>
            <a:ext cx="3793369" cy="251519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2579" name="Rectangle 29"/>
          <p:cNvSpPr>
            <a:spLocks noChangeArrowheads="1"/>
          </p:cNvSpPr>
          <p:nvPr/>
        </p:nvSpPr>
        <p:spPr bwMode="auto">
          <a:xfrm>
            <a:off x="4590143" y="3810001"/>
            <a:ext cx="3791857" cy="251519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2580" name="Rectangle 30"/>
          <p:cNvSpPr>
            <a:spLocks noChangeArrowheads="1"/>
          </p:cNvSpPr>
          <p:nvPr/>
        </p:nvSpPr>
        <p:spPr bwMode="auto">
          <a:xfrm>
            <a:off x="686405" y="1143001"/>
            <a:ext cx="3791857" cy="251519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2581" name="Rectangle 31"/>
          <p:cNvSpPr>
            <a:spLocks noChangeArrowheads="1"/>
          </p:cNvSpPr>
          <p:nvPr/>
        </p:nvSpPr>
        <p:spPr bwMode="auto">
          <a:xfrm>
            <a:off x="4572000" y="1143001"/>
            <a:ext cx="3791857" cy="251519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2582" name="Rectangle 6"/>
          <p:cNvSpPr>
            <a:spLocks noChangeArrowheads="1"/>
          </p:cNvSpPr>
          <p:nvPr/>
        </p:nvSpPr>
        <p:spPr bwMode="auto">
          <a:xfrm>
            <a:off x="686405" y="1143000"/>
            <a:ext cx="2667000" cy="4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9652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Applicant 1</a:t>
            </a:r>
          </a:p>
        </p:txBody>
      </p:sp>
      <p:sp>
        <p:nvSpPr>
          <p:cNvPr id="62583" name="Rectangle 33"/>
          <p:cNvSpPr>
            <a:spLocks noChangeArrowheads="1"/>
          </p:cNvSpPr>
          <p:nvPr/>
        </p:nvSpPr>
        <p:spPr bwMode="auto">
          <a:xfrm>
            <a:off x="4724703" y="1143000"/>
            <a:ext cx="2667000" cy="4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9652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Applicant 2</a:t>
            </a:r>
          </a:p>
        </p:txBody>
      </p:sp>
      <p:sp>
        <p:nvSpPr>
          <p:cNvPr id="62584" name="Rectangle 34"/>
          <p:cNvSpPr>
            <a:spLocks noChangeArrowheads="1"/>
          </p:cNvSpPr>
          <p:nvPr/>
        </p:nvSpPr>
        <p:spPr bwMode="auto">
          <a:xfrm>
            <a:off x="686405" y="3810000"/>
            <a:ext cx="2667000" cy="4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9652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Applicant 3</a:t>
            </a:r>
          </a:p>
        </p:txBody>
      </p:sp>
      <p:sp>
        <p:nvSpPr>
          <p:cNvPr id="62585" name="Rectangle 35"/>
          <p:cNvSpPr>
            <a:spLocks noChangeArrowheads="1"/>
          </p:cNvSpPr>
          <p:nvPr/>
        </p:nvSpPr>
        <p:spPr bwMode="auto">
          <a:xfrm>
            <a:off x="4724703" y="3810000"/>
            <a:ext cx="2667000" cy="4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9652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Applicant 4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695595" y="5278934"/>
            <a:ext cx="272143" cy="5878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695596" y="1829099"/>
            <a:ext cx="523119" cy="30509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734405" y="5067598"/>
            <a:ext cx="532190" cy="26640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2589" name="Title 4"/>
          <p:cNvSpPr>
            <a:spLocks noGrp="1"/>
          </p:cNvSpPr>
          <p:nvPr>
            <p:ph type="title"/>
          </p:nvPr>
        </p:nvSpPr>
        <p:spPr>
          <a:xfrm>
            <a:off x="346227" y="258961"/>
            <a:ext cx="7045476" cy="32146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Applications – Comparison &amp; Decisioning</a:t>
            </a:r>
          </a:p>
        </p:txBody>
      </p:sp>
    </p:spTree>
    <p:extLst>
      <p:ext uri="{BB962C8B-B14F-4D97-AF65-F5344CB8AC3E}">
        <p14:creationId xmlns:p14="http://schemas.microsoft.com/office/powerpoint/2010/main" val="279870090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HUB – </a:t>
            </a:r>
            <a:r>
              <a:rPr lang="en-US" dirty="0" err="1" smtClean="0">
                <a:latin typeface="Century Gothic"/>
              </a:rPr>
              <a:t>Application_Master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63904" y="1066800"/>
            <a:ext cx="8086725" cy="8802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 Application Master is available in HUB</a:t>
            </a:r>
          </a:p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Contains every instance of an application</a:t>
            </a:r>
          </a:p>
        </p:txBody>
      </p: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20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7924800" cy="22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RIDE – </a:t>
            </a:r>
            <a:r>
              <a:rPr lang="en-US" dirty="0" err="1" smtClean="0">
                <a:latin typeface="Century Gothic"/>
              </a:rPr>
              <a:t>V_Application_Action_Result_Dim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63904" y="1066800"/>
            <a:ext cx="8086725" cy="833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Includes only the unique records</a:t>
            </a:r>
          </a:p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Able to identify each decision on an application </a:t>
            </a:r>
          </a:p>
        </p:txBody>
      </p: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21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429000"/>
            <a:ext cx="8305800" cy="2115628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17" y="2438400"/>
            <a:ext cx="5158444" cy="853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63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RIDE – </a:t>
            </a:r>
            <a:r>
              <a:rPr lang="en-US" dirty="0" err="1" smtClean="0">
                <a:latin typeface="Century Gothic"/>
              </a:rPr>
              <a:t>V_Application_Stip_Reason_Dim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63904" y="1066800"/>
            <a:ext cx="8086725" cy="833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Includes the first 4 stipulation codes for each decision</a:t>
            </a:r>
          </a:p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 Date links to the associated decision</a:t>
            </a:r>
          </a:p>
        </p:txBody>
      </p: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22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275115"/>
            <a:ext cx="8940800" cy="161108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0" b="29244"/>
          <a:stretch/>
        </p:blipFill>
        <p:spPr bwMode="auto">
          <a:xfrm>
            <a:off x="584200" y="4038600"/>
            <a:ext cx="7696200" cy="18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RIDE – Approval with Condition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63904" y="1066800"/>
            <a:ext cx="8086725" cy="4551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Identifying applications that were approved with a condition</a:t>
            </a:r>
          </a:p>
        </p:txBody>
      </p: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23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2" y="1935874"/>
            <a:ext cx="8839200" cy="34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Appendix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FY17Q3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Auto </a:t>
            </a:r>
            <a:r>
              <a:rPr lang="en-US" dirty="0" err="1" smtClean="0">
                <a:latin typeface="Century Gothic"/>
              </a:rPr>
              <a:t>Decisioning</a:t>
            </a:r>
            <a:r>
              <a:rPr lang="en-US" dirty="0">
                <a:latin typeface="Century Gothic"/>
              </a:rPr>
              <a:t> </a:t>
            </a:r>
            <a:r>
              <a:rPr lang="en-US" dirty="0" smtClean="0">
                <a:latin typeface="Century Gothic"/>
              </a:rPr>
              <a:t>– The Future Roadmap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28600" y="1066800"/>
            <a:ext cx="8086725" cy="52445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Verification – LexisNexis Cell Phone Gateway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Implementation </a:t>
            </a: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– </a:t>
            </a: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July 2017 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Enhance existing LexisNexis InstantID functionality to include cell phone database in verification of identity (name, address, phone) parameters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Est</a:t>
            </a: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. Volume Impact: 1.9~2.2% pts. ↑ in Auto </a:t>
            </a: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Approvals</a:t>
            </a:r>
          </a:p>
          <a:p>
            <a:pPr marL="690562" lvl="3" indent="0">
              <a:lnSpc>
                <a:spcPct val="150000"/>
              </a:lnSpc>
              <a:buClr>
                <a:srgbClr val="C00000"/>
              </a:buClr>
              <a:buNone/>
              <a:defRPr/>
            </a:pPr>
            <a:endParaRPr lang="en-US" sz="1400" dirty="0" smtClean="0">
              <a:solidFill>
                <a:srgbClr val="386E8F"/>
              </a:solidFill>
              <a:latin typeface="Century Gothic" panose="020B0502020202020204" pitchFamily="34" charset="0"/>
              <a:cs typeface="+mn-cs"/>
            </a:endParaRPr>
          </a:p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Approval with Conditions 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Implementation </a:t>
            </a: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– </a:t>
            </a: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August 2017 </a:t>
            </a:r>
            <a:endParaRPr lang="en-US" sz="1400" dirty="0">
              <a:solidFill>
                <a:srgbClr val="386E8F"/>
              </a:solidFill>
              <a:latin typeface="Century Gothic" panose="020B0502020202020204" pitchFamily="34" charset="0"/>
              <a:cs typeface="+mn-cs"/>
            </a:endParaRP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Have the ability to auto decision applications that are currently sent for manual review due to a minor discrepancy in either  one of the following parameters:  Address, Name, SSN, and/or Phone Number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Est. Volume Impact: 2.9~3.3% pts. ↑ in Auto Approvals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endParaRPr lang="en-US" sz="1400" dirty="0">
              <a:solidFill>
                <a:srgbClr val="386E8F"/>
              </a:solidFill>
              <a:latin typeface="Century Gothic" panose="020B0502020202020204" pitchFamily="34" charset="0"/>
              <a:cs typeface="+mn-cs"/>
            </a:endParaRP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</a:pPr>
            <a:endParaRPr lang="en-US" sz="1400" dirty="0" smtClean="0">
              <a:solidFill>
                <a:srgbClr val="386E8F"/>
              </a:solidFill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16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7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25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8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Auto </a:t>
            </a:r>
            <a:r>
              <a:rPr lang="en-US" dirty="0" err="1" smtClean="0">
                <a:latin typeface="Century Gothic"/>
              </a:rPr>
              <a:t>Decisioning</a:t>
            </a:r>
            <a:r>
              <a:rPr lang="en-US" dirty="0">
                <a:latin typeface="Century Gothic"/>
              </a:rPr>
              <a:t> </a:t>
            </a:r>
            <a:r>
              <a:rPr lang="en-US" dirty="0" smtClean="0">
                <a:latin typeface="Century Gothic"/>
              </a:rPr>
              <a:t>– The Future Roadmap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28600" y="1066800"/>
            <a:ext cx="8086725" cy="49475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Multiple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Applications – Same Dealer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Est. Implementation –  </a:t>
            </a: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Jan’ 2018 </a:t>
            </a: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(pending coord. w/ Fiserv)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Functionality to Auto decision the 2nd application from the same consumer and from same dealer. All subsequent applications queued for manual review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System to evaluate consumer(s)’ credit worthiness for single &amp; both vehicles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Est. Volume Impact: 1.4~1.9% pts. ↑ in Auto Approvals</a:t>
            </a:r>
          </a:p>
          <a:p>
            <a:pPr marL="171450" indent="-171450">
              <a:lnSpc>
                <a:spcPct val="150000"/>
              </a:lnSpc>
              <a:buClr>
                <a:srgbClr val="F38118"/>
              </a:buClr>
              <a:defRPr/>
            </a:pPr>
            <a:endParaRPr lang="en-US" sz="1500" dirty="0">
              <a:latin typeface="Century Gothic"/>
              <a:cs typeface="Century Gothic"/>
            </a:endParaRPr>
          </a:p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Multiple Applications – Different Dealer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Est. Implementation </a:t>
            </a: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– Jan’2018 </a:t>
            </a: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(pending coord. w/ Fiserv)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Functionality to Auto decision the 2nd application from the same consumer(s). All subsequent applications queued for manual review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System to evaluate consumer(s)’ credit worthiness for both vehicles only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Est. Volume Impact: 0.4~0.5% pts. ↑ in Auto </a:t>
            </a: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Approvals</a:t>
            </a:r>
            <a:endParaRPr lang="en-US" sz="1400" dirty="0">
              <a:solidFill>
                <a:srgbClr val="386E8F"/>
              </a:solidFill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16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7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26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8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Auto </a:t>
            </a:r>
            <a:r>
              <a:rPr lang="en-US" dirty="0" err="1" smtClean="0">
                <a:latin typeface="Century Gothic"/>
              </a:rPr>
              <a:t>Decisioning</a:t>
            </a:r>
            <a:r>
              <a:rPr lang="en-US" dirty="0">
                <a:latin typeface="Century Gothic"/>
              </a:rPr>
              <a:t> </a:t>
            </a:r>
            <a:r>
              <a:rPr lang="en-US" dirty="0" smtClean="0">
                <a:latin typeface="Century Gothic"/>
              </a:rPr>
              <a:t>– The Future Roadmap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28600" y="1066800"/>
            <a:ext cx="8086725" cy="46074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Alternate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Deal Structures (ADS)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Est. Implementation – </a:t>
            </a: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TBD</a:t>
            </a:r>
            <a:endParaRPr lang="en-US" sz="1400" dirty="0">
              <a:solidFill>
                <a:srgbClr val="386E8F"/>
              </a:solidFill>
              <a:latin typeface="Century Gothic" panose="020B0502020202020204" pitchFamily="34" charset="0"/>
              <a:cs typeface="+mn-cs"/>
            </a:endParaRP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Systematically providing alternate (or counter offer) deal structures that are customized based on consumers’ credit worthiness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 ADS provided to consumer/dealer would be optimized considering TFS’ risk appetite, pricing engine (pricing Excellence), and profitability</a:t>
            </a:r>
          </a:p>
          <a:p>
            <a:pPr marL="557784" lvl="1" indent="-100584">
              <a:lnSpc>
                <a:spcPct val="150000"/>
              </a:lnSpc>
              <a:buClr>
                <a:srgbClr val="F38118"/>
              </a:buClr>
              <a:buFont typeface="Arial"/>
              <a:buChar char="•"/>
              <a:defRPr/>
            </a:pPr>
            <a:endParaRPr lang="en-US" sz="1500" dirty="0">
              <a:latin typeface="Century Gothic"/>
              <a:cs typeface="Century Gothic"/>
            </a:endParaRPr>
          </a:p>
          <a:p>
            <a:pPr marL="457200" lvl="2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Business Solutions Scorecards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Est. Implementation – </a:t>
            </a:r>
            <a:r>
              <a:rPr lang="en-US" sz="1400" dirty="0" smtClean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 TBD</a:t>
            </a:r>
            <a:endParaRPr lang="en-US" sz="1400" dirty="0">
              <a:solidFill>
                <a:srgbClr val="386E8F"/>
              </a:solidFill>
              <a:latin typeface="Century Gothic" panose="020B0502020202020204" pitchFamily="34" charset="0"/>
              <a:cs typeface="+mn-cs"/>
            </a:endParaRP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Quantitatively assess the credit worthiness of business applications</a:t>
            </a:r>
          </a:p>
          <a:p>
            <a:pPr marL="914400" lvl="3" indent="-223838">
              <a:lnSpc>
                <a:spcPct val="150000"/>
              </a:lnSpc>
              <a:buClr>
                <a:srgbClr val="C00000"/>
              </a:buClr>
              <a:buFont typeface="Century Gothic" panose="020B0502020202020204" pitchFamily="34" charset="0"/>
              <a:buChar char="&gt;"/>
              <a:defRPr/>
            </a:pPr>
            <a:r>
              <a:rPr lang="en-US" sz="1400" dirty="0">
                <a:solidFill>
                  <a:srgbClr val="386E8F"/>
                </a:solidFill>
                <a:latin typeface="Century Gothic" panose="020B0502020202020204" pitchFamily="34" charset="0"/>
                <a:cs typeface="+mn-cs"/>
              </a:rPr>
              <a:t>Est. Volume Impact: 2.5~3.0% of total applications</a:t>
            </a:r>
          </a:p>
          <a:p>
            <a:pPr marL="171450" indent="-171450">
              <a:lnSpc>
                <a:spcPct val="150000"/>
              </a:lnSpc>
              <a:buClr>
                <a:srgbClr val="F38118"/>
              </a:buClr>
              <a:defRPr/>
            </a:pPr>
            <a:endParaRPr lang="en-US" sz="1500" dirty="0">
              <a:latin typeface="Century Gothic"/>
              <a:cs typeface="Century Gothic"/>
            </a:endParaRPr>
          </a:p>
        </p:txBody>
      </p: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27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04800" y="228600"/>
            <a:ext cx="71627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86E8F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399" cy="342900"/>
          </a:xfrm>
        </p:spPr>
        <p:txBody>
          <a:bodyPr/>
          <a:lstStyle/>
          <a:p>
            <a:pPr algn="l"/>
            <a:r>
              <a:rPr lang="en-US" dirty="0" smtClean="0">
                <a:latin typeface="Century Gothic"/>
              </a:rPr>
              <a:t>RIDE Consumer Data Dictionary</a:t>
            </a:r>
            <a:endParaRPr lang="en-US" dirty="0"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904" y="659935"/>
            <a:ext cx="84752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102078" y="6603521"/>
            <a:ext cx="2133600" cy="182880"/>
          </a:xfrm>
          <a:prstGeom prst="rect">
            <a:avLst/>
          </a:prstGeom>
        </p:spPr>
        <p:txBody>
          <a:bodyPr/>
          <a:lstStyle/>
          <a:p>
            <a:fld id="{AD6DBF5B-053D-484A-8C42-3722EEAB398C}" type="datetime1">
              <a:rPr lang="en-US" sz="105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Nobel-Light" panose="02000506020000020004" pitchFamily="2" charset="0"/>
              </a:rPr>
              <a:t>2/27/2019</a:t>
            </a:fld>
            <a:endParaRPr lang="en-US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Nobel-Light" panose="02000506020000020004" pitchFamily="2" charset="0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6908800" y="6604000"/>
            <a:ext cx="2133600" cy="17780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 </a:t>
            </a:r>
            <a:fld id="{647887E8-0DE4-43E6-BA8A-A6F8096F4BE9}" type="slidenum">
              <a:rPr lang="en-US" sz="100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pPr/>
              <a:t>28</a:t>
            </a:fld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" name="Footer Placeholder 14"/>
          <p:cNvSpPr txBox="1">
            <a:spLocks/>
          </p:cNvSpPr>
          <p:nvPr/>
        </p:nvSpPr>
        <p:spPr>
          <a:xfrm>
            <a:off x="2781300" y="6604000"/>
            <a:ext cx="3581400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CONFIDENTIAL – INTERNAL USE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Nobel-Light" panose="02000506020000020004" pitchFamily="2" charset="0"/>
              </a:rPr>
              <a:t>ONLY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/>
              <a:cs typeface="Nobel-Light" panose="02000506020000020004" pitchFamily="2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78956"/>
              </p:ext>
            </p:extLst>
          </p:nvPr>
        </p:nvGraphicFramePr>
        <p:xfrm>
          <a:off x="3429000" y="1676400"/>
          <a:ext cx="1625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showAsIcon="1" r:id="rId4" imgW="914400" imgH="771480" progId="Excel.Sheet.8">
                  <p:embed/>
                </p:oleObj>
              </mc:Choice>
              <mc:Fallback>
                <p:oleObj name="Worksheet" showAsIcon="1" r:id="rId4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1676400"/>
                        <a:ext cx="1625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2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9"/>
          <p:cNvSpPr>
            <a:spLocks noChangeArrowheads="1"/>
          </p:cNvSpPr>
          <p:nvPr/>
        </p:nvSpPr>
        <p:spPr bwMode="auto">
          <a:xfrm>
            <a:off x="4959048" y="2809876"/>
            <a:ext cx="2972405" cy="378023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28" y="782836"/>
            <a:ext cx="952500" cy="58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24" y="781349"/>
            <a:ext cx="952500" cy="59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3" y="782836"/>
            <a:ext cx="947965" cy="58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27" y="784325"/>
            <a:ext cx="952500" cy="58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5" name="Oval 36"/>
          <p:cNvSpPr>
            <a:spLocks noChangeArrowheads="1"/>
          </p:cNvSpPr>
          <p:nvPr/>
        </p:nvSpPr>
        <p:spPr bwMode="auto">
          <a:xfrm>
            <a:off x="647095" y="2134196"/>
            <a:ext cx="1295703" cy="884039"/>
          </a:xfrm>
          <a:prstGeom prst="ellipse">
            <a:avLst/>
          </a:prstGeom>
          <a:solidFill>
            <a:srgbClr val="EEEE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496" name="Oval 50"/>
          <p:cNvSpPr>
            <a:spLocks noChangeArrowheads="1"/>
          </p:cNvSpPr>
          <p:nvPr/>
        </p:nvSpPr>
        <p:spPr bwMode="auto">
          <a:xfrm>
            <a:off x="647095" y="3123903"/>
            <a:ext cx="1295703" cy="884039"/>
          </a:xfrm>
          <a:prstGeom prst="ellipse">
            <a:avLst/>
          </a:prstGeom>
          <a:solidFill>
            <a:srgbClr val="EEEE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497" name="Oval 51"/>
          <p:cNvSpPr>
            <a:spLocks noChangeArrowheads="1"/>
          </p:cNvSpPr>
          <p:nvPr/>
        </p:nvSpPr>
        <p:spPr bwMode="auto">
          <a:xfrm>
            <a:off x="647095" y="4220766"/>
            <a:ext cx="1295703" cy="884039"/>
          </a:xfrm>
          <a:prstGeom prst="ellipse">
            <a:avLst/>
          </a:prstGeom>
          <a:solidFill>
            <a:srgbClr val="EEEE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498" name="Oval 52"/>
          <p:cNvSpPr>
            <a:spLocks noChangeArrowheads="1"/>
          </p:cNvSpPr>
          <p:nvPr/>
        </p:nvSpPr>
        <p:spPr bwMode="auto">
          <a:xfrm>
            <a:off x="647095" y="5211961"/>
            <a:ext cx="1295703" cy="884039"/>
          </a:xfrm>
          <a:prstGeom prst="ellipse">
            <a:avLst/>
          </a:prstGeom>
          <a:solidFill>
            <a:srgbClr val="EEEE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499" name="Rectangle 49"/>
          <p:cNvSpPr>
            <a:spLocks noChangeArrowheads="1"/>
          </p:cNvSpPr>
          <p:nvPr/>
        </p:nvSpPr>
        <p:spPr bwMode="auto">
          <a:xfrm>
            <a:off x="571500" y="1753195"/>
            <a:ext cx="1448405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00" name="TextBox 53"/>
          <p:cNvSpPr txBox="1">
            <a:spLocks noChangeArrowheads="1"/>
          </p:cNvSpPr>
          <p:nvPr/>
        </p:nvSpPr>
        <p:spPr bwMode="auto">
          <a:xfrm>
            <a:off x="571500" y="1768376"/>
            <a:ext cx="1448405" cy="30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 b="1" dirty="0" smtClean="0">
                <a:solidFill>
                  <a:srgbClr val="000000"/>
                </a:solidFill>
                <a:latin typeface="Century Gothic" pitchFamily="34" charset="0"/>
              </a:rPr>
              <a:t>Analytics</a:t>
            </a:r>
            <a:endParaRPr lang="en-US" altLang="en-US" sz="14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01" name="TextBox 54"/>
          <p:cNvSpPr txBox="1">
            <a:spLocks noChangeArrowheads="1"/>
          </p:cNvSpPr>
          <p:nvPr/>
        </p:nvSpPr>
        <p:spPr bwMode="auto">
          <a:xfrm>
            <a:off x="685800" y="2286000"/>
            <a:ext cx="1220107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rgbClr val="000000"/>
                </a:solidFill>
                <a:latin typeface="Century Gothic" pitchFamily="34" charset="0"/>
              </a:rPr>
              <a:t>Credit Portfolio</a:t>
            </a:r>
            <a:endParaRPr lang="en-US" altLang="en-US" sz="1400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02" name="TextBox 68"/>
          <p:cNvSpPr txBox="1">
            <a:spLocks noChangeArrowheads="1"/>
          </p:cNvSpPr>
          <p:nvPr/>
        </p:nvSpPr>
        <p:spPr bwMode="auto">
          <a:xfrm>
            <a:off x="685800" y="3286125"/>
            <a:ext cx="1220107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rgbClr val="000000"/>
                </a:solidFill>
                <a:latin typeface="Century Gothic" pitchFamily="34" charset="0"/>
              </a:rPr>
              <a:t>Deal Structure</a:t>
            </a:r>
            <a:endParaRPr lang="en-US" altLang="en-US" sz="1400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03" name="TextBox 69"/>
          <p:cNvSpPr txBox="1">
            <a:spLocks noChangeArrowheads="1"/>
          </p:cNvSpPr>
          <p:nvPr/>
        </p:nvSpPr>
        <p:spPr bwMode="auto">
          <a:xfrm>
            <a:off x="647097" y="4429125"/>
            <a:ext cx="1333500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rgbClr val="000000"/>
                </a:solidFill>
                <a:latin typeface="Century Gothic" pitchFamily="34" charset="0"/>
              </a:rPr>
              <a:t>Historical Performance</a:t>
            </a:r>
            <a:endParaRPr lang="en-US" altLang="en-US" sz="1400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04" name="TextBox 70"/>
          <p:cNvSpPr txBox="1">
            <a:spLocks noChangeArrowheads="1"/>
          </p:cNvSpPr>
          <p:nvPr/>
        </p:nvSpPr>
        <p:spPr bwMode="auto">
          <a:xfrm>
            <a:off x="685800" y="5420320"/>
            <a:ext cx="1220107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rgbClr val="000000"/>
                </a:solidFill>
                <a:latin typeface="Century Gothic" pitchFamily="34" charset="0"/>
              </a:rPr>
              <a:t>Risk Appetite</a:t>
            </a:r>
            <a:endParaRPr lang="en-US" altLang="en-US" sz="1400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09" name="Rectangle 55"/>
          <p:cNvSpPr>
            <a:spLocks noChangeArrowheads="1"/>
          </p:cNvSpPr>
          <p:nvPr/>
        </p:nvSpPr>
        <p:spPr bwMode="auto">
          <a:xfrm>
            <a:off x="2695726" y="2286000"/>
            <a:ext cx="1189869" cy="65633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/>
          <a:lstStyle>
            <a:lvl1pPr marL="9652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10" name="Rectangle 76"/>
          <p:cNvSpPr>
            <a:spLocks noChangeArrowheads="1"/>
          </p:cNvSpPr>
          <p:nvPr/>
        </p:nvSpPr>
        <p:spPr bwMode="auto">
          <a:xfrm>
            <a:off x="2695726" y="3277195"/>
            <a:ext cx="1189869" cy="654844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11" name="Rectangle 77"/>
          <p:cNvSpPr>
            <a:spLocks noChangeArrowheads="1"/>
          </p:cNvSpPr>
          <p:nvPr/>
        </p:nvSpPr>
        <p:spPr bwMode="auto">
          <a:xfrm>
            <a:off x="2695726" y="4342804"/>
            <a:ext cx="1189869" cy="656333"/>
          </a:xfrm>
          <a:prstGeom prst="rect">
            <a:avLst/>
          </a:prstGeom>
          <a:solidFill>
            <a:srgbClr val="FFFF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12" name="Rectangle 78"/>
          <p:cNvSpPr>
            <a:spLocks noChangeArrowheads="1"/>
          </p:cNvSpPr>
          <p:nvPr/>
        </p:nvSpPr>
        <p:spPr bwMode="auto">
          <a:xfrm>
            <a:off x="2695726" y="5334000"/>
            <a:ext cx="1189869" cy="65633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13" name="TextBox 56"/>
          <p:cNvSpPr txBox="1">
            <a:spLocks noChangeArrowheads="1"/>
          </p:cNvSpPr>
          <p:nvPr/>
        </p:nvSpPr>
        <p:spPr bwMode="auto">
          <a:xfrm>
            <a:off x="2695726" y="2372320"/>
            <a:ext cx="118986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  <a:latin typeface="Century Gothic" pitchFamily="34" charset="0"/>
              </a:rPr>
              <a:t>High Probability</a:t>
            </a:r>
          </a:p>
        </p:txBody>
      </p:sp>
      <p:sp>
        <p:nvSpPr>
          <p:cNvPr id="63514" name="TextBox 80"/>
          <p:cNvSpPr txBox="1">
            <a:spLocks noChangeArrowheads="1"/>
          </p:cNvSpPr>
          <p:nvPr/>
        </p:nvSpPr>
        <p:spPr bwMode="auto">
          <a:xfrm>
            <a:off x="2667000" y="3363516"/>
            <a:ext cx="1189870" cy="5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  <a:latin typeface="Century Gothic" pitchFamily="34" charset="0"/>
              </a:rPr>
              <a:t>Med-High Probability</a:t>
            </a:r>
          </a:p>
        </p:txBody>
      </p:sp>
      <p:sp>
        <p:nvSpPr>
          <p:cNvPr id="63515" name="TextBox 81"/>
          <p:cNvSpPr txBox="1">
            <a:spLocks noChangeArrowheads="1"/>
          </p:cNvSpPr>
          <p:nvPr/>
        </p:nvSpPr>
        <p:spPr bwMode="auto">
          <a:xfrm>
            <a:off x="2667000" y="4429125"/>
            <a:ext cx="118987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  <a:latin typeface="Century Gothic" pitchFamily="34" charset="0"/>
              </a:rPr>
              <a:t>Medium Probability</a:t>
            </a:r>
          </a:p>
        </p:txBody>
      </p:sp>
      <p:sp>
        <p:nvSpPr>
          <p:cNvPr id="63516" name="TextBox 82"/>
          <p:cNvSpPr txBox="1">
            <a:spLocks noChangeArrowheads="1"/>
          </p:cNvSpPr>
          <p:nvPr/>
        </p:nvSpPr>
        <p:spPr bwMode="auto">
          <a:xfrm>
            <a:off x="2667000" y="5420320"/>
            <a:ext cx="118987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  <a:latin typeface="Century Gothic" pitchFamily="34" charset="0"/>
              </a:rPr>
              <a:t>Low Probability</a:t>
            </a:r>
          </a:p>
        </p:txBody>
      </p:sp>
      <p:sp>
        <p:nvSpPr>
          <p:cNvPr id="63517" name="Rectangle 83"/>
          <p:cNvSpPr>
            <a:spLocks noChangeArrowheads="1"/>
          </p:cNvSpPr>
          <p:nvPr/>
        </p:nvSpPr>
        <p:spPr bwMode="auto">
          <a:xfrm>
            <a:off x="2514298" y="1753195"/>
            <a:ext cx="1448405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18" name="TextBox 84"/>
          <p:cNvSpPr txBox="1">
            <a:spLocks noChangeArrowheads="1"/>
          </p:cNvSpPr>
          <p:nvPr/>
        </p:nvSpPr>
        <p:spPr bwMode="auto">
          <a:xfrm>
            <a:off x="2514298" y="1753196"/>
            <a:ext cx="1448405" cy="30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000000"/>
                </a:solidFill>
                <a:latin typeface="Century Gothic" pitchFamily="34" charset="0"/>
              </a:rPr>
              <a:t>Scorecard</a:t>
            </a:r>
          </a:p>
        </p:txBody>
      </p:sp>
      <p:sp>
        <p:nvSpPr>
          <p:cNvPr id="63519" name="TextBox 57"/>
          <p:cNvSpPr txBox="1">
            <a:spLocks noChangeArrowheads="1"/>
          </p:cNvSpPr>
          <p:nvPr/>
        </p:nvSpPr>
        <p:spPr bwMode="auto">
          <a:xfrm>
            <a:off x="867228" y="913805"/>
            <a:ext cx="305405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1</a:t>
            </a:r>
          </a:p>
        </p:txBody>
      </p:sp>
      <p:sp>
        <p:nvSpPr>
          <p:cNvPr id="63520" name="TextBox 86"/>
          <p:cNvSpPr txBox="1">
            <a:spLocks noChangeArrowheads="1"/>
          </p:cNvSpPr>
          <p:nvPr/>
        </p:nvSpPr>
        <p:spPr bwMode="auto">
          <a:xfrm>
            <a:off x="1857526" y="913805"/>
            <a:ext cx="305405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2</a:t>
            </a:r>
          </a:p>
        </p:txBody>
      </p:sp>
      <p:sp>
        <p:nvSpPr>
          <p:cNvPr id="63521" name="TextBox 87"/>
          <p:cNvSpPr txBox="1">
            <a:spLocks noChangeArrowheads="1"/>
          </p:cNvSpPr>
          <p:nvPr/>
        </p:nvSpPr>
        <p:spPr bwMode="auto">
          <a:xfrm>
            <a:off x="2924932" y="913805"/>
            <a:ext cx="303892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3</a:t>
            </a:r>
          </a:p>
        </p:txBody>
      </p:sp>
      <p:sp>
        <p:nvSpPr>
          <p:cNvPr id="63522" name="TextBox 88"/>
          <p:cNvSpPr txBox="1">
            <a:spLocks noChangeArrowheads="1"/>
          </p:cNvSpPr>
          <p:nvPr/>
        </p:nvSpPr>
        <p:spPr bwMode="auto">
          <a:xfrm>
            <a:off x="3915228" y="913805"/>
            <a:ext cx="305405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4</a:t>
            </a:r>
          </a:p>
        </p:txBody>
      </p:sp>
      <p:sp>
        <p:nvSpPr>
          <p:cNvPr id="63523" name="Left Brace 58"/>
          <p:cNvSpPr>
            <a:spLocks/>
          </p:cNvSpPr>
          <p:nvPr/>
        </p:nvSpPr>
        <p:spPr bwMode="auto">
          <a:xfrm rot="-5400000">
            <a:off x="2384262" y="-555223"/>
            <a:ext cx="300603" cy="4063197"/>
          </a:xfrm>
          <a:prstGeom prst="leftBrace">
            <a:avLst>
              <a:gd name="adj1" fmla="val 45903"/>
              <a:gd name="adj2" fmla="val 65513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24" name="Right Brace 59"/>
          <p:cNvSpPr>
            <a:spLocks/>
          </p:cNvSpPr>
          <p:nvPr/>
        </p:nvSpPr>
        <p:spPr bwMode="auto">
          <a:xfrm>
            <a:off x="4068537" y="1858864"/>
            <a:ext cx="656167" cy="4131469"/>
          </a:xfrm>
          <a:prstGeom prst="rightBrace">
            <a:avLst>
              <a:gd name="adj1" fmla="val 76400"/>
              <a:gd name="adj2" fmla="val 9773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63525" name="Rectangle 60"/>
          <p:cNvSpPr>
            <a:spLocks noChangeArrowheads="1"/>
          </p:cNvSpPr>
          <p:nvPr/>
        </p:nvSpPr>
        <p:spPr bwMode="auto">
          <a:xfrm>
            <a:off x="4953000" y="1294805"/>
            <a:ext cx="2972405" cy="1218903"/>
          </a:xfrm>
          <a:prstGeom prst="rect">
            <a:avLst/>
          </a:prstGeom>
          <a:solidFill>
            <a:srgbClr val="E2DEC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grpSp>
        <p:nvGrpSpPr>
          <p:cNvPr id="63526" name="Group 61"/>
          <p:cNvGrpSpPr>
            <a:grpSpLocks/>
          </p:cNvGrpSpPr>
          <p:nvPr/>
        </p:nvGrpSpPr>
        <p:grpSpPr bwMode="auto">
          <a:xfrm>
            <a:off x="5105703" y="1446612"/>
            <a:ext cx="571500" cy="370549"/>
            <a:chOff x="5642898" y="2372648"/>
            <a:chExt cx="571444" cy="371598"/>
          </a:xfrm>
        </p:grpSpPr>
        <p:pic>
          <p:nvPicPr>
            <p:cNvPr id="635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898" y="2372648"/>
              <a:ext cx="571444" cy="353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559" name="TextBox 97"/>
            <p:cNvSpPr txBox="1">
              <a:spLocks noChangeArrowheads="1"/>
            </p:cNvSpPr>
            <p:nvPr/>
          </p:nvSpPr>
          <p:spPr bwMode="auto">
            <a:xfrm>
              <a:off x="5795298" y="2373868"/>
              <a:ext cx="304800" cy="37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Century Gothic" pitchFamily="34" charset="0"/>
                </a:rPr>
                <a:t>1</a:t>
              </a:r>
            </a:p>
          </p:txBody>
        </p:sp>
      </p:grpSp>
      <p:grpSp>
        <p:nvGrpSpPr>
          <p:cNvPr id="63527" name="Group 65"/>
          <p:cNvGrpSpPr>
            <a:grpSpLocks/>
          </p:cNvGrpSpPr>
          <p:nvPr/>
        </p:nvGrpSpPr>
        <p:grpSpPr bwMode="auto">
          <a:xfrm>
            <a:off x="5790595" y="1446612"/>
            <a:ext cx="569989" cy="369332"/>
            <a:chOff x="6234242" y="2357038"/>
            <a:chExt cx="569473" cy="369840"/>
          </a:xfrm>
        </p:grpSpPr>
        <p:pic>
          <p:nvPicPr>
            <p:cNvPr id="63556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242" y="2372648"/>
              <a:ext cx="569473" cy="35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557" name="TextBox 98"/>
            <p:cNvSpPr txBox="1">
              <a:spLocks noChangeArrowheads="1"/>
            </p:cNvSpPr>
            <p:nvPr/>
          </p:nvSpPr>
          <p:spPr bwMode="auto">
            <a:xfrm>
              <a:off x="6366578" y="2357038"/>
              <a:ext cx="304800" cy="369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Century Gothic" pitchFamily="34" charset="0"/>
                </a:rPr>
                <a:t>2</a:t>
              </a:r>
            </a:p>
          </p:txBody>
        </p:sp>
      </p:grpSp>
      <p:grpSp>
        <p:nvGrpSpPr>
          <p:cNvPr id="63528" name="Group 66"/>
          <p:cNvGrpSpPr>
            <a:grpSpLocks/>
          </p:cNvGrpSpPr>
          <p:nvPr/>
        </p:nvGrpSpPr>
        <p:grpSpPr bwMode="auto">
          <a:xfrm>
            <a:off x="6516310" y="1446612"/>
            <a:ext cx="571500" cy="369332"/>
            <a:chOff x="6820482" y="2357038"/>
            <a:chExt cx="571444" cy="369840"/>
          </a:xfrm>
        </p:grpSpPr>
        <p:pic>
          <p:nvPicPr>
            <p:cNvPr id="6355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482" y="2372648"/>
              <a:ext cx="571444" cy="35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555" name="TextBox 99"/>
            <p:cNvSpPr txBox="1">
              <a:spLocks noChangeArrowheads="1"/>
            </p:cNvSpPr>
            <p:nvPr/>
          </p:nvSpPr>
          <p:spPr bwMode="auto">
            <a:xfrm>
              <a:off x="6953804" y="2357038"/>
              <a:ext cx="304800" cy="369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Century Gothic" pitchFamily="34" charset="0"/>
                </a:rPr>
                <a:t>3</a:t>
              </a:r>
            </a:p>
          </p:txBody>
        </p:sp>
      </p:grpSp>
      <p:grpSp>
        <p:nvGrpSpPr>
          <p:cNvPr id="63529" name="Group 67"/>
          <p:cNvGrpSpPr>
            <a:grpSpLocks/>
          </p:cNvGrpSpPr>
          <p:nvPr/>
        </p:nvGrpSpPr>
        <p:grpSpPr bwMode="auto">
          <a:xfrm>
            <a:off x="7201203" y="1446610"/>
            <a:ext cx="571500" cy="369332"/>
            <a:chOff x="7429556" y="2357038"/>
            <a:chExt cx="571444" cy="369570"/>
          </a:xfrm>
        </p:grpSpPr>
        <p:pic>
          <p:nvPicPr>
            <p:cNvPr id="6355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56" y="2373868"/>
              <a:ext cx="571444" cy="35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553" name="TextBox 100"/>
            <p:cNvSpPr txBox="1">
              <a:spLocks noChangeArrowheads="1"/>
            </p:cNvSpPr>
            <p:nvPr/>
          </p:nvSpPr>
          <p:spPr bwMode="auto">
            <a:xfrm>
              <a:off x="7547898" y="2357038"/>
              <a:ext cx="304800" cy="36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defTabSz="9652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Century Gothic" pitchFamily="34" charset="0"/>
                </a:rPr>
                <a:t>4</a:t>
              </a:r>
            </a:p>
          </p:txBody>
        </p:sp>
      </p:grpSp>
      <p:sp>
        <p:nvSpPr>
          <p:cNvPr id="63530" name="TextBox 75"/>
          <p:cNvSpPr txBox="1">
            <a:spLocks noChangeArrowheads="1"/>
          </p:cNvSpPr>
          <p:nvPr/>
        </p:nvSpPr>
        <p:spPr bwMode="auto">
          <a:xfrm>
            <a:off x="5181298" y="1829098"/>
            <a:ext cx="381000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A</a:t>
            </a:r>
          </a:p>
        </p:txBody>
      </p:sp>
      <p:sp>
        <p:nvSpPr>
          <p:cNvPr id="63531" name="TextBox 106"/>
          <p:cNvSpPr txBox="1">
            <a:spLocks noChangeArrowheads="1"/>
          </p:cNvSpPr>
          <p:nvPr/>
        </p:nvSpPr>
        <p:spPr bwMode="auto">
          <a:xfrm>
            <a:off x="5867703" y="1829098"/>
            <a:ext cx="381000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B</a:t>
            </a:r>
          </a:p>
        </p:txBody>
      </p:sp>
      <p:sp>
        <p:nvSpPr>
          <p:cNvPr id="63532" name="TextBox 107"/>
          <p:cNvSpPr txBox="1">
            <a:spLocks noChangeArrowheads="1"/>
          </p:cNvSpPr>
          <p:nvPr/>
        </p:nvSpPr>
        <p:spPr bwMode="auto">
          <a:xfrm>
            <a:off x="6629703" y="1829098"/>
            <a:ext cx="381000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C</a:t>
            </a:r>
          </a:p>
        </p:txBody>
      </p:sp>
      <p:sp>
        <p:nvSpPr>
          <p:cNvPr id="63533" name="TextBox 108"/>
          <p:cNvSpPr txBox="1">
            <a:spLocks noChangeArrowheads="1"/>
          </p:cNvSpPr>
          <p:nvPr/>
        </p:nvSpPr>
        <p:spPr bwMode="auto">
          <a:xfrm>
            <a:off x="7314595" y="1829098"/>
            <a:ext cx="381000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Century Gothic" pitchFamily="34" charset="0"/>
              </a:rPr>
              <a:t>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96187" y="3273147"/>
            <a:ext cx="4098649" cy="3539430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114300" dist="50800" dir="5400000" algn="ctr" rotWithShape="0">
              <a:schemeClr val="bg1">
                <a:alpha val="90000"/>
              </a:schemeClr>
            </a:outerShdw>
            <a:softEdge rad="101600"/>
          </a:effectLst>
        </p:spPr>
        <p:txBody>
          <a:bodyPr lIns="91416" tIns="45708" rIns="91416" bIns="45708">
            <a:spAutoFit/>
          </a:bodyPr>
          <a:lstStyle/>
          <a:p>
            <a:pPr marL="285673" indent="-285673" defTabSz="914318">
              <a:buFont typeface="Wingdings" panose="05000000000000000000" pitchFamily="2" charset="2"/>
              <a:buChar char="Ø"/>
              <a:defRPr/>
            </a:pPr>
            <a:r>
              <a:rPr lang="en-US" sz="1600" b="1" dirty="0">
                <a:solidFill>
                  <a:srgbClr val="000000"/>
                </a:solidFill>
                <a:latin typeface="Century Gothic" pitchFamily="34" charset="0"/>
              </a:rPr>
              <a:t>Computerized Decisioning i.e. Auto Decisioning</a:t>
            </a:r>
          </a:p>
          <a:p>
            <a:pPr marL="628482" lvl="1" indent="-171405" defTabSz="91431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Consistency and no biases</a:t>
            </a:r>
          </a:p>
          <a:p>
            <a:pPr marL="628482" lvl="1" indent="-171405" defTabSz="91431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Algorithm developed by analyzing over a million customers</a:t>
            </a:r>
          </a:p>
          <a:p>
            <a:pPr marL="628482" lvl="1" indent="-171405" defTabSz="91431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Scientific process</a:t>
            </a:r>
          </a:p>
          <a:p>
            <a:pPr marL="628482" lvl="1" indent="-171405" defTabSz="91431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Considers present economic trends</a:t>
            </a:r>
          </a:p>
          <a:p>
            <a:pPr marL="285673" indent="-285673" defTabSz="914318">
              <a:buFont typeface="Wingdings" panose="05000000000000000000" pitchFamily="2" charset="2"/>
              <a:buChar char="Ø"/>
              <a:defRPr/>
            </a:pPr>
            <a:r>
              <a:rPr lang="en-US" sz="1600" b="1" dirty="0">
                <a:solidFill>
                  <a:srgbClr val="000000"/>
                </a:solidFill>
                <a:latin typeface="Century Gothic" pitchFamily="34" charset="0"/>
              </a:rPr>
              <a:t>What does ‘Auto Decisioning’ do?</a:t>
            </a:r>
          </a:p>
          <a:p>
            <a:pPr marL="628482" lvl="1" indent="-171405" defTabSz="91431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Approval/Denial based on customer’s risk</a:t>
            </a:r>
          </a:p>
          <a:p>
            <a:pPr marL="1199829" lvl="2" indent="-285673" defTabSz="914318">
              <a:buFont typeface="Courier New" panose="02070309020205020404" pitchFamily="49" charset="0"/>
              <a:buChar char="o"/>
              <a:defRPr/>
            </a:pP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i.e. Likelihood of customer repaying loan (risk factor)</a:t>
            </a:r>
          </a:p>
          <a:p>
            <a:pPr defTabSz="914318">
              <a:defRPr/>
            </a:pPr>
            <a:r>
              <a:rPr lang="en-US" sz="2000" b="1" dirty="0">
                <a:solidFill>
                  <a:srgbClr val="FF0000"/>
                </a:solidFill>
                <a:latin typeface="Century Gothic" pitchFamily="34" charset="0"/>
              </a:rPr>
              <a:t>*</a:t>
            </a:r>
            <a:r>
              <a:rPr lang="en-US" sz="1600" b="1" dirty="0">
                <a:solidFill>
                  <a:srgbClr val="FF0000"/>
                </a:solidFill>
                <a:latin typeface="Century Gothic" pitchFamily="34" charset="0"/>
              </a:rPr>
              <a:t>Always Better Service</a:t>
            </a:r>
          </a:p>
          <a:p>
            <a:pPr marL="628482" lvl="1" indent="-171405" defTabSz="914318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Century Gothic" pitchFamily="34" charset="0"/>
              </a:rPr>
              <a:t>2.1MM </a:t>
            </a: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applications processed in </a:t>
            </a:r>
            <a:r>
              <a:rPr lang="en-US" sz="1200" dirty="0" smtClean="0">
                <a:solidFill>
                  <a:srgbClr val="000000"/>
                </a:solidFill>
                <a:latin typeface="Century Gothic" pitchFamily="34" charset="0"/>
              </a:rPr>
              <a:t>FY17 </a:t>
            </a: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– </a:t>
            </a:r>
            <a:r>
              <a:rPr lang="en-US" sz="1200" dirty="0" smtClean="0">
                <a:solidFill>
                  <a:srgbClr val="000000"/>
                </a:solidFill>
                <a:latin typeface="Century Gothic" pitchFamily="34" charset="0"/>
              </a:rPr>
              <a:t>55.9% (1.2 MM) </a:t>
            </a: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Auto Decisioned</a:t>
            </a:r>
          </a:p>
          <a:p>
            <a:pPr marL="628482" lvl="1" indent="-171405" defTabSz="91431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Fundamental building block for </a:t>
            </a:r>
            <a:r>
              <a:rPr lang="en-US" sz="1200" i="1" dirty="0" smtClean="0">
                <a:solidFill>
                  <a:srgbClr val="000000"/>
                </a:solidFill>
                <a:latin typeface="Century Gothic" pitchFamily="34" charset="0"/>
              </a:rPr>
              <a:t>‘Retail Transformation’</a:t>
            </a:r>
            <a:r>
              <a:rPr lang="en-US" sz="1200" dirty="0" smtClean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entury Gothic" pitchFamily="34" charset="0"/>
              </a:rPr>
              <a:t>– a completely digital car shopping and purchase experience</a:t>
            </a:r>
          </a:p>
        </p:txBody>
      </p:sp>
      <p:sp>
        <p:nvSpPr>
          <p:cNvPr id="63537" name="TextBox 85"/>
          <p:cNvSpPr txBox="1">
            <a:spLocks noChangeArrowheads="1"/>
          </p:cNvSpPr>
          <p:nvPr/>
        </p:nvSpPr>
        <p:spPr bwMode="auto">
          <a:xfrm>
            <a:off x="5181298" y="2134196"/>
            <a:ext cx="2514297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Century Gothic" pitchFamily="34" charset="0"/>
              </a:rPr>
              <a:t>Risk Grades Assigned</a:t>
            </a:r>
          </a:p>
        </p:txBody>
      </p:sp>
      <p:cxnSp>
        <p:nvCxnSpPr>
          <p:cNvPr id="63538" name="Straight Arrow Connector 114"/>
          <p:cNvCxnSpPr>
            <a:cxnSpLocks noChangeShapeType="1"/>
          </p:cNvCxnSpPr>
          <p:nvPr/>
        </p:nvCxnSpPr>
        <p:spPr bwMode="auto">
          <a:xfrm>
            <a:off x="6324298" y="2533055"/>
            <a:ext cx="0" cy="2768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39" name="Rectangle 103"/>
          <p:cNvSpPr>
            <a:spLocks noChangeArrowheads="1"/>
          </p:cNvSpPr>
          <p:nvPr/>
        </p:nvSpPr>
        <p:spPr bwMode="auto">
          <a:xfrm>
            <a:off x="3885596" y="2809875"/>
            <a:ext cx="4115405" cy="38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9652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>
                <a:solidFill>
                  <a:srgbClr val="000000"/>
                </a:solidFill>
                <a:latin typeface="Century Gothic" pitchFamily="34" charset="0"/>
              </a:rPr>
              <a:t>Decision to Dealer</a:t>
            </a:r>
          </a:p>
        </p:txBody>
      </p:sp>
      <p:sp>
        <p:nvSpPr>
          <p:cNvPr id="105" name="Oval 104"/>
          <p:cNvSpPr/>
          <p:nvPr/>
        </p:nvSpPr>
        <p:spPr bwMode="auto">
          <a:xfrm>
            <a:off x="495905" y="6096000"/>
            <a:ext cx="609298" cy="53280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91416" tIns="45708" rIns="91416" bIns="45708"/>
          <a:lstStyle/>
          <a:p>
            <a:pPr marL="1142694" indent="-228540" defTabSz="914318">
              <a:spcBef>
                <a:spcPct val="20000"/>
              </a:spcBef>
              <a:buFontTx/>
              <a:buChar char="•"/>
              <a:defRPr/>
            </a:pPr>
            <a:endParaRPr lang="en-US" dirty="0">
              <a:solidFill>
                <a:srgbClr val="000000"/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63541" name="TextBox 105"/>
          <p:cNvSpPr txBox="1">
            <a:spLocks noChangeArrowheads="1"/>
          </p:cNvSpPr>
          <p:nvPr/>
        </p:nvSpPr>
        <p:spPr bwMode="auto">
          <a:xfrm>
            <a:off x="647096" y="6183809"/>
            <a:ext cx="458108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FF"/>
                </a:solidFill>
                <a:latin typeface="Century Gothic" pitchFamily="34" charset="0"/>
              </a:rPr>
              <a:t>1</a:t>
            </a:r>
          </a:p>
        </p:txBody>
      </p:sp>
      <p:sp>
        <p:nvSpPr>
          <p:cNvPr id="123" name="Oval 122"/>
          <p:cNvSpPr/>
          <p:nvPr/>
        </p:nvSpPr>
        <p:spPr bwMode="auto">
          <a:xfrm>
            <a:off x="2933095" y="6110883"/>
            <a:ext cx="610810" cy="53280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91416" tIns="45708" rIns="91416" bIns="45708"/>
          <a:lstStyle/>
          <a:p>
            <a:pPr marL="1142694" indent="-228540" defTabSz="914318">
              <a:spcBef>
                <a:spcPct val="20000"/>
              </a:spcBef>
              <a:buFontTx/>
              <a:buChar char="•"/>
              <a:defRPr/>
            </a:pPr>
            <a:endParaRPr lang="en-US" dirty="0">
              <a:solidFill>
                <a:srgbClr val="000000"/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63543" name="TextBox 123"/>
          <p:cNvSpPr txBox="1">
            <a:spLocks noChangeArrowheads="1"/>
          </p:cNvSpPr>
          <p:nvPr/>
        </p:nvSpPr>
        <p:spPr bwMode="auto">
          <a:xfrm>
            <a:off x="3085798" y="6198692"/>
            <a:ext cx="458107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FF"/>
                </a:solidFill>
                <a:latin typeface="Century Gothic" pitchFamily="34" charset="0"/>
              </a:rPr>
              <a:t>2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4267502" y="647403"/>
            <a:ext cx="609297" cy="53429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91416" tIns="45708" rIns="91416" bIns="45708"/>
          <a:lstStyle/>
          <a:p>
            <a:pPr marL="1142694" indent="-228540" defTabSz="914318">
              <a:spcBef>
                <a:spcPct val="20000"/>
              </a:spcBef>
              <a:buFontTx/>
              <a:buChar char="•"/>
              <a:defRPr/>
            </a:pPr>
            <a:endParaRPr lang="en-US" dirty="0">
              <a:solidFill>
                <a:srgbClr val="000000"/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63545" name="TextBox 125"/>
          <p:cNvSpPr txBox="1">
            <a:spLocks noChangeArrowheads="1"/>
          </p:cNvSpPr>
          <p:nvPr/>
        </p:nvSpPr>
        <p:spPr bwMode="auto">
          <a:xfrm>
            <a:off x="4418693" y="735211"/>
            <a:ext cx="458107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FF"/>
                </a:solidFill>
                <a:latin typeface="Century Gothic" pitchFamily="34" charset="0"/>
              </a:rPr>
              <a:t>3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7703155" y="2012157"/>
            <a:ext cx="609297" cy="53429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91416" tIns="45708" rIns="91416" bIns="45708"/>
          <a:lstStyle/>
          <a:p>
            <a:pPr marL="1142694" indent="-228540" defTabSz="914318">
              <a:spcBef>
                <a:spcPct val="20000"/>
              </a:spcBef>
              <a:buFontTx/>
              <a:buChar char="•"/>
              <a:defRPr/>
            </a:pPr>
            <a:endParaRPr lang="en-US" dirty="0">
              <a:solidFill>
                <a:srgbClr val="000000"/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63547" name="TextBox 127"/>
          <p:cNvSpPr txBox="1">
            <a:spLocks noChangeArrowheads="1"/>
          </p:cNvSpPr>
          <p:nvPr/>
        </p:nvSpPr>
        <p:spPr bwMode="auto">
          <a:xfrm>
            <a:off x="7854346" y="2099966"/>
            <a:ext cx="458107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FF"/>
                </a:solidFill>
                <a:latin typeface="Century Gothic" pitchFamily="34" charset="0"/>
              </a:rPr>
              <a:t>4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7695595" y="2818805"/>
            <a:ext cx="610810" cy="53429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91416" tIns="45708" rIns="91416" bIns="45708"/>
          <a:lstStyle/>
          <a:p>
            <a:pPr marL="1142694" indent="-228540" defTabSz="914318">
              <a:spcBef>
                <a:spcPct val="20000"/>
              </a:spcBef>
              <a:buFontTx/>
              <a:buChar char="•"/>
              <a:defRPr/>
            </a:pPr>
            <a:endParaRPr lang="en-US" dirty="0">
              <a:solidFill>
                <a:srgbClr val="000000"/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63549" name="TextBox 129"/>
          <p:cNvSpPr txBox="1">
            <a:spLocks noChangeArrowheads="1"/>
          </p:cNvSpPr>
          <p:nvPr/>
        </p:nvSpPr>
        <p:spPr bwMode="auto">
          <a:xfrm>
            <a:off x="7848298" y="2906614"/>
            <a:ext cx="458107" cy="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FF"/>
                </a:solidFill>
                <a:latin typeface="Century Gothic" pitchFamily="34" charset="0"/>
              </a:rPr>
              <a:t>5</a:t>
            </a:r>
          </a:p>
        </p:txBody>
      </p:sp>
      <p:sp>
        <p:nvSpPr>
          <p:cNvPr id="63551" name="Title 2"/>
          <p:cNvSpPr>
            <a:spLocks noGrp="1"/>
          </p:cNvSpPr>
          <p:nvPr>
            <p:ph type="title"/>
          </p:nvPr>
        </p:nvSpPr>
        <p:spPr>
          <a:xfrm>
            <a:off x="362857" y="253008"/>
            <a:ext cx="6838346" cy="32146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Applications – Decisioning Overview</a:t>
            </a:r>
          </a:p>
        </p:txBody>
      </p:sp>
      <p:sp>
        <p:nvSpPr>
          <p:cNvPr id="70" name="Left Brace 58"/>
          <p:cNvSpPr>
            <a:spLocks/>
          </p:cNvSpPr>
          <p:nvPr/>
        </p:nvSpPr>
        <p:spPr bwMode="auto">
          <a:xfrm rot="10800000">
            <a:off x="2133601" y="1736627"/>
            <a:ext cx="226219" cy="4678878"/>
          </a:xfrm>
          <a:prstGeom prst="leftBrace">
            <a:avLst>
              <a:gd name="adj1" fmla="val 45903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8" rIns="91416" bIns="45708"/>
          <a:lstStyle>
            <a:lvl1pPr marL="1206500" indent="-2413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6072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7315199" cy="342900"/>
          </a:xfrm>
        </p:spPr>
        <p:txBody>
          <a:bodyPr/>
          <a:lstStyle/>
          <a:p>
            <a:r>
              <a:rPr lang="en-US" dirty="0" smtClean="0">
                <a:solidFill>
                  <a:srgbClr val="386E8F"/>
                </a:solidFill>
              </a:rPr>
              <a:t>Conceptual Process Flow</a:t>
            </a:r>
            <a:endParaRPr lang="en-US" dirty="0">
              <a:solidFill>
                <a:srgbClr val="386E8F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</p:spPr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</p:spPr>
        <p:txBody>
          <a:bodyPr/>
          <a:lstStyle/>
          <a:p>
            <a:fld id="{AD6DBF5B-053D-484A-8C42-3722EEAB398C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</p:spPr>
        <p:txBody>
          <a:bodyPr/>
          <a:lstStyle/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4" y="914400"/>
            <a:ext cx="2859576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89568"/>
              </p:ext>
            </p:extLst>
          </p:nvPr>
        </p:nvGraphicFramePr>
        <p:xfrm>
          <a:off x="3918495" y="762000"/>
          <a:ext cx="4615905" cy="5992150"/>
        </p:xfrm>
        <a:graphic>
          <a:graphicData uri="http://schemas.openxmlformats.org/drawingml/2006/table">
            <a:tbl>
              <a:tblPr firstRow="1" bandRow="1"/>
              <a:tblGrid>
                <a:gridCol w="1219769"/>
                <a:gridCol w="778365"/>
                <a:gridCol w="2617771"/>
              </a:tblGrid>
              <a:tr h="182849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Process</a:t>
                      </a:r>
                      <a:endParaRPr lang="en-US" sz="1000" dirty="0"/>
                    </a:p>
                  </a:txBody>
                  <a:tcPr marL="96012" marR="9601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System</a:t>
                      </a:r>
                      <a:endParaRPr lang="en-US" sz="1000" dirty="0"/>
                    </a:p>
                  </a:txBody>
                  <a:tcPr marL="96012" marR="9601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Key</a:t>
                      </a:r>
                      <a:r>
                        <a:rPr lang="en-US" sz="1000" baseline="0" dirty="0" smtClean="0"/>
                        <a:t> Observations</a:t>
                      </a:r>
                      <a:endParaRPr lang="en-US" sz="1000" dirty="0"/>
                    </a:p>
                  </a:txBody>
                  <a:tcPr marL="96012" marR="9601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77388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1" baseline="0" dirty="0" smtClean="0"/>
                        <a:t>Application submitted to TFS</a:t>
                      </a:r>
                      <a:endParaRPr lang="en-US" sz="1000" b="1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RouteOne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System used</a:t>
                      </a:r>
                      <a:r>
                        <a:rPr lang="en-US" sz="1000" baseline="0" dirty="0" smtClean="0"/>
                        <a:t> by dealers for submitting customer’s application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77388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1" baseline="0" dirty="0" smtClean="0"/>
                        <a:t>Identity &amp; Regulatory Policies</a:t>
                      </a:r>
                      <a:endParaRPr lang="en-US" sz="1000" b="1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carLOS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Application</a:t>
                      </a:r>
                      <a:r>
                        <a:rPr lang="en-US" sz="1000" baseline="0" dirty="0" smtClean="0"/>
                        <a:t> that fails any verification is not eligible for Auto Approval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77388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000" b="1" dirty="0" smtClean="0"/>
                        <a:t>Credit Bureau’s Data Aggregation</a:t>
                      </a:r>
                      <a:endParaRPr lang="en-US" sz="1000" b="1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Attribute Tool Box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Computes values that are used by Risk</a:t>
                      </a:r>
                      <a:r>
                        <a:rPr lang="en-US" sz="1000" baseline="0" dirty="0" smtClean="0"/>
                        <a:t> scorecards 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51181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1" dirty="0" smtClean="0"/>
                        <a:t>Scorecards</a:t>
                      </a:r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CE9"/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aseline="0" dirty="0" smtClean="0"/>
                        <a:t>SMG3</a:t>
                      </a:r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SMG3: TFS Risk’s Decision</a:t>
                      </a:r>
                      <a:r>
                        <a:rPr lang="en-US" sz="1000" baseline="0" dirty="0" smtClean="0"/>
                        <a:t> Engine</a:t>
                      </a:r>
                      <a:endParaRPr lang="en-US" sz="1000" dirty="0" smtClean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21179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1" dirty="0" smtClean="0"/>
                        <a:t>Auto-Decline Rules</a:t>
                      </a:r>
                      <a:r>
                        <a:rPr lang="en-US" sz="1000" b="1" baseline="0" dirty="0" smtClean="0"/>
                        <a:t> </a:t>
                      </a:r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SMG3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Each exclusive rule is a combination of Collateral, Type of Loan, </a:t>
                      </a:r>
                      <a:r>
                        <a:rPr lang="en-US" sz="1000" baseline="0" dirty="0" smtClean="0"/>
                        <a:t>Payment Probability, Score and Deal Structure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40924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1" dirty="0" smtClean="0"/>
                        <a:t>Eligibility Criteria</a:t>
                      </a:r>
                      <a:r>
                        <a:rPr lang="en-US" sz="1000" baseline="0" dirty="0" smtClean="0"/>
                        <a:t> </a:t>
                      </a:r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SMG3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Checks</a:t>
                      </a:r>
                      <a:r>
                        <a:rPr lang="en-US" sz="1000" baseline="0" dirty="0" smtClean="0"/>
                        <a:t> Identity, Legal, and Risk parameters</a:t>
                      </a:r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21179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1" dirty="0" smtClean="0"/>
                        <a:t>Auto-Approval Rules </a:t>
                      </a:r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SMG3</a:t>
                      </a:r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Each rule is a combination of </a:t>
                      </a:r>
                      <a:r>
                        <a:rPr lang="en-US" sz="1000" baseline="0" dirty="0" smtClean="0"/>
                        <a:t>Payment Probability, Deal Structure and Credit Profile Information</a:t>
                      </a:r>
                      <a:endParaRPr lang="en-US" sz="1000" dirty="0" smtClean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10449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1" baseline="0" dirty="0" smtClean="0"/>
                        <a:t>Recommend Manual Review</a:t>
                      </a:r>
                      <a:endParaRPr lang="en-US" sz="1000" b="1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SMG3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aseline="0" dirty="0" smtClean="0"/>
                        <a:t>Application sent to queue for manual review by credit analyst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21179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1" dirty="0" smtClean="0"/>
                        <a:t>Business Policies</a:t>
                      </a:r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carLOS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Application’s credit structure checked for alignment with TFS’s business policies related to Collateral, Term, Advance</a:t>
                      </a:r>
                      <a:r>
                        <a:rPr lang="en-US" sz="1000" baseline="0" dirty="0" smtClean="0"/>
                        <a:t> Limits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77388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1" dirty="0" smtClean="0"/>
                        <a:t>Credit Analyst Review</a:t>
                      </a:r>
                      <a:endParaRPr lang="en-US" sz="1000" b="1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DSSO</a:t>
                      </a:r>
                      <a:r>
                        <a:rPr lang="en-US" sz="1000" baseline="0" dirty="0" smtClean="0"/>
                        <a:t>s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Manual review by Credit Analyst (CA)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82485"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1" dirty="0" smtClean="0"/>
                        <a:t>Decision to Dealer</a:t>
                      </a:r>
                      <a:endParaRPr lang="en-US" sz="1000" b="1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RouteOne</a:t>
                      </a:r>
                      <a:endParaRPr lang="en-US" sz="1000" dirty="0"/>
                    </a:p>
                  </a:txBody>
                  <a:tcPr marL="96012" marR="96012" marT="100584" marB="10058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8329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66593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449891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93318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41648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899780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383077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866374" algn="l" defTabSz="96659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Auto Declined;</a:t>
                      </a:r>
                      <a:r>
                        <a:rPr lang="en-US" sz="1000" baseline="0" dirty="0" smtClean="0"/>
                        <a:t> OR </a:t>
                      </a:r>
                      <a:r>
                        <a:rPr lang="en-US" sz="1000" dirty="0" smtClean="0"/>
                        <a:t>Auto Approved; OR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Manual Decision</a:t>
                      </a:r>
                      <a:endParaRPr lang="en-US" sz="1000" dirty="0"/>
                    </a:p>
                  </a:txBody>
                  <a:tcPr marL="96012" marR="96012" marT="100584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2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386E8F"/>
                </a:solidFill>
              </a:rPr>
              <a:t>Scorecard Overview</a:t>
            </a:r>
            <a:endParaRPr lang="en-US" sz="3600" dirty="0">
              <a:solidFill>
                <a:srgbClr val="386E8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FY17Q3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16304" y="1143000"/>
            <a:ext cx="8475296" cy="5029200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rgbClr val="386E8F"/>
                </a:solidFill>
              </a:rPr>
              <a:t>Acquisition </a:t>
            </a:r>
            <a:r>
              <a:rPr lang="en-US" sz="2400" dirty="0">
                <a:solidFill>
                  <a:srgbClr val="386E8F"/>
                </a:solidFill>
              </a:rPr>
              <a:t>scorecards compute the applicants’ Probability of Payment (POP) score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386E8F"/>
                </a:solidFill>
              </a:rPr>
              <a:t>Tool to assess consumer’s credit worthiness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386E8F"/>
                </a:solidFill>
              </a:rPr>
              <a:t>Reduce delinquency and loss by reducing the approval of high-risk applicants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386E8F"/>
                </a:solidFill>
              </a:rPr>
              <a:t>Assist in development of Auto-decisioning strategies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386E8F"/>
                </a:solidFill>
              </a:rPr>
              <a:t>Variables used in segmentation of Scorecards </a:t>
            </a:r>
          </a:p>
          <a:p>
            <a:pPr lvl="1">
              <a:lnSpc>
                <a:spcPct val="200000"/>
              </a:lnSpc>
            </a:pPr>
            <a:r>
              <a:rPr lang="en-US" sz="2200" dirty="0">
                <a:solidFill>
                  <a:srgbClr val="386E8F"/>
                </a:solidFill>
              </a:rPr>
              <a:t>Product Type</a:t>
            </a:r>
          </a:p>
          <a:p>
            <a:pPr lvl="1">
              <a:lnSpc>
                <a:spcPct val="200000"/>
              </a:lnSpc>
            </a:pPr>
            <a:r>
              <a:rPr lang="en-US" sz="2200" dirty="0">
                <a:solidFill>
                  <a:srgbClr val="386E8F"/>
                </a:solidFill>
              </a:rPr>
              <a:t>Months on bureau file</a:t>
            </a:r>
          </a:p>
          <a:p>
            <a:pPr lvl="1">
              <a:lnSpc>
                <a:spcPct val="200000"/>
              </a:lnSpc>
            </a:pPr>
            <a:r>
              <a:rPr lang="en-US" sz="2200" dirty="0">
                <a:solidFill>
                  <a:srgbClr val="386E8F"/>
                </a:solidFill>
              </a:rPr>
              <a:t>No. of open trades</a:t>
            </a:r>
          </a:p>
          <a:p>
            <a:pPr lvl="1">
              <a:lnSpc>
                <a:spcPct val="200000"/>
              </a:lnSpc>
            </a:pPr>
            <a:r>
              <a:rPr lang="en-US" sz="2200" dirty="0">
                <a:solidFill>
                  <a:srgbClr val="386E8F"/>
                </a:solidFill>
              </a:rPr>
              <a:t>Applicant Age</a:t>
            </a:r>
          </a:p>
          <a:p>
            <a:pPr lvl="1">
              <a:lnSpc>
                <a:spcPct val="200000"/>
              </a:lnSpc>
            </a:pPr>
            <a:r>
              <a:rPr lang="en-US" sz="2200" dirty="0">
                <a:solidFill>
                  <a:srgbClr val="386E8F"/>
                </a:solidFill>
              </a:rPr>
              <a:t>New/Used/Certified Vehicle</a:t>
            </a:r>
          </a:p>
          <a:p>
            <a:pPr lvl="1">
              <a:lnSpc>
                <a:spcPct val="200000"/>
              </a:lnSpc>
            </a:pPr>
            <a:r>
              <a:rPr lang="en-US" sz="2200" dirty="0">
                <a:solidFill>
                  <a:srgbClr val="386E8F"/>
                </a:solidFill>
              </a:rPr>
              <a:t>Vehicle Make - TLS/NTL</a:t>
            </a:r>
          </a:p>
          <a:p>
            <a:pPr lvl="1">
              <a:lnSpc>
                <a:spcPct val="200000"/>
              </a:lnSpc>
            </a:pPr>
            <a:r>
              <a:rPr lang="en-US" sz="2200" dirty="0">
                <a:solidFill>
                  <a:srgbClr val="386E8F"/>
                </a:solidFill>
              </a:rPr>
              <a:t>Application Term</a:t>
            </a:r>
          </a:p>
          <a:p>
            <a:pPr marL="171450" indent="-171450">
              <a:buClr>
                <a:srgbClr val="D20000"/>
              </a:buClr>
              <a:buFont typeface="Century Gothic" panose="020B0502020202020204" pitchFamily="34" charset="0"/>
              <a:buChar char="&gt;"/>
            </a:pPr>
            <a:endParaRPr lang="en-US" sz="2400" dirty="0">
              <a:solidFill>
                <a:srgbClr val="4D647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86E8F"/>
                </a:solidFill>
              </a:rPr>
              <a:t>Scorecard Overview</a:t>
            </a:r>
            <a:endParaRPr lang="en-US" dirty="0">
              <a:solidFill>
                <a:srgbClr val="386E8F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</p:spPr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</p:spPr>
        <p:txBody>
          <a:bodyPr/>
          <a:lstStyle/>
          <a:p>
            <a:fld id="{AD6DBF5B-053D-484A-8C42-3722EEAB398C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</p:spPr>
        <p:txBody>
          <a:bodyPr/>
          <a:lstStyle/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Scorecards - Retail</a:t>
            </a:r>
            <a:endParaRPr lang="en-US" dirty="0">
              <a:solidFill>
                <a:srgbClr val="386E8F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</p:spPr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</p:spPr>
        <p:txBody>
          <a:bodyPr/>
          <a:lstStyle/>
          <a:p>
            <a:fld id="{AD6DBF5B-053D-484A-8C42-3722EEAB398C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</p:spPr>
        <p:txBody>
          <a:bodyPr/>
          <a:lstStyle/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685800"/>
            <a:ext cx="7788275" cy="593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9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Scorecards - Lease</a:t>
            </a:r>
            <a:endParaRPr lang="en-US" dirty="0">
              <a:solidFill>
                <a:srgbClr val="386E8F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</p:spPr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</p:spPr>
        <p:txBody>
          <a:bodyPr/>
          <a:lstStyle/>
          <a:p>
            <a:fld id="{AD6DBF5B-053D-484A-8C42-3722EEAB398C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</p:spPr>
        <p:txBody>
          <a:bodyPr/>
          <a:lstStyle/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651625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7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Scorecards Variables</a:t>
            </a:r>
            <a:endParaRPr lang="en-US" dirty="0">
              <a:solidFill>
                <a:srgbClr val="386E8F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834640" y="6603521"/>
            <a:ext cx="3474720" cy="182880"/>
          </a:xfrm>
        </p:spPr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>
          <a:xfrm>
            <a:off x="102078" y="6603521"/>
            <a:ext cx="2133600" cy="182880"/>
          </a:xfrm>
        </p:spPr>
        <p:txBody>
          <a:bodyPr/>
          <a:lstStyle/>
          <a:p>
            <a:fld id="{AD6DBF5B-053D-484A-8C42-3722EEAB398C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6908322" y="6603521"/>
            <a:ext cx="2133600" cy="182880"/>
          </a:xfrm>
        </p:spPr>
        <p:txBody>
          <a:bodyPr/>
          <a:lstStyle/>
          <a:p>
            <a:r>
              <a:rPr lang="en-US" smtClean="0"/>
              <a:t> </a:t>
            </a:r>
            <a:fld id="{647887E8-0DE4-43E6-BA8A-A6F8096F4B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0050" y="1130524"/>
            <a:ext cx="3081985" cy="2032000"/>
          </a:xfrm>
          <a:noFill/>
          <a:ln>
            <a:noFill/>
          </a:ln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 b="1" dirty="0" smtClean="0">
                <a:solidFill>
                  <a:srgbClr val="386E8F"/>
                </a:solidFill>
              </a:rPr>
              <a:t>Applicant Characteristics</a:t>
            </a:r>
            <a:endParaRPr lang="en-US" sz="3000" b="1" dirty="0">
              <a:solidFill>
                <a:srgbClr val="386E8F"/>
              </a:solidFill>
            </a:endParaRPr>
          </a:p>
          <a:p>
            <a:pPr marL="342900" indent="-342900">
              <a:lnSpc>
                <a:spcPct val="200000"/>
              </a:lnSpc>
              <a:buFont typeface="Wingdings 3" panose="05040102010807070707" pitchFamily="18" charset="2"/>
              <a:buChar char="}"/>
            </a:pPr>
            <a:r>
              <a:rPr lang="en-US" sz="2400" dirty="0">
                <a:solidFill>
                  <a:srgbClr val="386E8F"/>
                </a:solidFill>
              </a:rPr>
              <a:t>Applicant Education Level</a:t>
            </a:r>
          </a:p>
          <a:p>
            <a:pPr marL="342900" indent="-342900">
              <a:lnSpc>
                <a:spcPct val="200000"/>
              </a:lnSpc>
              <a:buFont typeface="Wingdings 3" panose="05040102010807070707" pitchFamily="18" charset="2"/>
              <a:buChar char="}"/>
            </a:pPr>
            <a:r>
              <a:rPr lang="en-US" sz="2400" dirty="0">
                <a:solidFill>
                  <a:srgbClr val="386E8F"/>
                </a:solidFill>
              </a:rPr>
              <a:t>Type of House</a:t>
            </a:r>
          </a:p>
          <a:p>
            <a:pPr marL="342900" indent="-342900">
              <a:lnSpc>
                <a:spcPct val="200000"/>
              </a:lnSpc>
              <a:buFont typeface="Wingdings 3" panose="05040102010807070707" pitchFamily="18" charset="2"/>
              <a:buChar char="}"/>
            </a:pPr>
            <a:r>
              <a:rPr lang="en-US" sz="2400" dirty="0">
                <a:solidFill>
                  <a:srgbClr val="386E8F"/>
                </a:solidFill>
              </a:rPr>
              <a:t>Months at Current Job</a:t>
            </a:r>
          </a:p>
          <a:p>
            <a:pPr marL="342900" indent="-342900">
              <a:lnSpc>
                <a:spcPct val="200000"/>
              </a:lnSpc>
              <a:buFont typeface="Wingdings 3" panose="05040102010807070707" pitchFamily="18" charset="2"/>
              <a:buChar char="}"/>
            </a:pPr>
            <a:r>
              <a:rPr lang="en-US" sz="2400" dirty="0">
                <a:solidFill>
                  <a:srgbClr val="386E8F"/>
                </a:solidFill>
              </a:rPr>
              <a:t>Existing Good Account with TFS</a:t>
            </a:r>
          </a:p>
          <a:p>
            <a:pPr marL="342900" indent="-342900">
              <a:lnSpc>
                <a:spcPct val="200000"/>
              </a:lnSpc>
              <a:buFont typeface="Wingdings 3" panose="05040102010807070707" pitchFamily="18" charset="2"/>
              <a:buChar char="}"/>
            </a:pPr>
            <a:r>
              <a:rPr lang="en-US" sz="2400" dirty="0">
                <a:solidFill>
                  <a:srgbClr val="386E8F"/>
                </a:solidFill>
              </a:rPr>
              <a:t>Months at Current Residence</a:t>
            </a:r>
          </a:p>
          <a:p>
            <a:pPr marL="742950" lvl="1" indent="-285750">
              <a:lnSpc>
                <a:spcPct val="200000"/>
              </a:lnSpc>
              <a:buChar char="–"/>
            </a:pPr>
            <a:endParaRPr lang="en-US" sz="2200" dirty="0">
              <a:solidFill>
                <a:srgbClr val="386E8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199" y="3514240"/>
            <a:ext cx="3081985" cy="19507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>
              <a:lnSpc>
                <a:spcPct val="200000"/>
              </a:lnSpc>
              <a:spcBef>
                <a:spcPct val="20000"/>
              </a:spcBef>
              <a:buClr>
                <a:srgbClr val="D7171F"/>
              </a:buClr>
              <a:buFont typeface="Wingdings 3" panose="05040102010807070707" pitchFamily="18" charset="2"/>
              <a:buChar char="}"/>
              <a:defRPr sz="2400" baseline="0">
                <a:solidFill>
                  <a:srgbClr val="386E8F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  <a:lvl2pPr marL="742950" lvl="1" indent="-285750">
              <a:lnSpc>
                <a:spcPct val="200000"/>
              </a:lnSpc>
              <a:spcBef>
                <a:spcPct val="20000"/>
              </a:spcBef>
              <a:buClr>
                <a:srgbClr val="D7171F"/>
              </a:buClr>
              <a:buFont typeface="Arial" panose="020B0604020202020204" pitchFamily="34" charset="0"/>
              <a:buChar char="–"/>
              <a:defRPr sz="2200">
                <a:solidFill>
                  <a:srgbClr val="386E8F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2pPr>
            <a:lvl3pPr indent="0">
              <a:spcBef>
                <a:spcPct val="20000"/>
              </a:spcBef>
              <a:buClr>
                <a:srgbClr val="D7171F"/>
              </a:buClr>
              <a:buFont typeface="Arial" panose="020B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3pPr>
            <a:lvl4pPr indent="0">
              <a:spcBef>
                <a:spcPct val="20000"/>
              </a:spcBef>
              <a:buClr>
                <a:srgbClr val="D7171F"/>
              </a:buClr>
              <a:buFont typeface="Arial" panose="020B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4pPr>
            <a:lvl5pPr indent="0">
              <a:spcBef>
                <a:spcPct val="20000"/>
              </a:spcBef>
              <a:buClr>
                <a:srgbClr val="D7171F"/>
              </a:buClr>
              <a:buFont typeface="Arial" panose="020B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3000" b="1" dirty="0" smtClean="0"/>
              <a:t>Deal Structure Characteristics</a:t>
            </a:r>
            <a:endParaRPr lang="en-US" sz="3000" b="1" dirty="0"/>
          </a:p>
          <a:p>
            <a:r>
              <a:rPr lang="en-US" dirty="0"/>
              <a:t>Ratio of Monthly Payment to Income</a:t>
            </a:r>
          </a:p>
          <a:p>
            <a:r>
              <a:rPr lang="en-US" dirty="0"/>
              <a:t>Percent Advanced</a:t>
            </a:r>
          </a:p>
          <a:p>
            <a:r>
              <a:rPr lang="en-US" dirty="0"/>
              <a:t>Application Term</a:t>
            </a:r>
          </a:p>
          <a:p>
            <a:r>
              <a:rPr lang="en-US" dirty="0"/>
              <a:t>Total Debt to Income Ratio</a:t>
            </a:r>
          </a:p>
          <a:p>
            <a:r>
              <a:rPr lang="en-US" dirty="0"/>
              <a:t>Vehicle Make</a:t>
            </a:r>
          </a:p>
          <a:p>
            <a:pPr lvl="1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14801" y="752475"/>
            <a:ext cx="4419600" cy="55270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>
              <a:lnSpc>
                <a:spcPct val="200000"/>
              </a:lnSpc>
              <a:spcBef>
                <a:spcPct val="20000"/>
              </a:spcBef>
              <a:buClr>
                <a:srgbClr val="D7171F"/>
              </a:buClr>
              <a:buFont typeface="Wingdings 3" panose="05040102010807070707" pitchFamily="18" charset="2"/>
              <a:buChar char="}"/>
              <a:defRPr sz="2400" baseline="0">
                <a:solidFill>
                  <a:srgbClr val="386E8F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  <a:lvl2pPr marL="742950" lvl="1" indent="-285750">
              <a:lnSpc>
                <a:spcPct val="200000"/>
              </a:lnSpc>
              <a:spcBef>
                <a:spcPct val="20000"/>
              </a:spcBef>
              <a:buClr>
                <a:srgbClr val="D7171F"/>
              </a:buClr>
              <a:buFont typeface="Arial" panose="020B0604020202020204" pitchFamily="34" charset="0"/>
              <a:buChar char="–"/>
              <a:defRPr sz="2200">
                <a:solidFill>
                  <a:srgbClr val="386E8F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2pPr>
            <a:lvl3pPr indent="0">
              <a:spcBef>
                <a:spcPct val="20000"/>
              </a:spcBef>
              <a:buClr>
                <a:srgbClr val="D7171F"/>
              </a:buClr>
              <a:buFont typeface="Arial" panose="020B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3pPr>
            <a:lvl4pPr indent="0">
              <a:spcBef>
                <a:spcPct val="20000"/>
              </a:spcBef>
              <a:buClr>
                <a:srgbClr val="D7171F"/>
              </a:buClr>
              <a:buFont typeface="Arial" panose="020B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4pPr>
            <a:lvl5pPr indent="0">
              <a:spcBef>
                <a:spcPct val="20000"/>
              </a:spcBef>
              <a:buClr>
                <a:srgbClr val="D7171F"/>
              </a:buClr>
              <a:buFont typeface="Arial" panose="020B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4800" b="1" dirty="0"/>
              <a:t>Credit Bureau Characteristics</a:t>
            </a:r>
          </a:p>
          <a:p>
            <a:r>
              <a:rPr lang="en-US" sz="4000" dirty="0"/>
              <a:t>Trades with status 90+ in last 2 years</a:t>
            </a:r>
          </a:p>
          <a:p>
            <a:r>
              <a:rPr lang="en-US" sz="4000" dirty="0"/>
              <a:t>Ratio of current balance to high credit on revolving trades</a:t>
            </a:r>
          </a:p>
          <a:p>
            <a:r>
              <a:rPr lang="en-US" sz="4000" dirty="0"/>
              <a:t>No. of inquiries in last 1 year /6 months</a:t>
            </a:r>
          </a:p>
          <a:p>
            <a:r>
              <a:rPr lang="en-US" sz="4000" dirty="0"/>
              <a:t>Ratio of satisfactory to total trades</a:t>
            </a:r>
          </a:p>
          <a:p>
            <a:r>
              <a:rPr lang="en-US" sz="4000" dirty="0"/>
              <a:t>Months on bureau file</a:t>
            </a:r>
          </a:p>
          <a:p>
            <a:r>
              <a:rPr lang="en-US" sz="4000" dirty="0"/>
              <a:t>No. of derogatory public records</a:t>
            </a:r>
          </a:p>
          <a:p>
            <a:r>
              <a:rPr lang="en-US" sz="4000" dirty="0"/>
              <a:t>Trades with status 60 in last 1 year</a:t>
            </a:r>
          </a:p>
          <a:p>
            <a:r>
              <a:rPr lang="en-US" sz="4000" dirty="0"/>
              <a:t>No. of currently past due trades</a:t>
            </a:r>
          </a:p>
          <a:p>
            <a:r>
              <a:rPr lang="en-US" sz="4000" dirty="0"/>
              <a:t>Months since recent 30/60 delinquency</a:t>
            </a:r>
          </a:p>
          <a:p>
            <a:r>
              <a:rPr lang="en-US" sz="4000" dirty="0"/>
              <a:t>Primary Bureau FICO Score</a:t>
            </a:r>
          </a:p>
          <a:p>
            <a:r>
              <a:rPr lang="en-US" sz="4000" dirty="0"/>
              <a:t>No. of consumer financial inquiries</a:t>
            </a:r>
          </a:p>
          <a:p>
            <a:r>
              <a:rPr lang="en-US" sz="4000" dirty="0"/>
              <a:t>No. of captive financial inquiries</a:t>
            </a:r>
          </a:p>
          <a:p>
            <a:r>
              <a:rPr lang="en-US" sz="4000" dirty="0"/>
              <a:t>No. of open consumer financial trades</a:t>
            </a:r>
          </a:p>
          <a:p>
            <a:r>
              <a:rPr lang="en-US" sz="4000" dirty="0"/>
              <a:t>No. of open bank revolving trades</a:t>
            </a:r>
          </a:p>
          <a:p>
            <a:r>
              <a:rPr lang="en-US" sz="4000" dirty="0"/>
              <a:t>Type of Credit - No Hit /Inquiries only</a:t>
            </a:r>
          </a:p>
          <a:p>
            <a:r>
              <a:rPr lang="en-US" sz="4000" dirty="0"/>
              <a:t>No. of bank cards</a:t>
            </a:r>
          </a:p>
          <a:p>
            <a:r>
              <a:rPr lang="en-US" sz="4000" dirty="0"/>
              <a:t>Ratio of balance to limit on bank cards</a:t>
            </a:r>
          </a:p>
          <a:p>
            <a:r>
              <a:rPr lang="en-US" sz="4000" dirty="0"/>
              <a:t>No. of satisfactory trades</a:t>
            </a:r>
          </a:p>
        </p:txBody>
      </p:sp>
    </p:spTree>
    <p:extLst>
      <p:ext uri="{BB962C8B-B14F-4D97-AF65-F5344CB8AC3E}">
        <p14:creationId xmlns:p14="http://schemas.microsoft.com/office/powerpoint/2010/main" val="453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6B36169505B84993D230F6D60318FB" ma:contentTypeVersion="3" ma:contentTypeDescription="Create a new document." ma:contentTypeScope="" ma:versionID="f92ee559850163355e7e953575846bd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12be20f92172fd737787802999b1d1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BE8A22-CB3D-4555-86A2-23206416A34D}">
  <ds:schemaRefs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697714-EB78-4CD3-A827-D688C8995A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0BF6D8-5A6C-4044-877E-5C6FF9B95D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2040</Words>
  <Application>Microsoft Office PowerPoint</Application>
  <PresentationFormat>On-screen Show (4:3)</PresentationFormat>
  <Paragraphs>523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Worksheet</vt:lpstr>
      <vt:lpstr>Auto Decisioning         – BI Analyst Forum</vt:lpstr>
      <vt:lpstr>Applications – Comparison &amp; Decisioning</vt:lpstr>
      <vt:lpstr>Applications – Decisioning Overview</vt:lpstr>
      <vt:lpstr>Conceptual Process Flow</vt:lpstr>
      <vt:lpstr>Scorecard Overview</vt:lpstr>
      <vt:lpstr>Scorecard Overview</vt:lpstr>
      <vt:lpstr>Scorecards - Retail</vt:lpstr>
      <vt:lpstr>Scorecards - Lease</vt:lpstr>
      <vt:lpstr>Scorecards Variables</vt:lpstr>
      <vt:lpstr>Scorecard Input Variables</vt:lpstr>
      <vt:lpstr>Scorecard Output – Probability of Payment</vt:lpstr>
      <vt:lpstr>Auto Decisioning</vt:lpstr>
      <vt:lpstr>Auto Decisioning</vt:lpstr>
      <vt:lpstr>The Future Roadmap</vt:lpstr>
      <vt:lpstr>Building for the Future</vt:lpstr>
      <vt:lpstr>Fiserv Application Tables</vt:lpstr>
      <vt:lpstr>Fiserv Action History Tables</vt:lpstr>
      <vt:lpstr>Fiserv – Application Decisions</vt:lpstr>
      <vt:lpstr>Fiserv – Stipulation Codes</vt:lpstr>
      <vt:lpstr>HUB – Application_Master</vt:lpstr>
      <vt:lpstr>RIDE – V_Application_Action_Result_Dim</vt:lpstr>
      <vt:lpstr>RIDE – V_Application_Stip_Reason_Dim</vt:lpstr>
      <vt:lpstr>RIDE – Approval with Condition</vt:lpstr>
      <vt:lpstr>Appendix</vt:lpstr>
      <vt:lpstr>Auto Decisioning – The Future Roadmap</vt:lpstr>
      <vt:lpstr>Auto Decisioning – The Future Roadmap</vt:lpstr>
      <vt:lpstr>Auto Decisioning – The Future Roadmap</vt:lpstr>
      <vt:lpstr>RIDE Consumer Data Dictionary</vt:lpstr>
    </vt:vector>
  </TitlesOfParts>
  <Company>Toyota Financial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Toyota Financial Services</dc:creator>
  <cp:lastModifiedBy>Toyota Financial Services</cp:lastModifiedBy>
  <cp:revision>200</cp:revision>
  <dcterms:created xsi:type="dcterms:W3CDTF">2016-07-07T19:45:45Z</dcterms:created>
  <dcterms:modified xsi:type="dcterms:W3CDTF">2019-02-27T22:58:02Z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0x010100946B36169505B84993D230F6D60318FB</vt:lpwstr>
  </property>
</Properties>
</file>