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defTabSz="914400" hangingPunct="0" indent="0" latinLnBrk="1" lvl="0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</a:defRPr>
    </a:defPPr>
    <a:lvl1pPr defTabSz="914400" hangingPunct="0" indent="0" latinLnBrk="0" lvl="0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1pPr>
    <a:lvl2pPr defTabSz="914400" hangingPunct="0" indent="457200" latinLnBrk="0" lvl="1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2pPr>
    <a:lvl3pPr defTabSz="914400" hangingPunct="0" indent="914400" latinLnBrk="0" lvl="2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3pPr>
    <a:lvl4pPr defTabSz="914400" hangingPunct="0" indent="1371600" latinLnBrk="0" lvl="3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4pPr>
    <a:lvl5pPr defTabSz="914400" hangingPunct="0" indent="1828800" latinLnBrk="0" lvl="4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5pPr>
    <a:lvl6pPr defTabSz="914400" hangingPunct="0" indent="2286000" latinLnBrk="0" lvl="5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6pPr>
    <a:lvl7pPr defTabSz="914400" hangingPunct="0" indent="2743200" latinLnBrk="0" lvl="6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7pPr>
    <a:lvl8pPr defTabSz="914400" hangingPunct="0" indent="3200400" latinLnBrk="0" lvl="7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8pPr>
    <a:lvl9pPr defTabSz="914400" hangingPunct="0" indent="3657600" latinLnBrk="0" lvl="8" marL="0" marR="0" rtl="0" algn="l" fontAlgn="auto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i="0" kumimoji="0" normalizeH="0" spc="0" sz="1800" u="none" cap="none" strike="noStrike">
        <a:ln>
          <a:noFill/>
        </a:ln>
        <a:solidFill>
          <a:srgbClr val="000000"/>
        </a:solidFill>
        <a:effectLst/>
        <a:latin typeface="+mj-lt"/>
        <a:ea typeface="+mj-ea"/>
        <a:cs typeface="+mj-cs"/>
        <a:sym typeface="Calibri"/>
      </a:defRPr>
    </a:lvl9pPr>
  </p:defaultTextStyle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9"/>
          <p:cNvSpPr>
            <a:spLocks noGrp="1"/>
          </p:cNvSpPr>
          <p:nvPr>
            <p:ph type="pic" sz="quarter" idx="13"/>
          </p:nvPr>
        </p:nvSpPr>
        <p:spPr>
          <a:xfrm>
            <a:off x="1033100" y="787400"/>
            <a:ext cx="3110161" cy="528312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8"/>
          <p:cNvSpPr>
            <a:spLocks noGrp="1"/>
          </p:cNvSpPr>
          <p:nvPr>
            <p:ph type="pic" sz="half" idx="13"/>
          </p:nvPr>
        </p:nvSpPr>
        <p:spPr>
          <a:xfrm>
            <a:off x="5588997" y="906859"/>
            <a:ext cx="5582430" cy="345978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Freeform 8"/>
          <p:cNvSpPr>
            <a:spLocks noGrp="1"/>
          </p:cNvSpPr>
          <p:nvPr>
            <p:ph type="pic" sz="half" idx="13"/>
          </p:nvPr>
        </p:nvSpPr>
        <p:spPr>
          <a:xfrm>
            <a:off x="1076743" y="1706185"/>
            <a:ext cx="6610351" cy="41148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71" r:id="rId7"/>
    <p:sldLayoutId id="2147483673" r:id="rId8"/>
    <p:sldLayoutId id="2147483674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"/>
          <p:cNvSpPr/>
          <p:nvPr/>
        </p:nvSpPr>
        <p:spPr>
          <a:xfrm>
            <a:off x="0" y="1902650"/>
            <a:ext cx="11431800" cy="3052800"/>
          </a:xfrm>
          <a:prstGeom prst="rect">
            <a:avLst/>
          </a:prstGeom>
          <a:solidFill>
            <a:srgbClr val="4D67C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1"/>
          <p:cNvGrpSpPr/>
          <p:nvPr/>
        </p:nvGrpSpPr>
        <p:grpSpPr>
          <a:xfrm>
            <a:off x="415324" y="3077574"/>
            <a:ext cx="5491822" cy="1438781"/>
            <a:chOff x="-478661" y="701688"/>
            <a:chExt cx="5508900" cy="848939"/>
          </a:xfrm>
        </p:grpSpPr>
        <p:sp>
          <p:nvSpPr>
            <p:cNvPr id="578" name="Google Shape;578;p1"/>
            <p:cNvSpPr txBox="1"/>
            <p:nvPr/>
          </p:nvSpPr>
          <p:spPr>
            <a:xfrm>
              <a:off x="-478660" y="701688"/>
              <a:ext cx="2455200" cy="56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4400"/>
                <a:buFont typeface="Montserrat"/>
                <a:buNone/>
              </a:pPr>
              <a:r>
                <a:rPr b="1" i="0" lang="en-US" sz="5400" u="none" cap="none" strike="noStrike">
                  <a:solidFill>
                    <a:srgbClr val="FFFF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Soteria</a:t>
              </a:r>
              <a:endParaRPr b="1" i="0" sz="54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579" name="Google Shape;579;p1"/>
            <p:cNvSpPr txBox="1"/>
            <p:nvPr/>
          </p:nvSpPr>
          <p:spPr>
            <a:xfrm>
              <a:off x="-478661" y="1242827"/>
              <a:ext cx="5508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Quattrocento Sans"/>
                <a:buNone/>
              </a:pPr>
              <a:r>
                <a:rPr i="0" lang="en-US" sz="1400" u="none" cap="none" strike="noStrike">
                  <a:solidFill>
                    <a:srgbClr val="FFFF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An ML based cyber-bully notification </a:t>
              </a:r>
              <a:r>
                <a:rPr lang="en-US">
                  <a:solidFill>
                    <a:srgbClr val="FFFFFF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system</a:t>
              </a:r>
              <a:endParaRPr i="0" sz="1400" u="none" cap="none" strike="noStrike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</p:grpSp>
      <p:pic>
        <p:nvPicPr>
          <p:cNvPr id="580" name="Google Shape;580;p1"/>
          <p:cNvPicPr preferRelativeResize="0"/>
          <p:nvPr/>
        </p:nvPicPr>
        <p:blipFill>
          <a:blip r:embed="rId2">
            <a:alphaModFix amt="89000"/>
          </a:blip>
          <a:stretch>
            <a:fillRect/>
          </a:stretch>
        </p:blipFill>
        <p:spPr>
          <a:xfrm>
            <a:off x="7887767" y="2341675"/>
            <a:ext cx="2899518" cy="217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"/>
          <p:cNvSpPr/>
          <p:nvPr/>
        </p:nvSpPr>
        <p:spPr>
          <a:xfrm>
            <a:off x="9083535" y="4619170"/>
            <a:ext cx="2332200" cy="1705500"/>
          </a:xfrm>
          <a:prstGeom prst="rect">
            <a:avLst/>
          </a:prstGeom>
          <a:solidFill>
            <a:srgbClr val="4D67C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"/>
          <p:cNvSpPr txBox="1"/>
          <p:nvPr/>
        </p:nvSpPr>
        <p:spPr>
          <a:xfrm>
            <a:off x="938802" y="3586433"/>
            <a:ext cx="3137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Lato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2"/>
          <p:cNvSpPr txBox="1"/>
          <p:nvPr/>
        </p:nvSpPr>
        <p:spPr>
          <a:xfrm>
            <a:off x="760663" y="1264708"/>
            <a:ext cx="3493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67C2"/>
              </a:buClr>
              <a:buSzPts val="4700"/>
              <a:buFont typeface="Montserrat"/>
              <a:buNone/>
            </a:pPr>
            <a:r>
              <a:rPr b="1" i="0" lang="en-US" sz="4700" u="none" cap="none" strike="noStrike">
                <a:solidFill>
                  <a:srgbClr val="4D67C2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  <a:endParaRPr b="1" i="0" sz="4700" u="none" cap="none" strike="noStrike">
              <a:solidFill>
                <a:srgbClr val="4D67C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2"/>
          <p:cNvSpPr txBox="1"/>
          <p:nvPr/>
        </p:nvSpPr>
        <p:spPr>
          <a:xfrm>
            <a:off x="892314" y="3095946"/>
            <a:ext cx="92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Montserrat"/>
              <a:buNone/>
            </a:pPr>
            <a:r>
              <a:t/>
            </a:r>
            <a:endParaRPr b="1" i="0" sz="4700" u="none" cap="none" strike="noStrike">
              <a:solidFill>
                <a:srgbClr val="1E1E1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A screenshot of a cell phone&#10;&#10;Description automatically generated" id="586" name="Google Shape;58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91375" y="711645"/>
            <a:ext cx="4313669" cy="4894944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2"/>
          <p:cNvSpPr txBox="1"/>
          <p:nvPr/>
        </p:nvSpPr>
        <p:spPr>
          <a:xfrm>
            <a:off x="516827" y="2306374"/>
            <a:ext cx="4542900" cy="17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400"/>
              <a:buFont typeface="Quattrocento Sans"/>
              <a:buNone/>
            </a:pPr>
            <a:r>
              <a:rPr b="0" i="0" lang="en-US" u="none" cap="none" strike="noStrike">
                <a:solidFill>
                  <a:srgbClr val="70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According to a study conducted in 2020, it was found that about 73 percent of the students have faced bullying in their lives, thereby making suicide the second-leading cause of death among US residents aged 10-24.</a:t>
            </a:r>
            <a:endParaRPr b="0" i="0" u="none" cap="none" strike="noStrike">
              <a:solidFill>
                <a:srgbClr val="7070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attrocento Sans"/>
              <a:buNone/>
            </a:pPr>
            <a:r>
              <a:t/>
            </a:r>
            <a:endParaRPr b="0" i="0" u="none" cap="none" strike="noStrike">
              <a:solidFill>
                <a:srgbClr val="70707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7070"/>
              </a:buClr>
              <a:buSzPts val="1400"/>
              <a:buFont typeface="Quattrocento Sans"/>
              <a:buNone/>
            </a:pPr>
            <a:r>
              <a:rPr b="0" i="0" lang="en-US" u="none" cap="none" strike="noStrike">
                <a:solidFill>
                  <a:srgbClr val="70707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this fast-paced world of technology, it gets rather hard to track the social lives of your loved-ones. Having to browse through their content and analyze it takes a toll, both mentally and physically</a:t>
            </a:r>
            <a:r>
              <a:rPr b="0"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7C7D20C-57AD-46B3-B32F-48BD407CE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12" y="818405"/>
            <a:ext cx="110013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32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26F2A44-6132-48B2-84E6-FB327B5D2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0225" y="1004887"/>
            <a:ext cx="8591550" cy="4848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A7CBA-0145-430B-9D6C-49D3895D7062}"/>
              </a:ext>
            </a:extLst>
          </p:cNvPr>
          <p:cNvSpPr txBox="1"/>
          <p:nvPr/>
        </p:nvSpPr>
        <p:spPr>
          <a:xfrm>
            <a:off x="7112001" y="5903421"/>
            <a:ext cx="4542971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707070"/>
                </a:solidFill>
              </a:rPr>
              <a:t>* The data extraction script, ML model have been developed, the integration is yet to be done</a:t>
            </a:r>
            <a:r>
              <a:rPr lang="en-US" sz="1200" dirty="0">
                <a:solidFill>
                  <a:srgbClr val="70707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951E5-CA68-4517-88A4-49B8B045660A}"/>
              </a:ext>
            </a:extLst>
          </p:cNvPr>
          <p:cNvSpPr txBox="1"/>
          <p:nvPr/>
        </p:nvSpPr>
        <p:spPr>
          <a:xfrm>
            <a:off x="595086" y="58524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07070"/>
                </a:solidFill>
              </a:rPr>
              <a:t>But you might be wondering how does it work, here's how...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roup 9"/>
          <p:cNvGrpSpPr/>
          <p:nvPr/>
        </p:nvGrpSpPr>
        <p:grpSpPr>
          <a:xfrm>
            <a:off x="2187948" y="3147479"/>
            <a:ext cx="767603" cy="767603"/>
            <a:chOff x="0" y="0"/>
            <a:chExt cx="767602" cy="767602"/>
          </a:xfrm>
        </p:grpSpPr>
        <p:sp>
          <p:nvSpPr>
            <p:cNvPr id="469" name="Rectangle 10"/>
            <p:cNvSpPr/>
            <p:nvPr/>
          </p:nvSpPr>
          <p:spPr>
            <a:xfrm>
              <a:off x="0" y="0"/>
              <a:ext cx="767603" cy="767603"/>
            </a:xfrm>
            <a:prstGeom prst="rect">
              <a:avLst/>
            </a:prstGeom>
            <a:solidFill>
              <a:srgbClr val="1E1E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0" name="Isosceles Triangle 11"/>
            <p:cNvSpPr/>
            <p:nvPr/>
          </p:nvSpPr>
          <p:spPr>
            <a:xfrm rot="5400000">
              <a:off x="214214" y="237605"/>
              <a:ext cx="339175" cy="292393"/>
            </a:xfrm>
            <a:prstGeom prst="triangl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" name="Rectangle 5">
            <a:extLst>
              <a:ext uri="{FF2B5EF4-FFF2-40B4-BE49-F238E27FC236}">
                <a16:creationId xmlns:a16="http://schemas.microsoft.com/office/drawing/2014/main" id="{33E98FAB-EA6F-4C35-BD97-00D18087DF64}"/>
              </a:ext>
            </a:extLst>
          </p:cNvPr>
          <p:cNvSpPr/>
          <p:nvPr/>
        </p:nvSpPr>
        <p:spPr>
          <a:xfrm>
            <a:off x="0" y="0"/>
            <a:ext cx="4687552" cy="6858000"/>
          </a:xfrm>
          <a:prstGeom prst="rect">
            <a:avLst/>
          </a:prstGeom>
          <a:solidFill>
            <a:srgbClr val="4D67C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13">
            <a:extLst>
              <a:ext uri="{FF2B5EF4-FFF2-40B4-BE49-F238E27FC236}">
                <a16:creationId xmlns:a16="http://schemas.microsoft.com/office/drawing/2014/main" id="{21893AD6-D2B8-4557-8620-D0916A541651}"/>
              </a:ext>
            </a:extLst>
          </p:cNvPr>
          <p:cNvSpPr txBox="1"/>
          <p:nvPr/>
        </p:nvSpPr>
        <p:spPr>
          <a:xfrm>
            <a:off x="936324" y="2282032"/>
            <a:ext cx="2503247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4400" spc="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/>
              <a:t>Future </a:t>
            </a:r>
          </a:p>
          <a:p>
            <a:r>
              <a:rPr lang="en-US" dirty="0"/>
              <a:t>Scope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F42DA-81DC-4377-B683-19E84715689B}"/>
              </a:ext>
            </a:extLst>
          </p:cNvPr>
          <p:cNvSpPr txBox="1"/>
          <p:nvPr/>
        </p:nvSpPr>
        <p:spPr>
          <a:xfrm>
            <a:off x="5623876" y="1495371"/>
            <a:ext cx="5660829" cy="1077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70707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take this project further, we aim to increase the accuracy of the prediction using deep learning and incorporate auto-reporting of abusive content on the social media platforms. With this, cyber-bullying could be curbed to an extent.</a:t>
            </a:r>
          </a:p>
        </p:txBody>
      </p:sp>
      <p:pic>
        <p:nvPicPr>
          <p:cNvPr id="8" name="Picture 7" descr="A picture containing person&#10;&#10;Description automatically generated">
            <a:extLst>
              <a:ext uri="{FF2B5EF4-FFF2-40B4-BE49-F238E27FC236}">
                <a16:creationId xmlns:a16="http://schemas.microsoft.com/office/drawing/2014/main" id="{C96E1504-3946-4FA8-91F8-A47503493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15" y="2750563"/>
            <a:ext cx="4862286" cy="3511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FE71954-F488-4D0C-A767-3220004B5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400" y="482600"/>
            <a:ext cx="5892800" cy="5892800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DAE83392-0AD7-49CF-9842-D241A2E5151A}"/>
              </a:ext>
            </a:extLst>
          </p:cNvPr>
          <p:cNvSpPr txBox="1"/>
          <p:nvPr/>
        </p:nvSpPr>
        <p:spPr>
          <a:xfrm>
            <a:off x="7910286" y="4914175"/>
            <a:ext cx="3198951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rgbClr val="4D67C2"/>
                </a:solidFill>
              </a:rPr>
              <a:t>Our Team</a:t>
            </a:r>
            <a:endParaRPr dirty="0">
              <a:solidFill>
                <a:srgbClr val="4D67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805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Rectangle 5"/>
          <p:cNvSpPr/>
          <p:nvPr/>
        </p:nvSpPr>
        <p:spPr>
          <a:xfrm>
            <a:off x="10276641" y="1337970"/>
            <a:ext cx="1257302" cy="4114800"/>
          </a:xfrm>
          <a:prstGeom prst="rect">
            <a:avLst/>
          </a:prstGeom>
          <a:solidFill>
            <a:srgbClr val="C1CCFA">
              <a:alpha val="67843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5" name="Rectangle 5"/>
          <p:cNvSpPr/>
          <p:nvPr/>
        </p:nvSpPr>
        <p:spPr>
          <a:xfrm>
            <a:off x="10276641" y="0"/>
            <a:ext cx="1257302" cy="1337971"/>
          </a:xfrm>
          <a:prstGeom prst="rect">
            <a:avLst/>
          </a:prstGeom>
          <a:solidFill>
            <a:srgbClr val="4D67C2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B247C2BA-1CC4-4376-854D-574BFDEAC3BE}"/>
              </a:ext>
            </a:extLst>
          </p:cNvPr>
          <p:cNvSpPr txBox="1"/>
          <p:nvPr/>
        </p:nvSpPr>
        <p:spPr>
          <a:xfrm>
            <a:off x="769257" y="4637162"/>
            <a:ext cx="3452225" cy="81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7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en-US" dirty="0">
                <a:solidFill>
                  <a:srgbClr val="4D67C2"/>
                </a:solidFill>
              </a:rPr>
              <a:t>Thank You</a:t>
            </a:r>
            <a:endParaRPr dirty="0">
              <a:solidFill>
                <a:srgbClr val="4D67C2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