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Kanyi" userId="d4444a536d43614e" providerId="LiveId" clId="{E638086F-3C12-41E9-96BA-8B4FD6110A43}"/>
    <pc:docChg chg="undo custSel addSld delSld modSld sldOrd">
      <pc:chgData name="Johnson Kanyi" userId="d4444a536d43614e" providerId="LiveId" clId="{E638086F-3C12-41E9-96BA-8B4FD6110A43}" dt="2024-11-02T18:10:07.517" v="820" actId="14100"/>
      <pc:docMkLst>
        <pc:docMk/>
      </pc:docMkLst>
      <pc:sldChg chg="modSp mod">
        <pc:chgData name="Johnson Kanyi" userId="d4444a536d43614e" providerId="LiveId" clId="{E638086F-3C12-41E9-96BA-8B4FD6110A43}" dt="2024-10-27T20:14:22.127" v="496" actId="12"/>
        <pc:sldMkLst>
          <pc:docMk/>
          <pc:sldMk cId="1679381705" sldId="256"/>
        </pc:sldMkLst>
        <pc:spChg chg="mod">
          <ac:chgData name="Johnson Kanyi" userId="d4444a536d43614e" providerId="LiveId" clId="{E638086F-3C12-41E9-96BA-8B4FD6110A43}" dt="2024-10-27T20:14:13.205" v="494" actId="207"/>
          <ac:spMkLst>
            <pc:docMk/>
            <pc:sldMk cId="1679381705" sldId="256"/>
            <ac:spMk id="2" creationId="{E579FC19-FD4F-F8A2-E81E-194C4CFE1E65}"/>
          </ac:spMkLst>
        </pc:spChg>
        <pc:spChg chg="mod">
          <ac:chgData name="Johnson Kanyi" userId="d4444a536d43614e" providerId="LiveId" clId="{E638086F-3C12-41E9-96BA-8B4FD6110A43}" dt="2024-10-27T20:14:22.127" v="496" actId="12"/>
          <ac:spMkLst>
            <pc:docMk/>
            <pc:sldMk cId="1679381705" sldId="256"/>
            <ac:spMk id="3" creationId="{0D2F0DC2-4066-FA17-BB6C-56B5DF8B0D10}"/>
          </ac:spMkLst>
        </pc:spChg>
      </pc:sldChg>
      <pc:sldChg chg="addSp modSp mod">
        <pc:chgData name="Johnson Kanyi" userId="d4444a536d43614e" providerId="LiveId" clId="{E638086F-3C12-41E9-96BA-8B4FD6110A43}" dt="2024-11-02T18:07:08.094" v="795"/>
        <pc:sldMkLst>
          <pc:docMk/>
          <pc:sldMk cId="936256239" sldId="257"/>
        </pc:sldMkLst>
        <pc:spChg chg="mod">
          <ac:chgData name="Johnson Kanyi" userId="d4444a536d43614e" providerId="LiveId" clId="{E638086F-3C12-41E9-96BA-8B4FD6110A43}" dt="2024-11-02T18:07:08.094" v="795"/>
          <ac:spMkLst>
            <pc:docMk/>
            <pc:sldMk cId="936256239" sldId="257"/>
            <ac:spMk id="3" creationId="{4FDBF415-AE6D-8D62-7F3C-B657D0D7225B}"/>
          </ac:spMkLst>
        </pc:spChg>
        <pc:spChg chg="add">
          <ac:chgData name="Johnson Kanyi" userId="d4444a536d43614e" providerId="LiveId" clId="{E638086F-3C12-41E9-96BA-8B4FD6110A43}" dt="2024-11-02T17:55:51.445" v="661"/>
          <ac:spMkLst>
            <pc:docMk/>
            <pc:sldMk cId="936256239" sldId="257"/>
            <ac:spMk id="4" creationId="{1C69F7E0-5471-6922-FA3E-9A1A31C42C42}"/>
          </ac:spMkLst>
        </pc:spChg>
        <pc:spChg chg="add mod">
          <ac:chgData name="Johnson Kanyi" userId="d4444a536d43614e" providerId="LiveId" clId="{E638086F-3C12-41E9-96BA-8B4FD6110A43}" dt="2024-11-02T18:01:20.217" v="752" actId="21"/>
          <ac:spMkLst>
            <pc:docMk/>
            <pc:sldMk cId="936256239" sldId="257"/>
            <ac:spMk id="5" creationId="{A4869493-E9A6-8D45-957F-A8B132E40ED4}"/>
          </ac:spMkLst>
        </pc:spChg>
      </pc:sldChg>
      <pc:sldChg chg="modSp mod">
        <pc:chgData name="Johnson Kanyi" userId="d4444a536d43614e" providerId="LiveId" clId="{E638086F-3C12-41E9-96BA-8B4FD6110A43}" dt="2024-11-02T18:07:53.200" v="798" actId="14100"/>
        <pc:sldMkLst>
          <pc:docMk/>
          <pc:sldMk cId="139360102" sldId="258"/>
        </pc:sldMkLst>
        <pc:graphicFrameChg chg="mod modGraphic">
          <ac:chgData name="Johnson Kanyi" userId="d4444a536d43614e" providerId="LiveId" clId="{E638086F-3C12-41E9-96BA-8B4FD6110A43}" dt="2024-11-02T18:07:53.200" v="798" actId="14100"/>
          <ac:graphicFrameMkLst>
            <pc:docMk/>
            <pc:sldMk cId="139360102" sldId="258"/>
            <ac:graphicFrameMk id="4" creationId="{9CA08940-18AB-5284-EBA5-FF825E25F303}"/>
          </ac:graphicFrameMkLst>
        </pc:graphicFrameChg>
      </pc:sldChg>
      <pc:sldChg chg="modSp new mod">
        <pc:chgData name="Johnson Kanyi" userId="d4444a536d43614e" providerId="LiveId" clId="{E638086F-3C12-41E9-96BA-8B4FD6110A43}" dt="2024-11-02T18:08:18.591" v="801" actId="255"/>
        <pc:sldMkLst>
          <pc:docMk/>
          <pc:sldMk cId="4188230296" sldId="260"/>
        </pc:sldMkLst>
        <pc:spChg chg="mod">
          <ac:chgData name="Johnson Kanyi" userId="d4444a536d43614e" providerId="LiveId" clId="{E638086F-3C12-41E9-96BA-8B4FD6110A43}" dt="2024-10-27T19:45:35.686" v="7" actId="20577"/>
          <ac:spMkLst>
            <pc:docMk/>
            <pc:sldMk cId="4188230296" sldId="260"/>
            <ac:spMk id="2" creationId="{CD7B3315-C4F1-C861-27E3-22B46FD56B99}"/>
          </ac:spMkLst>
        </pc:spChg>
        <pc:spChg chg="mod">
          <ac:chgData name="Johnson Kanyi" userId="d4444a536d43614e" providerId="LiveId" clId="{E638086F-3C12-41E9-96BA-8B4FD6110A43}" dt="2024-11-02T18:08:18.591" v="801" actId="255"/>
          <ac:spMkLst>
            <pc:docMk/>
            <pc:sldMk cId="4188230296" sldId="260"/>
            <ac:spMk id="3" creationId="{7FC22037-C35E-46FA-D11F-6FFE9AFE4FA8}"/>
          </ac:spMkLst>
        </pc:spChg>
      </pc:sldChg>
      <pc:sldChg chg="modSp new mod">
        <pc:chgData name="Johnson Kanyi" userId="d4444a536d43614e" providerId="LiveId" clId="{E638086F-3C12-41E9-96BA-8B4FD6110A43}" dt="2024-11-02T18:08:42.917" v="803" actId="5793"/>
        <pc:sldMkLst>
          <pc:docMk/>
          <pc:sldMk cId="2109353474" sldId="261"/>
        </pc:sldMkLst>
        <pc:spChg chg="mod">
          <ac:chgData name="Johnson Kanyi" userId="d4444a536d43614e" providerId="LiveId" clId="{E638086F-3C12-41E9-96BA-8B4FD6110A43}" dt="2024-10-27T19:49:55.762" v="15"/>
          <ac:spMkLst>
            <pc:docMk/>
            <pc:sldMk cId="2109353474" sldId="261"/>
            <ac:spMk id="2" creationId="{992530C6-4027-5179-BE43-69BC15C10EBB}"/>
          </ac:spMkLst>
        </pc:spChg>
        <pc:spChg chg="mod">
          <ac:chgData name="Johnson Kanyi" userId="d4444a536d43614e" providerId="LiveId" clId="{E638086F-3C12-41E9-96BA-8B4FD6110A43}" dt="2024-11-02T18:08:42.917" v="803" actId="5793"/>
          <ac:spMkLst>
            <pc:docMk/>
            <pc:sldMk cId="2109353474" sldId="261"/>
            <ac:spMk id="3" creationId="{0A06FCE6-4ECA-DF41-82E4-4233404FC3C4}"/>
          </ac:spMkLst>
        </pc:spChg>
      </pc:sldChg>
      <pc:sldChg chg="addSp delSp modSp new mod">
        <pc:chgData name="Johnson Kanyi" userId="d4444a536d43614e" providerId="LiveId" clId="{E638086F-3C12-41E9-96BA-8B4FD6110A43}" dt="2024-11-02T18:09:32.968" v="815"/>
        <pc:sldMkLst>
          <pc:docMk/>
          <pc:sldMk cId="2217285139" sldId="262"/>
        </pc:sldMkLst>
        <pc:spChg chg="mod">
          <ac:chgData name="Johnson Kanyi" userId="d4444a536d43614e" providerId="LiveId" clId="{E638086F-3C12-41E9-96BA-8B4FD6110A43}" dt="2024-10-27T19:57:43.776" v="353" actId="20577"/>
          <ac:spMkLst>
            <pc:docMk/>
            <pc:sldMk cId="2217285139" sldId="262"/>
            <ac:spMk id="2" creationId="{6022AADC-3A60-2DAE-877C-8214CE829689}"/>
          </ac:spMkLst>
        </pc:spChg>
        <pc:spChg chg="mod">
          <ac:chgData name="Johnson Kanyi" userId="d4444a536d43614e" providerId="LiveId" clId="{E638086F-3C12-41E9-96BA-8B4FD6110A43}" dt="2024-11-02T18:09:32.968" v="815"/>
          <ac:spMkLst>
            <pc:docMk/>
            <pc:sldMk cId="2217285139" sldId="262"/>
            <ac:spMk id="3" creationId="{68561756-23E3-914C-7952-93BAE6C31443}"/>
          </ac:spMkLst>
        </pc:spChg>
        <pc:spChg chg="add del">
          <ac:chgData name="Johnson Kanyi" userId="d4444a536d43614e" providerId="LiveId" clId="{E638086F-3C12-41E9-96BA-8B4FD6110A43}" dt="2024-11-02T18:08:58.565" v="808" actId="22"/>
          <ac:spMkLst>
            <pc:docMk/>
            <pc:sldMk cId="2217285139" sldId="262"/>
            <ac:spMk id="5" creationId="{8A2D0B93-B94C-455F-B590-B4D5B6D689F6}"/>
          </ac:spMkLst>
        </pc:spChg>
      </pc:sldChg>
      <pc:sldChg chg="modSp new mod">
        <pc:chgData name="Johnson Kanyi" userId="d4444a536d43614e" providerId="LiveId" clId="{E638086F-3C12-41E9-96BA-8B4FD6110A43}" dt="2024-11-02T18:10:07.517" v="820" actId="14100"/>
        <pc:sldMkLst>
          <pc:docMk/>
          <pc:sldMk cId="4062494883" sldId="263"/>
        </pc:sldMkLst>
        <pc:spChg chg="mod">
          <ac:chgData name="Johnson Kanyi" userId="d4444a536d43614e" providerId="LiveId" clId="{E638086F-3C12-41E9-96BA-8B4FD6110A43}" dt="2024-10-27T20:06:33.077" v="440"/>
          <ac:spMkLst>
            <pc:docMk/>
            <pc:sldMk cId="4062494883" sldId="263"/>
            <ac:spMk id="2" creationId="{7CCEE1B5-06BB-2F58-2097-69B8759750E1}"/>
          </ac:spMkLst>
        </pc:spChg>
        <pc:spChg chg="mod">
          <ac:chgData name="Johnson Kanyi" userId="d4444a536d43614e" providerId="LiveId" clId="{E638086F-3C12-41E9-96BA-8B4FD6110A43}" dt="2024-11-02T18:10:07.517" v="820" actId="14100"/>
          <ac:spMkLst>
            <pc:docMk/>
            <pc:sldMk cId="4062494883" sldId="263"/>
            <ac:spMk id="3" creationId="{7BB16904-1095-4568-2525-34F5B86A869B}"/>
          </ac:spMkLst>
        </pc:spChg>
      </pc:sldChg>
      <pc:sldChg chg="addSp modSp new mod ord">
        <pc:chgData name="Johnson Kanyi" userId="d4444a536d43614e" providerId="LiveId" clId="{E638086F-3C12-41E9-96BA-8B4FD6110A43}" dt="2024-11-02T18:05:41.356" v="782" actId="21"/>
        <pc:sldMkLst>
          <pc:docMk/>
          <pc:sldMk cId="2857165297" sldId="264"/>
        </pc:sldMkLst>
        <pc:spChg chg="mod">
          <ac:chgData name="Johnson Kanyi" userId="d4444a536d43614e" providerId="LiveId" clId="{E638086F-3C12-41E9-96BA-8B4FD6110A43}" dt="2024-11-02T17:49:29.940" v="518"/>
          <ac:spMkLst>
            <pc:docMk/>
            <pc:sldMk cId="2857165297" sldId="264"/>
            <ac:spMk id="2" creationId="{39668FA9-93A0-9C2B-45AF-1E8BAD86667A}"/>
          </ac:spMkLst>
        </pc:spChg>
        <pc:spChg chg="mod">
          <ac:chgData name="Johnson Kanyi" userId="d4444a536d43614e" providerId="LiveId" clId="{E638086F-3C12-41E9-96BA-8B4FD6110A43}" dt="2024-11-02T18:05:41.356" v="782" actId="21"/>
          <ac:spMkLst>
            <pc:docMk/>
            <pc:sldMk cId="2857165297" sldId="264"/>
            <ac:spMk id="3" creationId="{FA0472DF-5967-A499-BC11-B2213FE01D45}"/>
          </ac:spMkLst>
        </pc:spChg>
        <pc:spChg chg="add">
          <ac:chgData name="Johnson Kanyi" userId="d4444a536d43614e" providerId="LiveId" clId="{E638086F-3C12-41E9-96BA-8B4FD6110A43}" dt="2024-11-02T18:03:02.223" v="758"/>
          <ac:spMkLst>
            <pc:docMk/>
            <pc:sldMk cId="2857165297" sldId="264"/>
            <ac:spMk id="4" creationId="{D74AE9B1-6D2A-171A-09C9-D8C913347FE5}"/>
          </ac:spMkLst>
        </pc:spChg>
        <pc:spChg chg="add">
          <ac:chgData name="Johnson Kanyi" userId="d4444a536d43614e" providerId="LiveId" clId="{E638086F-3C12-41E9-96BA-8B4FD6110A43}" dt="2024-11-02T18:03:27.773" v="763"/>
          <ac:spMkLst>
            <pc:docMk/>
            <pc:sldMk cId="2857165297" sldId="264"/>
            <ac:spMk id="5" creationId="{27746BF5-658D-82BE-9A81-F21D643EFF65}"/>
          </ac:spMkLst>
        </pc:spChg>
        <pc:spChg chg="add">
          <ac:chgData name="Johnson Kanyi" userId="d4444a536d43614e" providerId="LiveId" clId="{E638086F-3C12-41E9-96BA-8B4FD6110A43}" dt="2024-11-02T18:04:05.838" v="769"/>
          <ac:spMkLst>
            <pc:docMk/>
            <pc:sldMk cId="2857165297" sldId="264"/>
            <ac:spMk id="6" creationId="{0536B332-9C1C-81AF-D32C-EE1A9FC283D1}"/>
          </ac:spMkLst>
        </pc:spChg>
      </pc:sldChg>
      <pc:sldChg chg="modSp new mod">
        <pc:chgData name="Johnson Kanyi" userId="d4444a536d43614e" providerId="LiveId" clId="{E638086F-3C12-41E9-96BA-8B4FD6110A43}" dt="2024-11-02T18:06:15.096" v="786"/>
        <pc:sldMkLst>
          <pc:docMk/>
          <pc:sldMk cId="1897818985" sldId="265"/>
        </pc:sldMkLst>
        <pc:spChg chg="mod">
          <ac:chgData name="Johnson Kanyi" userId="d4444a536d43614e" providerId="LiveId" clId="{E638086F-3C12-41E9-96BA-8B4FD6110A43}" dt="2024-11-02T18:06:15.096" v="786"/>
          <ac:spMkLst>
            <pc:docMk/>
            <pc:sldMk cId="1897818985" sldId="265"/>
            <ac:spMk id="2" creationId="{F457899D-D0F7-7128-7C05-7011E022F750}"/>
          </ac:spMkLst>
        </pc:spChg>
        <pc:spChg chg="mod">
          <ac:chgData name="Johnson Kanyi" userId="d4444a536d43614e" providerId="LiveId" clId="{E638086F-3C12-41E9-96BA-8B4FD6110A43}" dt="2024-11-02T18:05:58.440" v="785"/>
          <ac:spMkLst>
            <pc:docMk/>
            <pc:sldMk cId="1897818985" sldId="265"/>
            <ac:spMk id="3" creationId="{E8816EAE-974E-CC5F-7185-9BE738CB222E}"/>
          </ac:spMkLst>
        </pc:spChg>
      </pc:sldChg>
      <pc:sldChg chg="addSp delSp modSp new del mod">
        <pc:chgData name="Johnson Kanyi" userId="d4444a536d43614e" providerId="LiveId" clId="{E638086F-3C12-41E9-96BA-8B4FD6110A43}" dt="2024-11-02T18:02:08.385" v="756" actId="2696"/>
        <pc:sldMkLst>
          <pc:docMk/>
          <pc:sldMk cId="1983495179" sldId="265"/>
        </pc:sldMkLst>
        <pc:spChg chg="mod">
          <ac:chgData name="Johnson Kanyi" userId="d4444a536d43614e" providerId="LiveId" clId="{E638086F-3C12-41E9-96BA-8B4FD6110A43}" dt="2024-11-02T17:58:02.650" v="680"/>
          <ac:spMkLst>
            <pc:docMk/>
            <pc:sldMk cId="1983495179" sldId="265"/>
            <ac:spMk id="2" creationId="{7BFF80FB-8B53-BEB9-68A7-F15632B4FCB2}"/>
          </ac:spMkLst>
        </pc:spChg>
        <pc:spChg chg="add del">
          <ac:chgData name="Johnson Kanyi" userId="d4444a536d43614e" providerId="LiveId" clId="{E638086F-3C12-41E9-96BA-8B4FD6110A43}" dt="2024-11-02T17:59:35.423" v="689"/>
          <ac:spMkLst>
            <pc:docMk/>
            <pc:sldMk cId="1983495179" sldId="265"/>
            <ac:spMk id="3" creationId="{443803BC-249B-022D-38F8-060B7EB27704}"/>
          </ac:spMkLst>
        </pc:spChg>
        <pc:spChg chg="add mod">
          <ac:chgData name="Johnson Kanyi" userId="d4444a536d43614e" providerId="LiveId" clId="{E638086F-3C12-41E9-96BA-8B4FD6110A43}" dt="2024-11-02T17:59:35.423" v="689"/>
          <ac:spMkLst>
            <pc:docMk/>
            <pc:sldMk cId="1983495179" sldId="265"/>
            <ac:spMk id="4" creationId="{2DCF378C-DE25-2513-DDEF-87612CA3C518}"/>
          </ac:spMkLst>
        </pc:spChg>
      </pc:sldChg>
      <pc:sldChg chg="new del">
        <pc:chgData name="Johnson Kanyi" userId="d4444a536d43614e" providerId="LiveId" clId="{E638086F-3C12-41E9-96BA-8B4FD6110A43}" dt="2024-11-02T17:57:29.179" v="674" actId="680"/>
        <pc:sldMkLst>
          <pc:docMk/>
          <pc:sldMk cId="2955012977" sldId="265"/>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41DD886-FC1E-4E7B-BD0F-B0F5DBF3AC18}" type="datetimeFigureOut">
              <a:rPr lang="en-US" smtClean="0"/>
              <a:t>11/2/2024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308847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1DD886-FC1E-4E7B-BD0F-B0F5DBF3AC18}"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265240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1DD886-FC1E-4E7B-BD0F-B0F5DBF3AC1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279112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1DD886-FC1E-4E7B-BD0F-B0F5DBF3AC1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120065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DD886-FC1E-4E7B-BD0F-B0F5DBF3AC1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281639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1DD886-FC1E-4E7B-BD0F-B0F5DBF3AC18}"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1658168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1DD886-FC1E-4E7B-BD0F-B0F5DBF3AC18}" type="datetimeFigureOut">
              <a:rPr lang="en-US" smtClean="0"/>
              <a:t>11/2/2024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349366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41DD886-FC1E-4E7B-BD0F-B0F5DBF3AC1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746193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41DD886-FC1E-4E7B-BD0F-B0F5DBF3AC1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26464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DD886-FC1E-4E7B-BD0F-B0F5DBF3AC1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363961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DD886-FC1E-4E7B-BD0F-B0F5DBF3AC1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91457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1DD886-FC1E-4E7B-BD0F-B0F5DBF3AC18}"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15113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DD886-FC1E-4E7B-BD0F-B0F5DBF3AC18}"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388151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1DD886-FC1E-4E7B-BD0F-B0F5DBF3AC18}"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59648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DD886-FC1E-4E7B-BD0F-B0F5DBF3AC18}"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82708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1DD886-FC1E-4E7B-BD0F-B0F5DBF3AC18}"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408623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1DD886-FC1E-4E7B-BD0F-B0F5DBF3AC18}"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2DBE1E-D5F8-4630-95E6-FC534F6E59DF}" type="slidenum">
              <a:rPr lang="en-US" smtClean="0"/>
              <a:t>‹#›</a:t>
            </a:fld>
            <a:endParaRPr lang="en-US"/>
          </a:p>
        </p:txBody>
      </p:sp>
    </p:spTree>
    <p:extLst>
      <p:ext uri="{BB962C8B-B14F-4D97-AF65-F5344CB8AC3E}">
        <p14:creationId xmlns:p14="http://schemas.microsoft.com/office/powerpoint/2010/main" val="267259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41DD886-FC1E-4E7B-BD0F-B0F5DBF3AC18}" type="datetimeFigureOut">
              <a:rPr lang="en-US" smtClean="0"/>
              <a:t>11/2/2024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12DBE1E-D5F8-4630-95E6-FC534F6E59DF}" type="slidenum">
              <a:rPr lang="en-US" smtClean="0"/>
              <a:t>‹#›</a:t>
            </a:fld>
            <a:endParaRPr lang="en-US"/>
          </a:p>
        </p:txBody>
      </p:sp>
    </p:spTree>
    <p:extLst>
      <p:ext uri="{BB962C8B-B14F-4D97-AF65-F5344CB8AC3E}">
        <p14:creationId xmlns:p14="http://schemas.microsoft.com/office/powerpoint/2010/main" val="194582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FC19-FD4F-F8A2-E81E-194C4CFE1E65}"/>
              </a:ext>
            </a:extLst>
          </p:cNvPr>
          <p:cNvSpPr>
            <a:spLocks noGrp="1"/>
          </p:cNvSpPr>
          <p:nvPr>
            <p:ph type="ctrTitle"/>
          </p:nvPr>
        </p:nvSpPr>
        <p:spPr>
          <a:xfrm>
            <a:off x="1683171" y="751352"/>
            <a:ext cx="8825658" cy="2677648"/>
          </a:xfrm>
        </p:spPr>
        <p:txBody>
          <a:bodyPr/>
          <a:lstStyle/>
          <a:p>
            <a:pPr algn="ctr"/>
            <a:r>
              <a:rPr lang="en-US" sz="4800" b="1" dirty="0">
                <a:solidFill>
                  <a:schemeClr val="tx1"/>
                </a:solidFill>
                <a:effectLst>
                  <a:outerShdw blurRad="38100" dist="38100" dir="2700000" algn="tl">
                    <a:srgbClr val="000000">
                      <a:alpha val="43137"/>
                    </a:srgbClr>
                  </a:outerShdw>
                </a:effectLst>
              </a:rPr>
              <a:t>COMPUTER SYSTEMS SECURITY</a:t>
            </a:r>
          </a:p>
        </p:txBody>
      </p:sp>
      <p:sp>
        <p:nvSpPr>
          <p:cNvPr id="3" name="Subtitle 2">
            <a:extLst>
              <a:ext uri="{FF2B5EF4-FFF2-40B4-BE49-F238E27FC236}">
                <a16:creationId xmlns:a16="http://schemas.microsoft.com/office/drawing/2014/main" id="{0D2F0DC2-4066-FA17-BB6C-56B5DF8B0D10}"/>
              </a:ext>
            </a:extLst>
          </p:cNvPr>
          <p:cNvSpPr>
            <a:spLocks noGrp="1"/>
          </p:cNvSpPr>
          <p:nvPr>
            <p:ph type="subTitle" idx="1"/>
          </p:nvPr>
        </p:nvSpPr>
        <p:spPr>
          <a:xfrm>
            <a:off x="1318728" y="3549080"/>
            <a:ext cx="8825658" cy="2557567"/>
          </a:xfrm>
        </p:spPr>
        <p:txBody>
          <a:bodyPr>
            <a:normAutofit/>
          </a:bodyPr>
          <a:lstStyle/>
          <a:p>
            <a:r>
              <a:rPr lang="en-US" b="1" dirty="0">
                <a:solidFill>
                  <a:schemeClr val="bg1"/>
                </a:solidFill>
              </a:rPr>
              <a:t>CAT 1</a:t>
            </a:r>
          </a:p>
          <a:p>
            <a:r>
              <a:rPr lang="en-US" b="1" dirty="0">
                <a:solidFill>
                  <a:schemeClr val="bg1"/>
                </a:solidFill>
              </a:rPr>
              <a:t>GROUP D</a:t>
            </a:r>
          </a:p>
          <a:p>
            <a:r>
              <a:rPr lang="en-US" b="1" dirty="0">
                <a:solidFill>
                  <a:schemeClr val="bg1"/>
                </a:solidFill>
              </a:rPr>
              <a:t> BITC01/1500/2021 LIAN MWAURA </a:t>
            </a:r>
            <a:br>
              <a:rPr lang="en-US" b="1" dirty="0">
                <a:solidFill>
                  <a:schemeClr val="bg1"/>
                </a:solidFill>
              </a:rPr>
            </a:br>
            <a:r>
              <a:rPr lang="en-US" b="1" dirty="0">
                <a:solidFill>
                  <a:schemeClr val="bg1"/>
                </a:solidFill>
              </a:rPr>
              <a:t> BCSC01/ 0039/2021 ZEPH ASEKA </a:t>
            </a:r>
            <a:br>
              <a:rPr lang="en-US" b="1" dirty="0">
                <a:solidFill>
                  <a:schemeClr val="bg1"/>
                </a:solidFill>
              </a:rPr>
            </a:br>
            <a:r>
              <a:rPr lang="en-US" b="1" dirty="0">
                <a:solidFill>
                  <a:schemeClr val="bg1"/>
                </a:solidFill>
              </a:rPr>
              <a:t> BCSC01/0019/2021 JOHNSON KANYI</a:t>
            </a:r>
            <a:br>
              <a:rPr lang="en-US" b="1" dirty="0">
                <a:solidFill>
                  <a:schemeClr val="bg1"/>
                </a:solidFill>
              </a:rPr>
            </a:br>
            <a:r>
              <a:rPr lang="en-US" b="1" dirty="0">
                <a:solidFill>
                  <a:schemeClr val="bg1"/>
                </a:solidFill>
              </a:rPr>
              <a:t> BITC01/0919/2021 JOSEPH KIMANI </a:t>
            </a:r>
            <a:br>
              <a:rPr lang="en-US" b="1" dirty="0">
                <a:solidFill>
                  <a:schemeClr val="bg1"/>
                </a:solidFill>
              </a:rPr>
            </a:br>
            <a:r>
              <a:rPr lang="en-US" b="1" dirty="0">
                <a:solidFill>
                  <a:schemeClr val="bg1"/>
                </a:solidFill>
              </a:rPr>
              <a:t> BITC01/0905/2021 SHEILA BLESSINGS</a:t>
            </a:r>
          </a:p>
        </p:txBody>
      </p:sp>
    </p:spTree>
    <p:extLst>
      <p:ext uri="{BB962C8B-B14F-4D97-AF65-F5344CB8AC3E}">
        <p14:creationId xmlns:p14="http://schemas.microsoft.com/office/powerpoint/2010/main" val="1679381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E1B5-06BB-2F58-2097-69B8759750E1}"/>
              </a:ext>
            </a:extLst>
          </p:cNvPr>
          <p:cNvSpPr>
            <a:spLocks noGrp="1"/>
          </p:cNvSpPr>
          <p:nvPr>
            <p:ph type="title"/>
          </p:nvPr>
        </p:nvSpPr>
        <p:spPr/>
        <p:txBody>
          <a:bodyPr/>
          <a:lstStyle/>
          <a:p>
            <a:r>
              <a:rPr lang="en-US" dirty="0"/>
              <a:t>Q5: W</a:t>
            </a:r>
            <a:r>
              <a:rPr lang="en-US" b="1" dirty="0"/>
              <a:t>hy Backtracker is Not Working Well for Ben</a:t>
            </a:r>
            <a:endParaRPr lang="en-KE" dirty="0"/>
          </a:p>
        </p:txBody>
      </p:sp>
      <p:sp>
        <p:nvSpPr>
          <p:cNvPr id="3" name="Content Placeholder 2">
            <a:extLst>
              <a:ext uri="{FF2B5EF4-FFF2-40B4-BE49-F238E27FC236}">
                <a16:creationId xmlns:a16="http://schemas.microsoft.com/office/drawing/2014/main" id="{7BB16904-1095-4568-2525-34F5B86A869B}"/>
              </a:ext>
            </a:extLst>
          </p:cNvPr>
          <p:cNvSpPr>
            <a:spLocks noGrp="1"/>
          </p:cNvSpPr>
          <p:nvPr>
            <p:ph idx="1"/>
          </p:nvPr>
        </p:nvSpPr>
        <p:spPr>
          <a:xfrm>
            <a:off x="573205" y="2603499"/>
            <a:ext cx="11163869" cy="4254501"/>
          </a:xfrm>
        </p:spPr>
        <p:txBody>
          <a:bodyPr>
            <a:noAutofit/>
          </a:bodyPr>
          <a:lstStyle/>
          <a:p>
            <a:pPr marL="0" indent="0">
              <a:buNone/>
            </a:pPr>
            <a:r>
              <a:rPr lang="en-US" sz="1900" b="1" dirty="0"/>
              <a:t>2. Noise in the Data</a:t>
            </a:r>
            <a:br>
              <a:rPr lang="en-US" sz="1900" b="1" dirty="0"/>
            </a:br>
            <a:br>
              <a:rPr lang="en-US" sz="1900" b="1" dirty="0"/>
            </a:br>
            <a:r>
              <a:rPr lang="en-US" sz="1900" dirty="0"/>
              <a:t>Backtracker works by tracing changes in system files and processes. In a multi-user environment with active traffic, it will log numerous system changes unrelated to the attack, making it harder to trace the actual path of the malicious activity. The legitimate activities of other users may obscure the malicious action, resulting in inaccurate traces.</a:t>
            </a:r>
          </a:p>
          <a:p>
            <a:pPr marL="0" indent="0">
              <a:buNone/>
            </a:pPr>
            <a:r>
              <a:rPr lang="en-US" sz="1900" b="1" dirty="0"/>
              <a:t>3. SQL Injection Complexity</a:t>
            </a:r>
          </a:p>
          <a:p>
            <a:pPr marL="0" indent="0">
              <a:buNone/>
            </a:pPr>
            <a:br>
              <a:rPr lang="en-US" sz="1900" b="1" dirty="0"/>
            </a:br>
            <a:r>
              <a:rPr lang="en-US" sz="1900" dirty="0"/>
              <a:t>SQL injection vulnerabilities exploit the application’s interaction with the database. If Backtracker is not fine-tuned to handle web-based database attacks specifically, it might miss or incorrectly trace the source of SQL injection attacks. The tool is more effective for file-level changes and may not track sophisticated database-level changes as accurately.</a:t>
            </a:r>
          </a:p>
          <a:p>
            <a:endParaRPr lang="en-KE" sz="1900" dirty="0"/>
          </a:p>
        </p:txBody>
      </p:sp>
    </p:spTree>
    <p:extLst>
      <p:ext uri="{BB962C8B-B14F-4D97-AF65-F5344CB8AC3E}">
        <p14:creationId xmlns:p14="http://schemas.microsoft.com/office/powerpoint/2010/main" val="406249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7368-009F-F1A5-2E36-93C108CA2F6B}"/>
              </a:ext>
            </a:extLst>
          </p:cNvPr>
          <p:cNvSpPr>
            <a:spLocks noGrp="1"/>
          </p:cNvSpPr>
          <p:nvPr>
            <p:ph type="title"/>
          </p:nvPr>
        </p:nvSpPr>
        <p:spPr>
          <a:xfrm>
            <a:off x="1154954" y="604684"/>
            <a:ext cx="8761413" cy="1075948"/>
          </a:xfrm>
        </p:spPr>
        <p:txBody>
          <a:bodyPr/>
          <a:lstStyle/>
          <a:p>
            <a:pPr marL="0" marR="0">
              <a:lnSpc>
                <a:spcPct val="107000"/>
              </a:lnSpc>
              <a:spcBef>
                <a:spcPts val="0"/>
              </a:spcBef>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Q1: Research on basic cryptography.</a:t>
            </a:r>
            <a:br>
              <a:rPr lang="en-U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FDBF415-AE6D-8D62-7F3C-B657D0D7225B}"/>
              </a:ext>
            </a:extLst>
          </p:cNvPr>
          <p:cNvSpPr>
            <a:spLocks noGrp="1"/>
          </p:cNvSpPr>
          <p:nvPr>
            <p:ph idx="1"/>
          </p:nvPr>
        </p:nvSpPr>
        <p:spPr>
          <a:xfrm>
            <a:off x="634180" y="2292824"/>
            <a:ext cx="11557819" cy="4565175"/>
          </a:xfrm>
        </p:spPr>
        <p:txBody>
          <a:bodyPr>
            <a:noAutofit/>
          </a:bodyPr>
          <a:lstStyle/>
          <a:p>
            <a:pPr marL="0" indent="0">
              <a:buNone/>
            </a:pPr>
            <a:r>
              <a:rPr lang="en-US" sz="1700" b="1" dirty="0">
                <a:effectLst>
                  <a:outerShdw blurRad="38100" dist="38100" dir="2700000" algn="tl">
                    <a:srgbClr val="000000">
                      <a:alpha val="43137"/>
                    </a:srgbClr>
                  </a:outerShdw>
                </a:effectLst>
              </a:rPr>
              <a:t>Cryptography</a:t>
            </a:r>
            <a:r>
              <a:rPr lang="en-US" sz="1700" dirty="0"/>
              <a:t> is the study and practice of techniques of securing information and communication, ensuring that only authorized parties can access or understand it by converting it into another format.</a:t>
            </a:r>
          </a:p>
          <a:p>
            <a:pPr marL="0" indent="0">
              <a:buNone/>
            </a:pPr>
            <a:r>
              <a:rPr lang="en-US" sz="1700" b="1" i="1" u="sng" dirty="0">
                <a:effectLst>
                  <a:outerShdw blurRad="38100" dist="38100" dir="2700000" algn="tl">
                    <a:srgbClr val="000000">
                      <a:alpha val="43137"/>
                    </a:srgbClr>
                  </a:outerShdw>
                </a:effectLst>
              </a:rPr>
              <a:t>Cryptographic techniques:</a:t>
            </a:r>
          </a:p>
          <a:p>
            <a:pPr marL="0" indent="0">
              <a:buNone/>
            </a:pPr>
            <a:r>
              <a:rPr lang="en-US" sz="1700" b="1" dirty="0"/>
              <a:t>Encryption</a:t>
            </a:r>
            <a:r>
              <a:rPr lang="en-US" sz="1700" dirty="0"/>
              <a:t> – the process of converting plaintext into ciphertext using a cryptographic algorithm and a key</a:t>
            </a:r>
          </a:p>
          <a:p>
            <a:pPr marL="0" indent="0">
              <a:buNone/>
            </a:pPr>
            <a:r>
              <a:rPr lang="en-US" sz="1700" b="1" dirty="0"/>
              <a:t>Decryption</a:t>
            </a:r>
            <a:r>
              <a:rPr lang="en-US" sz="1700" dirty="0"/>
              <a:t> – the reverse process of converting ciphertext back to plaintext; using the correct decryption key.</a:t>
            </a:r>
          </a:p>
          <a:p>
            <a:pPr marL="0" indent="0">
              <a:buNone/>
            </a:pPr>
            <a:r>
              <a:rPr lang="en-US" sz="1700" b="1" dirty="0"/>
              <a:t>Cryptographic Keys</a:t>
            </a:r>
            <a:r>
              <a:rPr lang="en-US" sz="1700" dirty="0"/>
              <a:t>: Keys are essential components used in encryption and decryption. They can be symmetric (same key for both encryption and decryption) or asymmetric (different keys for encryption and decryption).</a:t>
            </a:r>
          </a:p>
          <a:p>
            <a:pPr marL="0" indent="0">
              <a:buNone/>
            </a:pPr>
            <a:r>
              <a:rPr lang="en-US" sz="1700" b="1" dirty="0"/>
              <a:t>Hashing</a:t>
            </a:r>
            <a:r>
              <a:rPr lang="en-US" sz="1700" dirty="0"/>
              <a:t>: A one-way function that converts data into a fixed-size string (hash) which cannot be reverted to its original form.</a:t>
            </a:r>
          </a:p>
          <a:p>
            <a:pPr marL="0" indent="0">
              <a:buNone/>
            </a:pPr>
            <a:r>
              <a:rPr kumimoji="0" lang="en-KE" altLang="en-KE" sz="1700" b="1" i="0" u="none" strike="noStrike" cap="none" normalizeH="0" baseline="0" dirty="0">
                <a:ln>
                  <a:noFill/>
                </a:ln>
                <a:solidFill>
                  <a:schemeClr val="tx1"/>
                </a:solidFill>
                <a:effectLst/>
                <a:latin typeface="+mj-lt"/>
                <a:cs typeface="Calibri" panose="020F0502020204030204" pitchFamily="34" charset="0"/>
              </a:rPr>
              <a:t>Digital Signatures</a:t>
            </a:r>
            <a:r>
              <a:rPr kumimoji="0" lang="en-KE" altLang="en-KE" sz="1700" b="0" i="0" u="none" strike="noStrike" cap="none" normalizeH="0" baseline="0" dirty="0">
                <a:ln>
                  <a:noFill/>
                </a:ln>
                <a:solidFill>
                  <a:schemeClr val="tx1"/>
                </a:solidFill>
                <a:effectLst/>
                <a:latin typeface="+mj-lt"/>
                <a:cs typeface="Calibri" panose="020F0502020204030204" pitchFamily="34" charset="0"/>
              </a:rPr>
              <a:t>: Used for verifying the authenticity of messages or documents</a:t>
            </a:r>
            <a:endParaRPr kumimoji="0" lang="en-US" altLang="en-KE" sz="1700" b="0" i="0" u="none" strike="noStrike" cap="none" normalizeH="0" baseline="0" dirty="0">
              <a:ln>
                <a:noFill/>
              </a:ln>
              <a:solidFill>
                <a:schemeClr val="tx1"/>
              </a:solidFill>
              <a:effectLst/>
              <a:latin typeface="+mj-lt"/>
              <a:cs typeface="Calibri" panose="020F0502020204030204" pitchFamily="34" charset="0"/>
            </a:endParaRPr>
          </a:p>
          <a:p>
            <a:pPr marL="0" indent="0">
              <a:buNone/>
            </a:pPr>
            <a:r>
              <a:rPr kumimoji="0" lang="en-KE" altLang="en-KE" sz="1700" b="1" i="0" u="none" strike="noStrike" cap="none" normalizeH="0" baseline="0" dirty="0">
                <a:ln>
                  <a:noFill/>
                </a:ln>
                <a:solidFill>
                  <a:schemeClr val="tx1"/>
                </a:solidFill>
                <a:effectLst/>
                <a:latin typeface="+mj-lt"/>
                <a:cs typeface="Calibri" panose="020F0502020204030204" pitchFamily="34" charset="0"/>
              </a:rPr>
              <a:t>Public Key Infrastructure (PKI)</a:t>
            </a:r>
            <a:r>
              <a:rPr kumimoji="0" lang="en-KE" altLang="en-KE" sz="1700" b="0" i="0" u="none" strike="noStrike" cap="none" normalizeH="0" baseline="0" dirty="0">
                <a:ln>
                  <a:noFill/>
                </a:ln>
                <a:solidFill>
                  <a:schemeClr val="tx1"/>
                </a:solidFill>
                <a:effectLst/>
                <a:latin typeface="+mj-lt"/>
                <a:cs typeface="Calibri" panose="020F0502020204030204" pitchFamily="34" charset="0"/>
              </a:rPr>
              <a:t>: A system of digital certificates and Certificate Authorities (CAs) used for managing key distribution and identity verification. </a:t>
            </a:r>
          </a:p>
          <a:p>
            <a:pPr marL="0" indent="0">
              <a:buNone/>
            </a:pPr>
            <a:endParaRPr lang="en-US" sz="1600" dirty="0"/>
          </a:p>
        </p:txBody>
      </p:sp>
      <p:sp>
        <p:nvSpPr>
          <p:cNvPr id="5" name="Rectangle 2">
            <a:extLst>
              <a:ext uri="{FF2B5EF4-FFF2-40B4-BE49-F238E27FC236}">
                <a16:creationId xmlns:a16="http://schemas.microsoft.com/office/drawing/2014/main" id="{A4869493-E9A6-8D45-957F-A8B132E40ED4}"/>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93625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8FA9-93A0-9C2B-45AF-1E8BAD86667A}"/>
              </a:ext>
            </a:extLst>
          </p:cNvPr>
          <p:cNvSpPr>
            <a:spLocks noGrp="1"/>
          </p:cNvSpPr>
          <p:nvPr>
            <p:ph type="title"/>
          </p:nvPr>
        </p:nvSpPr>
        <p:spPr/>
        <p:txBody>
          <a:bodyPr/>
          <a:lstStyle/>
          <a:p>
            <a:r>
              <a:rPr lang="en-US" sz="3600" kern="100" dirty="0">
                <a:effectLst/>
                <a:latin typeface="Calibri" panose="020F0502020204030204" pitchFamily="34" charset="0"/>
                <a:ea typeface="Calibri" panose="020F0502020204030204" pitchFamily="34" charset="0"/>
                <a:cs typeface="Times New Roman" panose="02020603050405020304" pitchFamily="18" charset="0"/>
              </a:rPr>
              <a:t>Q1: Research on basic cryptography.</a:t>
            </a:r>
            <a:endParaRPr lang="en-KE" dirty="0"/>
          </a:p>
        </p:txBody>
      </p:sp>
      <p:sp>
        <p:nvSpPr>
          <p:cNvPr id="3" name="Content Placeholder 2">
            <a:extLst>
              <a:ext uri="{FF2B5EF4-FFF2-40B4-BE49-F238E27FC236}">
                <a16:creationId xmlns:a16="http://schemas.microsoft.com/office/drawing/2014/main" id="{FA0472DF-5967-A499-BC11-B2213FE01D45}"/>
              </a:ext>
            </a:extLst>
          </p:cNvPr>
          <p:cNvSpPr>
            <a:spLocks noGrp="1"/>
          </p:cNvSpPr>
          <p:nvPr>
            <p:ph idx="1"/>
          </p:nvPr>
        </p:nvSpPr>
        <p:spPr>
          <a:xfrm>
            <a:off x="0" y="2320119"/>
            <a:ext cx="12192000" cy="4537881"/>
          </a:xfrm>
        </p:spPr>
        <p:txBody>
          <a:bodyPr>
            <a:noAutofit/>
          </a:bodyPr>
          <a:lstStyle/>
          <a:p>
            <a:pPr marL="0" indent="0">
              <a:buNone/>
            </a:pPr>
            <a:r>
              <a:rPr lang="en-US" sz="2000" b="1" u="sng" dirty="0">
                <a:effectLst>
                  <a:outerShdw blurRad="38100" dist="38100" dir="2700000" algn="tl">
                    <a:srgbClr val="000000">
                      <a:alpha val="43137"/>
                    </a:srgbClr>
                  </a:outerShdw>
                </a:effectLst>
              </a:rPr>
              <a:t>Application of cryptography: </a:t>
            </a:r>
          </a:p>
          <a:p>
            <a:r>
              <a:rPr lang="en-US" sz="2000" b="1" dirty="0"/>
              <a:t>Secure Communications</a:t>
            </a:r>
            <a:r>
              <a:rPr lang="en-US" sz="2000" dirty="0"/>
              <a:t>: Ensures that messages and data remain confidential between sender and recipient. Think of encrypted messaging apps like WhatsApp.</a:t>
            </a:r>
          </a:p>
          <a:p>
            <a:r>
              <a:rPr lang="en-US" sz="2000" b="1" dirty="0"/>
              <a:t>Data Protection</a:t>
            </a:r>
            <a:r>
              <a:rPr lang="en-US" sz="2000" dirty="0"/>
              <a:t>: Guards sensitive information in storage against unauthorized access, whether on your phone, cloud storage, or a corporate database.</a:t>
            </a:r>
          </a:p>
          <a:p>
            <a:r>
              <a:rPr lang="en-US" sz="2000" b="1" dirty="0"/>
              <a:t>Digital Signatures</a:t>
            </a:r>
            <a:r>
              <a:rPr lang="en-US" sz="2000" dirty="0"/>
              <a:t>: Verifies the authenticity and integrity of digital documents, ensuring they haven't been tampered with.</a:t>
            </a:r>
          </a:p>
          <a:p>
            <a:r>
              <a:rPr lang="en-US" sz="2000" b="1" dirty="0"/>
              <a:t>E-commerce</a:t>
            </a:r>
            <a:r>
              <a:rPr lang="en-US" sz="2000" dirty="0"/>
              <a:t>: Secures online transactions, keeping your credit card information safe when shopping on platforms like Amazon.</a:t>
            </a:r>
          </a:p>
          <a:p>
            <a:r>
              <a:rPr lang="en-US" sz="2000" b="1" dirty="0"/>
              <a:t>Network Security</a:t>
            </a:r>
            <a:r>
              <a:rPr lang="en-US" sz="2000" dirty="0"/>
              <a:t>: Shields data as it traverses networks, using protocols like SSL/TLS to secure websites and online services.</a:t>
            </a:r>
          </a:p>
        </p:txBody>
      </p:sp>
    </p:spTree>
    <p:extLst>
      <p:ext uri="{BB962C8B-B14F-4D97-AF65-F5344CB8AC3E}">
        <p14:creationId xmlns:p14="http://schemas.microsoft.com/office/powerpoint/2010/main" val="285716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899D-D0F7-7128-7C05-7011E022F750}"/>
              </a:ext>
            </a:extLst>
          </p:cNvPr>
          <p:cNvSpPr>
            <a:spLocks noGrp="1"/>
          </p:cNvSpPr>
          <p:nvPr>
            <p:ph type="title"/>
          </p:nvPr>
        </p:nvSpPr>
        <p:spPr/>
        <p:txBody>
          <a:bodyPr/>
          <a:lstStyle/>
          <a:p>
            <a:r>
              <a:rPr lang="en-US" sz="3600" kern="100" dirty="0">
                <a:effectLst/>
                <a:latin typeface="Calibri" panose="020F0502020204030204" pitchFamily="34" charset="0"/>
                <a:ea typeface="Calibri" panose="020F0502020204030204" pitchFamily="34" charset="0"/>
                <a:cs typeface="Times New Roman" panose="02020603050405020304" pitchFamily="18" charset="0"/>
              </a:rPr>
              <a:t>Q1: Research on basic cryptography.</a:t>
            </a:r>
            <a:endParaRPr lang="en-KE" dirty="0"/>
          </a:p>
        </p:txBody>
      </p:sp>
      <p:sp>
        <p:nvSpPr>
          <p:cNvPr id="3" name="Content Placeholder 2">
            <a:extLst>
              <a:ext uri="{FF2B5EF4-FFF2-40B4-BE49-F238E27FC236}">
                <a16:creationId xmlns:a16="http://schemas.microsoft.com/office/drawing/2014/main" id="{E8816EAE-974E-CC5F-7185-9BE738CB222E}"/>
              </a:ext>
            </a:extLst>
          </p:cNvPr>
          <p:cNvSpPr>
            <a:spLocks noGrp="1"/>
          </p:cNvSpPr>
          <p:nvPr>
            <p:ph idx="1"/>
          </p:nvPr>
        </p:nvSpPr>
        <p:spPr/>
        <p:txBody>
          <a:bodyPr/>
          <a:lstStyle/>
          <a:p>
            <a:r>
              <a:rPr lang="en-US" sz="1800" b="1" dirty="0"/>
              <a:t>Password Storage</a:t>
            </a:r>
            <a:r>
              <a:rPr lang="en-US" sz="1800" dirty="0"/>
              <a:t>: Uses cryptographic hashing to store passwords securely, so even if a database is breached, the actual passwords aren't exposed.</a:t>
            </a:r>
            <a:endParaRPr lang="en-KE" sz="1800" dirty="0"/>
          </a:p>
          <a:p>
            <a:r>
              <a:rPr lang="en-US" b="1" dirty="0"/>
              <a:t>Blockchain</a:t>
            </a:r>
            <a:r>
              <a:rPr lang="en-US" dirty="0"/>
              <a:t>: Underpins cryptocurrencies like Bitcoin, ensuring secure and verifiable transactions on the blockchain.</a:t>
            </a:r>
            <a:endParaRPr lang="en-KE" dirty="0"/>
          </a:p>
        </p:txBody>
      </p:sp>
    </p:spTree>
    <p:extLst>
      <p:ext uri="{BB962C8B-B14F-4D97-AF65-F5344CB8AC3E}">
        <p14:creationId xmlns:p14="http://schemas.microsoft.com/office/powerpoint/2010/main" val="189781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5D82-4A04-2BD8-A45E-5733B61BA48D}"/>
              </a:ext>
            </a:extLst>
          </p:cNvPr>
          <p:cNvSpPr>
            <a:spLocks noGrp="1"/>
          </p:cNvSpPr>
          <p:nvPr>
            <p:ph type="title"/>
          </p:nvPr>
        </p:nvSpPr>
        <p:spPr>
          <a:xfrm>
            <a:off x="619432" y="442452"/>
            <a:ext cx="10884310" cy="1238180"/>
          </a:xfrm>
        </p:spPr>
        <p:txBody>
          <a:bodyPr/>
          <a:lstStyle/>
          <a:p>
            <a:r>
              <a:rPr lang="en-US" dirty="0"/>
              <a:t>Q2: Compare symmetric and asymmetric key cryptography</a:t>
            </a:r>
          </a:p>
        </p:txBody>
      </p:sp>
      <p:graphicFrame>
        <p:nvGraphicFramePr>
          <p:cNvPr id="4" name="Content Placeholder 3">
            <a:extLst>
              <a:ext uri="{FF2B5EF4-FFF2-40B4-BE49-F238E27FC236}">
                <a16:creationId xmlns:a16="http://schemas.microsoft.com/office/drawing/2014/main" id="{9CA08940-18AB-5284-EBA5-FF825E25F303}"/>
              </a:ext>
            </a:extLst>
          </p:cNvPr>
          <p:cNvGraphicFramePr>
            <a:graphicFrameLocks noGrp="1"/>
          </p:cNvGraphicFramePr>
          <p:nvPr>
            <p:ph idx="1"/>
            <p:extLst>
              <p:ext uri="{D42A27DB-BD31-4B8C-83A1-F6EECF244321}">
                <p14:modId xmlns:p14="http://schemas.microsoft.com/office/powerpoint/2010/main" val="211239215"/>
              </p:ext>
            </p:extLst>
          </p:nvPr>
        </p:nvGraphicFramePr>
        <p:xfrm>
          <a:off x="0" y="2241755"/>
          <a:ext cx="12192000" cy="4638093"/>
        </p:xfrm>
        <a:graphic>
          <a:graphicData uri="http://schemas.openxmlformats.org/drawingml/2006/table">
            <a:tbl>
              <a:tblPr firstRow="1" firstCol="1" bandRow="1">
                <a:tableStyleId>{5C22544A-7EE6-4342-B048-85BDC9FD1C3A}</a:tableStyleId>
              </a:tblPr>
              <a:tblGrid>
                <a:gridCol w="4064000">
                  <a:extLst>
                    <a:ext uri="{9D8B030D-6E8A-4147-A177-3AD203B41FA5}">
                      <a16:colId xmlns:a16="http://schemas.microsoft.com/office/drawing/2014/main" val="1482317202"/>
                    </a:ext>
                  </a:extLst>
                </a:gridCol>
                <a:gridCol w="4064000">
                  <a:extLst>
                    <a:ext uri="{9D8B030D-6E8A-4147-A177-3AD203B41FA5}">
                      <a16:colId xmlns:a16="http://schemas.microsoft.com/office/drawing/2014/main" val="3470460142"/>
                    </a:ext>
                  </a:extLst>
                </a:gridCol>
                <a:gridCol w="4064000">
                  <a:extLst>
                    <a:ext uri="{9D8B030D-6E8A-4147-A177-3AD203B41FA5}">
                      <a16:colId xmlns:a16="http://schemas.microsoft.com/office/drawing/2014/main" val="268226116"/>
                    </a:ext>
                  </a:extLst>
                </a:gridCol>
              </a:tblGrid>
              <a:tr h="197460">
                <a:tc>
                  <a:txBody>
                    <a:bodyPr/>
                    <a:lstStyle/>
                    <a:p>
                      <a:pPr marL="0" marR="0">
                        <a:lnSpc>
                          <a:spcPct val="107000"/>
                        </a:lnSpc>
                        <a:spcBef>
                          <a:spcPts val="0"/>
                        </a:spcBef>
                        <a:spcAft>
                          <a:spcPts val="800"/>
                        </a:spcAft>
                      </a:pPr>
                      <a:r>
                        <a:rPr lang="en-US" sz="1600" kern="100">
                          <a:effectLst/>
                        </a:rPr>
                        <a:t>Aspect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Symmetric Key Cryptography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Asymmetric Key Cryptography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71500275"/>
                  </a:ext>
                </a:extLst>
              </a:tr>
              <a:tr h="874342">
                <a:tc>
                  <a:txBody>
                    <a:bodyPr/>
                    <a:lstStyle/>
                    <a:p>
                      <a:pPr marL="0" marR="0">
                        <a:lnSpc>
                          <a:spcPct val="107000"/>
                        </a:lnSpc>
                        <a:spcBef>
                          <a:spcPts val="0"/>
                        </a:spcBef>
                        <a:spcAft>
                          <a:spcPts val="800"/>
                        </a:spcAft>
                      </a:pPr>
                      <a:r>
                        <a:rPr lang="en-US" sz="1600" kern="100">
                          <a:effectLst/>
                        </a:rPr>
                        <a:t>Keys Used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Uses one key for both encryption and decryption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Uses a pair of keys: one public and one private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19366889"/>
                  </a:ext>
                </a:extLst>
              </a:tr>
              <a:tr h="874342">
                <a:tc>
                  <a:txBody>
                    <a:bodyPr/>
                    <a:lstStyle/>
                    <a:p>
                      <a:pPr marL="0" marR="0">
                        <a:lnSpc>
                          <a:spcPct val="107000"/>
                        </a:lnSpc>
                        <a:spcBef>
                          <a:spcPts val="0"/>
                        </a:spcBef>
                        <a:spcAft>
                          <a:spcPts val="800"/>
                        </a:spcAft>
                      </a:pPr>
                      <a:r>
                        <a:rPr lang="en-US" sz="1600" kern="100">
                          <a:effectLst/>
                        </a:rPr>
                        <a:t>Speed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Generally faster due to less computational overhead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Slower due to complex calculations involved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2854482"/>
                  </a:ext>
                </a:extLst>
              </a:tr>
              <a:tr h="874342">
                <a:tc>
                  <a:txBody>
                    <a:bodyPr/>
                    <a:lstStyle/>
                    <a:p>
                      <a:pPr marL="0" marR="0">
                        <a:lnSpc>
                          <a:spcPct val="107000"/>
                        </a:lnSpc>
                        <a:spcBef>
                          <a:spcPts val="0"/>
                        </a:spcBef>
                        <a:spcAft>
                          <a:spcPts val="800"/>
                        </a:spcAft>
                      </a:pPr>
                      <a:r>
                        <a:rPr lang="en-US" sz="1600" kern="100">
                          <a:effectLst/>
                        </a:rPr>
                        <a:t>Key Management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Requires secure distribution of the secret key to all parties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Public key can be freely shared; only private key must be kept secure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18812702"/>
                  </a:ext>
                </a:extLst>
              </a:tr>
              <a:tr h="874342">
                <a:tc>
                  <a:txBody>
                    <a:bodyPr/>
                    <a:lstStyle/>
                    <a:p>
                      <a:pPr marL="0" marR="0">
                        <a:lnSpc>
                          <a:spcPct val="107000"/>
                        </a:lnSpc>
                        <a:spcBef>
                          <a:spcPts val="0"/>
                        </a:spcBef>
                        <a:spcAft>
                          <a:spcPts val="800"/>
                        </a:spcAft>
                      </a:pPr>
                      <a:r>
                        <a:rPr lang="en-US" sz="1600" kern="100">
                          <a:effectLst/>
                        </a:rPr>
                        <a:t>Use Cases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Best for encrypting large volumes of data, e.g., AES for disk encryption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Ideal for digital signatures, SSL/TLS, and email encryption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70597907"/>
                  </a:ext>
                </a:extLst>
              </a:tr>
              <a:tr h="874342">
                <a:tc>
                  <a:txBody>
                    <a:bodyPr/>
                    <a:lstStyle/>
                    <a:p>
                      <a:pPr marL="0" marR="0">
                        <a:lnSpc>
                          <a:spcPct val="107000"/>
                        </a:lnSpc>
                        <a:spcBef>
                          <a:spcPts val="0"/>
                        </a:spcBef>
                        <a:spcAft>
                          <a:spcPts val="800"/>
                        </a:spcAft>
                      </a:pPr>
                      <a:r>
                        <a:rPr lang="en-US" sz="1600" kern="100">
                          <a:effectLst/>
                        </a:rPr>
                        <a:t>Security Level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a:effectLst/>
                        </a:rPr>
                        <a:t>Highly secure if the key is kept secret but can be compromised if intercepted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kern="100" dirty="0">
                          <a:effectLst/>
                        </a:rPr>
                        <a:t>More secure for initial connections as only the private key must remain confidential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10308088"/>
                  </a:ext>
                </a:extLst>
              </a:tr>
            </a:tbl>
          </a:graphicData>
        </a:graphic>
      </p:graphicFrame>
      <p:sp>
        <p:nvSpPr>
          <p:cNvPr id="5" name="Rectangle 1">
            <a:extLst>
              <a:ext uri="{FF2B5EF4-FFF2-40B4-BE49-F238E27FC236}">
                <a16:creationId xmlns:a16="http://schemas.microsoft.com/office/drawing/2014/main" id="{58C60553-6B3F-BB9B-39E3-0C5C1DF92F49}"/>
              </a:ext>
            </a:extLst>
          </p:cNvPr>
          <p:cNvSpPr>
            <a:spLocks noChangeArrowheads="1"/>
          </p:cNvSpPr>
          <p:nvPr/>
        </p:nvSpPr>
        <p:spPr bwMode="auto">
          <a:xfrm>
            <a:off x="-2100707" y="-322744"/>
            <a:ext cx="16439091" cy="103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936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D8C2-D69A-D66E-4246-0ADF3057D40E}"/>
              </a:ext>
            </a:extLst>
          </p:cNvPr>
          <p:cNvSpPr>
            <a:spLocks noGrp="1"/>
          </p:cNvSpPr>
          <p:nvPr>
            <p:ph type="title"/>
          </p:nvPr>
        </p:nvSpPr>
        <p:spPr>
          <a:xfrm>
            <a:off x="503584" y="490330"/>
            <a:ext cx="11158330" cy="1190302"/>
          </a:xfrm>
        </p:spPr>
        <p:txBody>
          <a:bodyPr/>
          <a:lstStyle/>
          <a:p>
            <a:r>
              <a:rPr lang="en-US" dirty="0"/>
              <a:t>Q3: Distinguish between the following: Cryptography, Cryptanalysis and Cryptology.</a:t>
            </a:r>
          </a:p>
        </p:txBody>
      </p:sp>
      <p:sp>
        <p:nvSpPr>
          <p:cNvPr id="3" name="Content Placeholder 2">
            <a:extLst>
              <a:ext uri="{FF2B5EF4-FFF2-40B4-BE49-F238E27FC236}">
                <a16:creationId xmlns:a16="http://schemas.microsoft.com/office/drawing/2014/main" id="{3D6B90A5-D5A0-3F46-D85E-BE25652B0BCE}"/>
              </a:ext>
            </a:extLst>
          </p:cNvPr>
          <p:cNvSpPr>
            <a:spLocks noGrp="1"/>
          </p:cNvSpPr>
          <p:nvPr>
            <p:ph idx="1"/>
          </p:nvPr>
        </p:nvSpPr>
        <p:spPr>
          <a:xfrm>
            <a:off x="106016" y="2279374"/>
            <a:ext cx="11940209" cy="3511826"/>
          </a:xfrm>
        </p:spPr>
        <p:txBody>
          <a:bodyPr/>
          <a:lstStyle/>
          <a:p>
            <a:r>
              <a:rPr lang="en-US" dirty="0"/>
              <a:t> </a:t>
            </a:r>
            <a:r>
              <a:rPr lang="en-US" b="1" dirty="0"/>
              <a:t>Cryptography</a:t>
            </a:r>
            <a:r>
              <a:rPr lang="en-US" dirty="0"/>
              <a:t>: The practice and study of designing algorithms and protocols to secure data, ensuring confidentiality, integrity and authentication.</a:t>
            </a:r>
          </a:p>
          <a:p>
            <a:endParaRPr lang="en-US" dirty="0"/>
          </a:p>
          <a:p>
            <a:r>
              <a:rPr lang="en-US" b="1" dirty="0"/>
              <a:t>Cryptanalysis</a:t>
            </a:r>
            <a:r>
              <a:rPr lang="en-US" dirty="0"/>
              <a:t>: process of analyzing and breaking cryptographic systems, with the intention of uncovering weaknesses.</a:t>
            </a:r>
          </a:p>
          <a:p>
            <a:endParaRPr lang="en-US" dirty="0"/>
          </a:p>
          <a:p>
            <a:r>
              <a:rPr lang="en-US" b="1" dirty="0"/>
              <a:t>Cryptology: </a:t>
            </a:r>
            <a:r>
              <a:rPr lang="en-US" dirty="0"/>
              <a:t>The broader field that encompasses both cryptography and cryptanalysis. It is the science of secure and private communication, covering all aspects of creating and analyzing secure communication methods.</a:t>
            </a:r>
          </a:p>
          <a:p>
            <a:endParaRPr lang="en-US" dirty="0"/>
          </a:p>
        </p:txBody>
      </p:sp>
    </p:spTree>
    <p:extLst>
      <p:ext uri="{BB962C8B-B14F-4D97-AF65-F5344CB8AC3E}">
        <p14:creationId xmlns:p14="http://schemas.microsoft.com/office/powerpoint/2010/main" val="421241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3315-C4F1-C861-27E3-22B46FD56B99}"/>
              </a:ext>
            </a:extLst>
          </p:cNvPr>
          <p:cNvSpPr>
            <a:spLocks noGrp="1"/>
          </p:cNvSpPr>
          <p:nvPr>
            <p:ph type="title"/>
          </p:nvPr>
        </p:nvSpPr>
        <p:spPr>
          <a:xfrm>
            <a:off x="1219200" y="838200"/>
            <a:ext cx="8761413" cy="942219"/>
          </a:xfrm>
        </p:spPr>
        <p:txBody>
          <a:bodyPr/>
          <a:lstStyle/>
          <a:p>
            <a:r>
              <a:rPr lang="en-US" dirty="0"/>
              <a:t>Q4:CloudCo’s Machines as Tor Entry and Exit Nodes: Why It's a Bad Idea</a:t>
            </a:r>
            <a:endParaRPr lang="en-KE" dirty="0"/>
          </a:p>
        </p:txBody>
      </p:sp>
      <p:sp>
        <p:nvSpPr>
          <p:cNvPr id="3" name="Content Placeholder 2">
            <a:extLst>
              <a:ext uri="{FF2B5EF4-FFF2-40B4-BE49-F238E27FC236}">
                <a16:creationId xmlns:a16="http://schemas.microsoft.com/office/drawing/2014/main" id="{7FC22037-C35E-46FA-D11F-6FFE9AFE4FA8}"/>
              </a:ext>
            </a:extLst>
          </p:cNvPr>
          <p:cNvSpPr>
            <a:spLocks noGrp="1"/>
          </p:cNvSpPr>
          <p:nvPr>
            <p:ph idx="1"/>
          </p:nvPr>
        </p:nvSpPr>
        <p:spPr>
          <a:xfrm>
            <a:off x="1154954" y="2307771"/>
            <a:ext cx="10238760" cy="4049486"/>
          </a:xfrm>
        </p:spPr>
        <p:txBody>
          <a:bodyPr>
            <a:normAutofit/>
          </a:bodyPr>
          <a:lstStyle/>
          <a:p>
            <a:r>
              <a:rPr lang="en-US" sz="1900" b="1" dirty="0">
                <a:effectLst>
                  <a:outerShdw blurRad="38100" dist="38100" dir="2700000" algn="tl">
                    <a:srgbClr val="000000">
                      <a:alpha val="43137"/>
                    </a:srgbClr>
                  </a:outerShdw>
                </a:effectLst>
              </a:rPr>
              <a:t>Overview of Tor Network</a:t>
            </a:r>
          </a:p>
          <a:p>
            <a:pPr marL="0" indent="0">
              <a:buNone/>
            </a:pPr>
            <a:r>
              <a:rPr lang="en-US" sz="1900" dirty="0"/>
              <a:t>The Tor network allows users to browse the internet anonymously by obscuring their IP addresses protecting user identity from tracking hence bringing about privacy and anonymity of users</a:t>
            </a:r>
          </a:p>
          <a:p>
            <a:pPr marL="0" indent="0">
              <a:buNone/>
            </a:pPr>
            <a:r>
              <a:rPr lang="en-US" sz="1900" dirty="0"/>
              <a:t>Even though </a:t>
            </a:r>
            <a:r>
              <a:rPr lang="en-US" sz="1900" dirty="0" err="1"/>
              <a:t>CloudCo's</a:t>
            </a:r>
            <a:r>
              <a:rPr lang="en-US" sz="1900" dirty="0"/>
              <a:t> machines offer fast network speeds, low latency, and high bandwidth, using them as Tor entry and exit nodes can still pose significant risks:</a:t>
            </a:r>
          </a:p>
          <a:p>
            <a:pPr>
              <a:buFont typeface="Arial" panose="020B0604020202020204" pitchFamily="34" charset="0"/>
              <a:buChar char="•"/>
            </a:pPr>
            <a:r>
              <a:rPr lang="en-US" sz="1900" b="1" dirty="0"/>
              <a:t>Centralization of Power</a:t>
            </a:r>
            <a:r>
              <a:rPr lang="en-US" sz="1900" dirty="0"/>
              <a:t>: As we said Tor's strength lies in its decentralization, where nodes are scattered among volunteers worldwide, making it difficult for any one entity to monitor traffic. If </a:t>
            </a:r>
            <a:r>
              <a:rPr lang="en-US" sz="1900" dirty="0" err="1"/>
              <a:t>CloudCo</a:t>
            </a:r>
            <a:r>
              <a:rPr lang="en-US" sz="1900" dirty="0"/>
              <a:t>, a single organization, provides both entry and exit nodes, it introduces the risk of centralized surveillance. </a:t>
            </a:r>
            <a:r>
              <a:rPr lang="en-US" sz="1900" dirty="0" err="1"/>
              <a:t>CloudCo</a:t>
            </a:r>
            <a:r>
              <a:rPr lang="en-US" sz="1900" dirty="0"/>
              <a:t> could potentially monitor which users are entering and exiting the Tor network, compromising anonymity.</a:t>
            </a:r>
          </a:p>
        </p:txBody>
      </p:sp>
    </p:spTree>
    <p:extLst>
      <p:ext uri="{BB962C8B-B14F-4D97-AF65-F5344CB8AC3E}">
        <p14:creationId xmlns:p14="http://schemas.microsoft.com/office/powerpoint/2010/main" val="418823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30C6-4027-5179-BE43-69BC15C10EBB}"/>
              </a:ext>
            </a:extLst>
          </p:cNvPr>
          <p:cNvSpPr>
            <a:spLocks noGrp="1"/>
          </p:cNvSpPr>
          <p:nvPr>
            <p:ph type="title"/>
          </p:nvPr>
        </p:nvSpPr>
        <p:spPr/>
        <p:txBody>
          <a:bodyPr/>
          <a:lstStyle/>
          <a:p>
            <a:r>
              <a:rPr lang="en-US" dirty="0"/>
              <a:t>Q4:CloudCo’s Machines as Tor Entry and Exit Nodes: Why It's a Bad Idea</a:t>
            </a:r>
            <a:endParaRPr lang="en-KE" dirty="0"/>
          </a:p>
        </p:txBody>
      </p:sp>
      <p:sp>
        <p:nvSpPr>
          <p:cNvPr id="3" name="Content Placeholder 2">
            <a:extLst>
              <a:ext uri="{FF2B5EF4-FFF2-40B4-BE49-F238E27FC236}">
                <a16:creationId xmlns:a16="http://schemas.microsoft.com/office/drawing/2014/main" id="{0A06FCE6-4ECA-DF41-82E4-4233404FC3C4}"/>
              </a:ext>
            </a:extLst>
          </p:cNvPr>
          <p:cNvSpPr>
            <a:spLocks noGrp="1"/>
          </p:cNvSpPr>
          <p:nvPr>
            <p:ph idx="1"/>
          </p:nvPr>
        </p:nvSpPr>
        <p:spPr/>
        <p:txBody>
          <a:bodyPr>
            <a:normAutofit/>
          </a:bodyPr>
          <a:lstStyle/>
          <a:p>
            <a:r>
              <a:rPr lang="en-US" sz="2000" b="1" dirty="0"/>
              <a:t>Trust Issues</a:t>
            </a:r>
            <a:r>
              <a:rPr lang="en-US" sz="2000" dirty="0"/>
              <a:t>: While </a:t>
            </a:r>
            <a:r>
              <a:rPr lang="en-US" sz="2000" dirty="0" err="1"/>
              <a:t>CloudCo</a:t>
            </a:r>
            <a:r>
              <a:rPr lang="en-US" sz="2000" dirty="0"/>
              <a:t> may claim to be trustworthy and act in good faith, users cannot be certain of this. If </a:t>
            </a:r>
            <a:r>
              <a:rPr lang="en-US" sz="2000" dirty="0" err="1"/>
              <a:t>CloudCo</a:t>
            </a:r>
            <a:r>
              <a:rPr lang="en-US" sz="2000" dirty="0"/>
              <a:t> were to cooperate with authorities or get compromised, they could potentially reveal user data. Tor’s security model assumes that no node can be trusted absolutely.</a:t>
            </a:r>
          </a:p>
          <a:p>
            <a:pPr marL="0" indent="0">
              <a:buNone/>
            </a:pPr>
            <a:r>
              <a:rPr lang="en-US" sz="2000" b="0" i="0" dirty="0">
                <a:solidFill>
                  <a:srgbClr val="444444"/>
                </a:solidFill>
                <a:effectLst/>
                <a:latin typeface="Century Gothic (Bold)"/>
              </a:rPr>
              <a:t>While leveraging </a:t>
            </a:r>
            <a:r>
              <a:rPr lang="en-US" sz="2000" b="0" i="0" dirty="0" err="1">
                <a:solidFill>
                  <a:srgbClr val="444444"/>
                </a:solidFill>
                <a:effectLst/>
                <a:latin typeface="Century Gothic (Bold)"/>
              </a:rPr>
              <a:t>CloudCo</a:t>
            </a:r>
            <a:r>
              <a:rPr lang="en-US" sz="2000" b="0" i="0" dirty="0">
                <a:solidFill>
                  <a:srgbClr val="444444"/>
                </a:solidFill>
                <a:effectLst/>
                <a:latin typeface="Century Gothic (Bold)"/>
              </a:rPr>
              <a:t> machines can enhance performance in the Tor network, risks associated with centralization, trust, and potential exploitation of vulnerabilities need careful consideration. This shift challenges the core principles of Tor's anonymity model.</a:t>
            </a:r>
            <a:endParaRPr lang="en-KE" sz="2000" dirty="0">
              <a:latin typeface="Century Gothic (Bold)"/>
            </a:endParaRPr>
          </a:p>
        </p:txBody>
      </p:sp>
    </p:spTree>
    <p:extLst>
      <p:ext uri="{BB962C8B-B14F-4D97-AF65-F5344CB8AC3E}">
        <p14:creationId xmlns:p14="http://schemas.microsoft.com/office/powerpoint/2010/main" val="210935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AADC-3A60-2DAE-877C-8214CE829689}"/>
              </a:ext>
            </a:extLst>
          </p:cNvPr>
          <p:cNvSpPr>
            <a:spLocks noGrp="1"/>
          </p:cNvSpPr>
          <p:nvPr>
            <p:ph type="title"/>
          </p:nvPr>
        </p:nvSpPr>
        <p:spPr>
          <a:xfrm>
            <a:off x="1154954" y="973668"/>
            <a:ext cx="8761413" cy="942218"/>
          </a:xfrm>
        </p:spPr>
        <p:txBody>
          <a:bodyPr/>
          <a:lstStyle/>
          <a:p>
            <a:r>
              <a:rPr lang="en-US" dirty="0"/>
              <a:t>Q5: W</a:t>
            </a:r>
            <a:r>
              <a:rPr lang="en-US" b="1" dirty="0"/>
              <a:t>hy Backtracker is Not Working Well for Ben</a:t>
            </a:r>
            <a:endParaRPr lang="en-KE" dirty="0"/>
          </a:p>
        </p:txBody>
      </p:sp>
      <p:sp>
        <p:nvSpPr>
          <p:cNvPr id="3" name="Content Placeholder 2">
            <a:extLst>
              <a:ext uri="{FF2B5EF4-FFF2-40B4-BE49-F238E27FC236}">
                <a16:creationId xmlns:a16="http://schemas.microsoft.com/office/drawing/2014/main" id="{68561756-23E3-914C-7952-93BAE6C31443}"/>
              </a:ext>
            </a:extLst>
          </p:cNvPr>
          <p:cNvSpPr>
            <a:spLocks noGrp="1"/>
          </p:cNvSpPr>
          <p:nvPr>
            <p:ph idx="1"/>
          </p:nvPr>
        </p:nvSpPr>
        <p:spPr>
          <a:xfrm>
            <a:off x="191070" y="2603500"/>
            <a:ext cx="11505061" cy="4254500"/>
          </a:xfrm>
        </p:spPr>
        <p:txBody>
          <a:bodyPr>
            <a:noAutofit/>
          </a:bodyPr>
          <a:lstStyle/>
          <a:p>
            <a:r>
              <a:rPr lang="en-US" sz="2000" b="0" i="0" dirty="0">
                <a:solidFill>
                  <a:srgbClr val="444444"/>
                </a:solidFill>
                <a:effectLst/>
                <a:latin typeface="+mj-lt"/>
              </a:rPr>
              <a:t>A </a:t>
            </a:r>
            <a:r>
              <a:rPr lang="en-US" sz="2000" b="1" i="0" dirty="0">
                <a:solidFill>
                  <a:srgbClr val="444444"/>
                </a:solidFill>
                <a:effectLst>
                  <a:outerShdw blurRad="38100" dist="38100" dir="2700000" algn="tl">
                    <a:srgbClr val="000000">
                      <a:alpha val="43137"/>
                    </a:srgbClr>
                  </a:outerShdw>
                </a:effectLst>
                <a:latin typeface="+mj-lt"/>
              </a:rPr>
              <a:t>Backtracker</a:t>
            </a:r>
            <a:r>
              <a:rPr lang="en-US" sz="2000" b="0" i="0" dirty="0">
                <a:solidFill>
                  <a:srgbClr val="444444"/>
                </a:solidFill>
                <a:effectLst/>
                <a:latin typeface="+mj-lt"/>
              </a:rPr>
              <a:t> is a tool that provides a valuable resource for web application security by</a:t>
            </a:r>
            <a:r>
              <a:rPr lang="en-US" sz="2000" dirty="0">
                <a:latin typeface="+mj-lt"/>
              </a:rPr>
              <a:t> </a:t>
            </a:r>
            <a:r>
              <a:rPr lang="en-US" sz="2000" dirty="0"/>
              <a:t>helping track the origin of security intrusions by analyzing system logs and data dependencies.</a:t>
            </a:r>
          </a:p>
          <a:p>
            <a:r>
              <a:rPr lang="en-US" sz="2000" dirty="0"/>
              <a:t>It is most effective when used in controlled environments where attacks can be isolated and logged. Here’s why Ben's Backtracker setup is not working well:</a:t>
            </a:r>
          </a:p>
          <a:p>
            <a:pPr>
              <a:buFont typeface="+mj-lt"/>
              <a:buAutoNum type="arabicPeriod"/>
            </a:pPr>
            <a:r>
              <a:rPr lang="en-US" sz="2000" b="1" dirty="0"/>
              <a:t>Concurrency Issues</a:t>
            </a:r>
            <a:r>
              <a:rPr lang="en-US" sz="2000" dirty="0"/>
              <a:t>: Ben is running Backtracker on a live system where many users are actively interacting with the web application. SQL injection attacks modify shared databases, and multiple users accessing the system at the same time can generate a large number of data dependencies. Backtracker may struggle to pinpoint the exact source of the attack due to overlapping user activities.</a:t>
            </a:r>
          </a:p>
          <a:p>
            <a:endParaRPr lang="en-KE" sz="2000" dirty="0"/>
          </a:p>
        </p:txBody>
      </p:sp>
    </p:spTree>
    <p:extLst>
      <p:ext uri="{BB962C8B-B14F-4D97-AF65-F5344CB8AC3E}">
        <p14:creationId xmlns:p14="http://schemas.microsoft.com/office/powerpoint/2010/main" val="2217285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1125</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Century Gothic (Bold)</vt:lpstr>
      <vt:lpstr>Wingdings 3</vt:lpstr>
      <vt:lpstr>Ion Boardroom</vt:lpstr>
      <vt:lpstr>COMPUTER SYSTEMS SECURITY</vt:lpstr>
      <vt:lpstr>Q1: Research on basic cryptography. </vt:lpstr>
      <vt:lpstr>Q1: Research on basic cryptography.</vt:lpstr>
      <vt:lpstr>Q1: Research on basic cryptography.</vt:lpstr>
      <vt:lpstr>Q2: Compare symmetric and asymmetric key cryptography</vt:lpstr>
      <vt:lpstr>Q3: Distinguish between the following: Cryptography, Cryptanalysis and Cryptology.</vt:lpstr>
      <vt:lpstr>Q4:CloudCo’s Machines as Tor Entry and Exit Nodes: Why It's a Bad Idea</vt:lpstr>
      <vt:lpstr>Q4:CloudCo’s Machines as Tor Entry and Exit Nodes: Why It's a Bad Idea</vt:lpstr>
      <vt:lpstr>Q5: Why Backtracker is Not Working Well for Ben</vt:lpstr>
      <vt:lpstr>Q5: Why Backtracker is Not Working Well for Ben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SECURITY</dc:title>
  <dc:creator>IAN !</dc:creator>
  <cp:lastModifiedBy>Johnson Kanyi</cp:lastModifiedBy>
  <cp:revision>2</cp:revision>
  <dcterms:created xsi:type="dcterms:W3CDTF">2024-10-27T18:53:42Z</dcterms:created>
  <dcterms:modified xsi:type="dcterms:W3CDTF">2024-11-02T18:10:33Z</dcterms:modified>
</cp:coreProperties>
</file>