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60" r:id="rId4"/>
    <p:sldId id="261" r:id="rId5"/>
    <p:sldId id="262" r:id="rId6"/>
    <p:sldId id="263" r:id="rId7"/>
    <p:sldId id="265" r:id="rId8"/>
    <p:sldId id="268" r:id="rId9"/>
    <p:sldId id="269" r:id="rId10"/>
    <p:sldId id="266" r:id="rId11"/>
    <p:sldId id="267" r:id="rId12"/>
    <p:sldId id="258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75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E24CE-8E3E-41FF-8A1D-C509D5242E30}" type="datetimeFigureOut">
              <a:rPr lang="hu-HU" smtClean="0"/>
              <a:t>2018. 03. 08.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0C645-F9D1-45B8-AD50-6DC2BEEB86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030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720" y="2787774"/>
            <a:ext cx="9156568" cy="2355726"/>
            <a:chOff x="5720" y="2139702"/>
            <a:chExt cx="9156568" cy="2737892"/>
          </a:xfrm>
        </p:grpSpPr>
        <p:sp>
          <p:nvSpPr>
            <p:cNvPr id="2" name="Freeform 1"/>
            <p:cNvSpPr/>
            <p:nvPr userDrawn="1"/>
          </p:nvSpPr>
          <p:spPr>
            <a:xfrm>
              <a:off x="5720" y="2139702"/>
              <a:ext cx="9156568" cy="2737892"/>
            </a:xfrm>
            <a:custGeom>
              <a:avLst/>
              <a:gdLst/>
              <a:ahLst/>
              <a:cxnLst/>
              <a:rect l="l" t="t" r="r" b="b"/>
              <a:pathLst>
                <a:path w="9156568" h="2737892">
                  <a:moveTo>
                    <a:pt x="7646851" y="255"/>
                  </a:moveTo>
                  <a:cubicBezTo>
                    <a:pt x="8192953" y="-4728"/>
                    <a:pt x="8727221" y="62541"/>
                    <a:pt x="9156568" y="262249"/>
                  </a:cubicBezTo>
                  <a:lnTo>
                    <a:pt x="9156568" y="2737892"/>
                  </a:lnTo>
                  <a:cubicBezTo>
                    <a:pt x="7687472" y="2298212"/>
                    <a:pt x="6426270" y="2130232"/>
                    <a:pt x="4558673" y="2597178"/>
                  </a:cubicBezTo>
                  <a:cubicBezTo>
                    <a:pt x="2940483" y="2862354"/>
                    <a:pt x="1257565" y="2679474"/>
                    <a:pt x="9247" y="2267994"/>
                  </a:cubicBezTo>
                  <a:lnTo>
                    <a:pt x="0" y="55146"/>
                  </a:lnTo>
                  <a:cubicBezTo>
                    <a:pt x="1479488" y="795810"/>
                    <a:pt x="3646679" y="802063"/>
                    <a:pt x="5131974" y="393474"/>
                  </a:cubicBezTo>
                  <a:cubicBezTo>
                    <a:pt x="5661739" y="247742"/>
                    <a:pt x="6673108" y="9140"/>
                    <a:pt x="7646851" y="255"/>
                  </a:cubicBezTo>
                  <a:close/>
                </a:path>
              </a:pathLst>
            </a:custGeom>
            <a:gradFill flip="none" rotWithShape="1">
              <a:gsLst>
                <a:gs pos="63000">
                  <a:srgbClr val="984807">
                    <a:alpha val="72000"/>
                  </a:srgbClr>
                </a:gs>
                <a:gs pos="17000">
                  <a:schemeClr val="accent6">
                    <a:lumMod val="50000"/>
                    <a:alpha val="0"/>
                  </a:schemeClr>
                </a:gs>
                <a:gs pos="100000">
                  <a:schemeClr val="accent6">
                    <a:lumMod val="50000"/>
                    <a:alpha val="49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3" name="Freeform 2"/>
            <p:cNvSpPr/>
            <p:nvPr userDrawn="1"/>
          </p:nvSpPr>
          <p:spPr>
            <a:xfrm>
              <a:off x="3264408" y="2327445"/>
              <a:ext cx="5879592" cy="771241"/>
            </a:xfrm>
            <a:custGeom>
              <a:avLst/>
              <a:gdLst/>
              <a:ahLst/>
              <a:cxnLst/>
              <a:rect l="l" t="t" r="r" b="b"/>
              <a:pathLst>
                <a:path w="5879592" h="771241">
                  <a:moveTo>
                    <a:pt x="4502326" y="89"/>
                  </a:moveTo>
                  <a:cubicBezTo>
                    <a:pt x="5100769" y="-3908"/>
                    <a:pt x="5440096" y="126384"/>
                    <a:pt x="5879592" y="262574"/>
                  </a:cubicBezTo>
                  <a:lnTo>
                    <a:pt x="5879592" y="663466"/>
                  </a:lnTo>
                  <a:cubicBezTo>
                    <a:pt x="4737604" y="209229"/>
                    <a:pt x="4256550" y="99260"/>
                    <a:pt x="2825496" y="405481"/>
                  </a:cubicBezTo>
                  <a:cubicBezTo>
                    <a:pt x="1795272" y="606649"/>
                    <a:pt x="966216" y="771241"/>
                    <a:pt x="0" y="771241"/>
                  </a:cubicBezTo>
                  <a:cubicBezTo>
                    <a:pt x="1213104" y="704185"/>
                    <a:pt x="2316480" y="326233"/>
                    <a:pt x="3474720" y="103729"/>
                  </a:cubicBezTo>
                  <a:cubicBezTo>
                    <a:pt x="3895725" y="32292"/>
                    <a:pt x="4226540" y="1931"/>
                    <a:pt x="4502326" y="89"/>
                  </a:cubicBezTo>
                  <a:close/>
                </a:path>
              </a:pathLst>
            </a:cu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020621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kumimoji="0"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mérföldkő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9" y="3435846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Running Tracker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3816424"/>
          </a:xfrm>
        </p:spPr>
        <p:txBody>
          <a:bodyPr anchor="t"/>
          <a:lstStyle/>
          <a:p>
            <a:pPr>
              <a:spcBef>
                <a:spcPts val="1200"/>
              </a:spcBef>
            </a:pPr>
            <a:r>
              <a:rPr lang="en-US" sz="1800" b="1" dirty="0"/>
              <a:t>4. </a:t>
            </a:r>
            <a:r>
              <a:rPr lang="en-US" sz="1800" b="1" u="sng" dirty="0" err="1"/>
              <a:t>mérföldkő</a:t>
            </a:r>
            <a:r>
              <a:rPr lang="en-US" sz="1800" b="1" dirty="0"/>
              <a:t>: </a:t>
            </a:r>
            <a:r>
              <a:rPr lang="en-US" sz="1800" b="1" i="1" dirty="0" err="1"/>
              <a:t>Runing</a:t>
            </a:r>
            <a:r>
              <a:rPr lang="en-US" sz="1800" b="1" i="1" dirty="0"/>
              <a:t> Tracker </a:t>
            </a:r>
            <a:r>
              <a:rPr lang="en-US" sz="1800" b="1" i="1" dirty="0" err="1"/>
              <a:t>megvalósítása</a:t>
            </a:r>
            <a:r>
              <a:rPr lang="en-US" sz="1800" b="1" i="1" dirty="0"/>
              <a:t> 2. (2018. 04. 26.)</a:t>
            </a:r>
            <a:endParaRPr lang="en-US" b="1" i="1" dirty="0"/>
          </a:p>
          <a:p>
            <a:pPr marL="450850" lvl="1" indent="-180975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Google Maps </a:t>
            </a:r>
            <a:r>
              <a:rPr lang="en-US" sz="1600" b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Api</a:t>
            </a:r>
            <a:r>
              <a:rPr lang="en-US" sz="16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integráció</a:t>
            </a:r>
            <a:r>
              <a:rPr lang="en-US" sz="16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en-US" sz="1600" b="1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Kanyó Kristóf</a:t>
            </a:r>
          </a:p>
          <a:p>
            <a:pPr marL="450850" lvl="1" indent="-180975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404040"/>
                </a:solidFill>
              </a:rPr>
              <a:t>Térképre</a:t>
            </a:r>
            <a:r>
              <a:rPr lang="en-US" sz="1600" b="1" dirty="0">
                <a:solidFill>
                  <a:srgbClr val="404040"/>
                </a:solidFill>
              </a:rPr>
              <a:t> </a:t>
            </a:r>
            <a:r>
              <a:rPr lang="en-US" sz="1600" b="1" dirty="0" err="1">
                <a:solidFill>
                  <a:srgbClr val="404040"/>
                </a:solidFill>
              </a:rPr>
              <a:t>rajzolás</a:t>
            </a:r>
            <a:r>
              <a:rPr lang="en-US" sz="1600" b="1" dirty="0">
                <a:solidFill>
                  <a:srgbClr val="404040"/>
                </a:solidFill>
              </a:rPr>
              <a:t> – </a:t>
            </a:r>
            <a:r>
              <a:rPr lang="en-US" sz="1600" b="1" i="1" dirty="0" err="1">
                <a:solidFill>
                  <a:srgbClr val="404040"/>
                </a:solidFill>
              </a:rPr>
              <a:t>Antal</a:t>
            </a:r>
            <a:r>
              <a:rPr lang="en-US" sz="1600" b="1" i="1" dirty="0">
                <a:solidFill>
                  <a:srgbClr val="404040"/>
                </a:solidFill>
              </a:rPr>
              <a:t> </a:t>
            </a:r>
            <a:r>
              <a:rPr lang="en-US" sz="1600" b="1" i="1" dirty="0" err="1">
                <a:solidFill>
                  <a:srgbClr val="404040"/>
                </a:solidFill>
              </a:rPr>
              <a:t>István</a:t>
            </a:r>
            <a:endParaRPr lang="en-US" sz="1600" b="1" i="1" dirty="0">
              <a:solidFill>
                <a:srgbClr val="404040"/>
              </a:solidFill>
            </a:endParaRPr>
          </a:p>
          <a:p>
            <a:pPr marL="450850" lvl="1" indent="-180975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404040"/>
                </a:solidFill>
              </a:rPr>
              <a:t>Korábbi</a:t>
            </a:r>
            <a:r>
              <a:rPr lang="en-US" sz="1600" b="1" dirty="0">
                <a:solidFill>
                  <a:srgbClr val="404040"/>
                </a:solidFill>
              </a:rPr>
              <a:t> </a:t>
            </a:r>
            <a:r>
              <a:rPr lang="en-US" sz="1600" b="1" dirty="0" err="1">
                <a:solidFill>
                  <a:srgbClr val="404040"/>
                </a:solidFill>
              </a:rPr>
              <a:t>futás</a:t>
            </a:r>
            <a:r>
              <a:rPr lang="en-US" sz="1600" b="1" dirty="0">
                <a:solidFill>
                  <a:srgbClr val="404040"/>
                </a:solidFill>
              </a:rPr>
              <a:t> </a:t>
            </a:r>
            <a:r>
              <a:rPr lang="en-US" sz="1600" b="1" dirty="0" err="1">
                <a:solidFill>
                  <a:srgbClr val="404040"/>
                </a:solidFill>
              </a:rPr>
              <a:t>részletes</a:t>
            </a:r>
            <a:r>
              <a:rPr lang="en-US" sz="1600" b="1" dirty="0">
                <a:solidFill>
                  <a:srgbClr val="404040"/>
                </a:solidFill>
              </a:rPr>
              <a:t> </a:t>
            </a:r>
            <a:r>
              <a:rPr lang="en-US" sz="1600" b="1" dirty="0" err="1">
                <a:solidFill>
                  <a:srgbClr val="404040"/>
                </a:solidFill>
              </a:rPr>
              <a:t>kiértékelése</a:t>
            </a:r>
            <a:r>
              <a:rPr lang="en-US" sz="1600" b="1" dirty="0">
                <a:solidFill>
                  <a:srgbClr val="404040"/>
                </a:solidFill>
              </a:rPr>
              <a:t> – </a:t>
            </a:r>
            <a:r>
              <a:rPr lang="en-US" sz="1600" b="1" i="1" dirty="0" err="1">
                <a:solidFill>
                  <a:srgbClr val="404040"/>
                </a:solidFill>
              </a:rPr>
              <a:t>Fauszt</a:t>
            </a:r>
            <a:r>
              <a:rPr lang="en-US" sz="1600" b="1" i="1" dirty="0">
                <a:solidFill>
                  <a:srgbClr val="404040"/>
                </a:solidFill>
              </a:rPr>
              <a:t> </a:t>
            </a:r>
            <a:r>
              <a:rPr lang="en-US" sz="1600" b="1" i="1" dirty="0" err="1">
                <a:solidFill>
                  <a:srgbClr val="404040"/>
                </a:solidFill>
              </a:rPr>
              <a:t>Dorottya</a:t>
            </a:r>
            <a:endParaRPr lang="en-US" sz="1600" b="1" i="1" dirty="0">
              <a:solidFill>
                <a:srgbClr val="404040"/>
              </a:solidFill>
            </a:endParaRPr>
          </a:p>
          <a:p>
            <a:pPr marL="450850" lvl="1" indent="-180975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404040"/>
                </a:solidFill>
              </a:rPr>
              <a:t>Tesztelés</a:t>
            </a:r>
            <a:endParaRPr lang="en-US" sz="1600" b="1" dirty="0">
              <a:solidFill>
                <a:srgbClr val="40404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7200800" cy="915566"/>
          </a:xfrm>
        </p:spPr>
        <p:txBody>
          <a:bodyPr/>
          <a:lstStyle/>
          <a:p>
            <a:r>
              <a:rPr lang="en-US" sz="3200" dirty="0" err="1"/>
              <a:t>Ütemterv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825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9" y="3435846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Köszönjük</a:t>
            </a: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a  </a:t>
            </a:r>
            <a:r>
              <a:rPr lang="en-US" altLang="ko-KR" sz="32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figyelmet</a:t>
            </a: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9454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3816424"/>
          </a:xfrm>
        </p:spPr>
        <p:txBody>
          <a:bodyPr anchor="t"/>
          <a:lstStyle/>
          <a:p>
            <a:r>
              <a:rPr lang="en-US" altLang="ko-KR" b="1" dirty="0">
                <a:solidFill>
                  <a:srgbClr val="404040"/>
                </a:solidFill>
              </a:rPr>
              <a:t>Running Tracking</a:t>
            </a:r>
          </a:p>
          <a:p>
            <a:pPr marL="538163" indent="-2540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Futó</a:t>
            </a:r>
            <a:r>
              <a:rPr lang="en-US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alkalmazás</a:t>
            </a:r>
            <a:endParaRPr lang="en-US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538163" indent="-2540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Valós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időben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nyomon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lehet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követni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az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aktuális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futást</a:t>
            </a:r>
            <a:endParaRPr lang="en-US" sz="1800" dirty="0">
              <a:solidFill>
                <a:srgbClr val="404040"/>
              </a:solidFill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Idő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távolság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sebesség</a:t>
            </a:r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Útvonal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külön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stílussal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lassú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közepes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gyors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megáll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solidFill>
                <a:srgbClr val="404040"/>
              </a:solidFill>
            </a:endParaRPr>
          </a:p>
          <a:p>
            <a:pPr marL="538163" indent="-2540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Meg </a:t>
            </a:r>
            <a:r>
              <a:rPr lang="en-US" sz="1800" dirty="0" err="1">
                <a:solidFill>
                  <a:srgbClr val="404040"/>
                </a:solidFill>
              </a:rPr>
              <a:t>lehet</a:t>
            </a:r>
            <a:r>
              <a:rPr lang="en-US" sz="1800" dirty="0">
                <a:solidFill>
                  <a:srgbClr val="404040"/>
                </a:solidFill>
              </a:rPr>
              <a:t> </a:t>
            </a:r>
            <a:r>
              <a:rPr lang="en-US" sz="1800" dirty="0" err="1">
                <a:solidFill>
                  <a:srgbClr val="404040"/>
                </a:solidFill>
              </a:rPr>
              <a:t>tekinteni</a:t>
            </a:r>
            <a:r>
              <a:rPr lang="en-US" sz="1800" dirty="0">
                <a:solidFill>
                  <a:srgbClr val="404040"/>
                </a:solidFill>
              </a:rPr>
              <a:t> </a:t>
            </a:r>
            <a:r>
              <a:rPr lang="en-US" sz="1800" dirty="0" err="1">
                <a:solidFill>
                  <a:srgbClr val="404040"/>
                </a:solidFill>
              </a:rPr>
              <a:t>az</a:t>
            </a:r>
            <a:r>
              <a:rPr lang="en-US" sz="1800" dirty="0">
                <a:solidFill>
                  <a:srgbClr val="404040"/>
                </a:solidFill>
              </a:rPr>
              <a:t> </a:t>
            </a:r>
            <a:r>
              <a:rPr lang="en-US" sz="1800" dirty="0" err="1">
                <a:solidFill>
                  <a:srgbClr val="404040"/>
                </a:solidFill>
              </a:rPr>
              <a:t>eddigi</a:t>
            </a:r>
            <a:r>
              <a:rPr lang="en-US" sz="1800" dirty="0">
                <a:solidFill>
                  <a:srgbClr val="404040"/>
                </a:solidFill>
              </a:rPr>
              <a:t> </a:t>
            </a:r>
            <a:r>
              <a:rPr lang="en-US" sz="1800" dirty="0" err="1">
                <a:solidFill>
                  <a:srgbClr val="404040"/>
                </a:solidFill>
              </a:rPr>
              <a:t>futásokat</a:t>
            </a:r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Idő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távolság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sebesség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vertikális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változás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fel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le),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kalória</a:t>
            </a:r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Útvonal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külön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stílussal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lassú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közepes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gyors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megáll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solidFill>
                <a:srgbClr val="404040"/>
              </a:solidFill>
            </a:endParaRPr>
          </a:p>
          <a:p>
            <a:pPr marL="538163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Beállítások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menüpontban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meg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lehet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adni</a:t>
            </a:r>
            <a:endParaRPr lang="en-US" sz="1800" dirty="0">
              <a:solidFill>
                <a:srgbClr val="404040"/>
              </a:solidFill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Személyes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tulajdonságokat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nem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súly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magasság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Figyelmeztető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értékek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távolság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idő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sebesség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6984776" cy="915566"/>
          </a:xfrm>
        </p:spPr>
        <p:txBody>
          <a:bodyPr/>
          <a:lstStyle/>
          <a:p>
            <a:r>
              <a:rPr lang="en-US" sz="3200" dirty="0" err="1"/>
              <a:t>Feladat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105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6984776" cy="915566"/>
          </a:xfrm>
        </p:spPr>
        <p:txBody>
          <a:bodyPr/>
          <a:lstStyle/>
          <a:p>
            <a:r>
              <a:rPr lang="en-US" sz="3200" dirty="0" err="1"/>
              <a:t>Képernyőterv</a:t>
            </a:r>
            <a:endParaRPr lang="en-US" dirty="0"/>
          </a:p>
        </p:txBody>
      </p:sp>
      <p:pic>
        <p:nvPicPr>
          <p:cNvPr id="10" name="Kép 9" descr="A képen képernyőkép, elektronika látható&#10;&#10;A leírás teljesen megbízható">
            <a:extLst>
              <a:ext uri="{FF2B5EF4-FFF2-40B4-BE49-F238E27FC236}">
                <a16:creationId xmlns:a16="http://schemas.microsoft.com/office/drawing/2014/main" id="{E46DB280-95E8-4267-B859-B5601F3C8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3" y="1044795"/>
            <a:ext cx="1922675" cy="3915559"/>
          </a:xfrm>
          <a:prstGeom prst="rect">
            <a:avLst/>
          </a:prstGeom>
        </p:spPr>
      </p:pic>
      <p:pic>
        <p:nvPicPr>
          <p:cNvPr id="12" name="Kép 11" descr="A képen képernyőkép látható&#10;&#10;A leírás nagyon megbízható">
            <a:extLst>
              <a:ext uri="{FF2B5EF4-FFF2-40B4-BE49-F238E27FC236}">
                <a16:creationId xmlns:a16="http://schemas.microsoft.com/office/drawing/2014/main" id="{F7181559-75E2-4B24-9F41-3695E2807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53" y="1040990"/>
            <a:ext cx="1924543" cy="3919364"/>
          </a:xfrm>
          <a:prstGeom prst="rect">
            <a:avLst/>
          </a:prstGeom>
        </p:spPr>
      </p:pic>
      <p:pic>
        <p:nvPicPr>
          <p:cNvPr id="14" name="Kép 13" descr="A képen képernyőkép látható&#10;&#10;A leírás nagyon megbízható">
            <a:extLst>
              <a:ext uri="{FF2B5EF4-FFF2-40B4-BE49-F238E27FC236}">
                <a16:creationId xmlns:a16="http://schemas.microsoft.com/office/drawing/2014/main" id="{DAB6BA9B-D981-4314-A887-D733B2371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11" y="1040990"/>
            <a:ext cx="1924543" cy="3919364"/>
          </a:xfrm>
          <a:prstGeom prst="rect">
            <a:avLst/>
          </a:prstGeom>
        </p:spPr>
      </p:pic>
      <p:pic>
        <p:nvPicPr>
          <p:cNvPr id="16" name="Kép 15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6D0EBA7B-1E31-4B87-AA5A-C4D800A62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69" y="1040990"/>
            <a:ext cx="1924543" cy="391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6984776" cy="915566"/>
          </a:xfrm>
        </p:spPr>
        <p:txBody>
          <a:bodyPr/>
          <a:lstStyle/>
          <a:p>
            <a:r>
              <a:rPr lang="en-US" sz="3200" dirty="0" err="1"/>
              <a:t>Használati</a:t>
            </a:r>
            <a:r>
              <a:rPr lang="en-US" sz="3200" dirty="0"/>
              <a:t> </a:t>
            </a:r>
            <a:r>
              <a:rPr lang="en-US" sz="3200" dirty="0" err="1"/>
              <a:t>eset</a:t>
            </a:r>
            <a:r>
              <a:rPr lang="en-US" sz="3200" dirty="0"/>
              <a:t> diagram</a:t>
            </a:r>
          </a:p>
        </p:txBody>
      </p:sp>
      <p:pic>
        <p:nvPicPr>
          <p:cNvPr id="12" name="Kép 11" descr="A képen szöveg látható&#10;&#10;A leírás nagyon megbízható">
            <a:extLst>
              <a:ext uri="{FF2B5EF4-FFF2-40B4-BE49-F238E27FC236}">
                <a16:creationId xmlns:a16="http://schemas.microsoft.com/office/drawing/2014/main" id="{F9D3F6A3-F883-430A-8000-6CEC515E6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0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6984776" cy="915566"/>
          </a:xfrm>
        </p:spPr>
        <p:txBody>
          <a:bodyPr/>
          <a:lstStyle/>
          <a:p>
            <a:r>
              <a:rPr lang="en-US" sz="3200" dirty="0" err="1"/>
              <a:t>Osztálydiagram</a:t>
            </a:r>
            <a:endParaRPr lang="en-US" dirty="0"/>
          </a:p>
        </p:txBody>
      </p:sp>
      <p:pic>
        <p:nvPicPr>
          <p:cNvPr id="10" name="Kép 9" descr="A képen térkép látható&#10;&#10;A leírás nagyon megbízható">
            <a:extLst>
              <a:ext uri="{FF2B5EF4-FFF2-40B4-BE49-F238E27FC236}">
                <a16:creationId xmlns:a16="http://schemas.microsoft.com/office/drawing/2014/main" id="{FD465F29-E95A-4D46-9DC8-9B9FFD3CD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80128"/>
            <a:ext cx="6624736" cy="41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5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7200800" cy="915566"/>
          </a:xfrm>
        </p:spPr>
        <p:txBody>
          <a:bodyPr/>
          <a:lstStyle/>
          <a:p>
            <a:r>
              <a:rPr lang="en-US" sz="3200" dirty="0" err="1"/>
              <a:t>Projektmenedzsmenti</a:t>
            </a:r>
            <a:r>
              <a:rPr lang="en-US" sz="3200" dirty="0"/>
              <a:t> </a:t>
            </a:r>
            <a:r>
              <a:rPr lang="en-US" sz="3200" dirty="0" err="1"/>
              <a:t>környezet</a:t>
            </a:r>
            <a:endParaRPr lang="en-US" sz="3200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B538EF14-7BE5-4DE8-ADBE-B4DFA2A15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5822"/>
            <a:ext cx="9144000" cy="41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7200800" cy="915566"/>
          </a:xfrm>
        </p:spPr>
        <p:txBody>
          <a:bodyPr/>
          <a:lstStyle/>
          <a:p>
            <a:r>
              <a:rPr lang="en-US" sz="3200" dirty="0" err="1"/>
              <a:t>Projektmenedzsmenti</a:t>
            </a:r>
            <a:r>
              <a:rPr lang="en-US" sz="3200" dirty="0"/>
              <a:t> </a:t>
            </a:r>
            <a:r>
              <a:rPr lang="en-US" sz="3200" dirty="0" err="1"/>
              <a:t>környezet</a:t>
            </a:r>
            <a:endParaRPr lang="en-US" sz="3200" dirty="0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FB3FA362-CB8F-4E96-AEA5-08AE6B08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566"/>
            <a:ext cx="9144000" cy="35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6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7200800" cy="915566"/>
          </a:xfrm>
        </p:spPr>
        <p:txBody>
          <a:bodyPr/>
          <a:lstStyle/>
          <a:p>
            <a:r>
              <a:rPr lang="en-US" sz="3200" dirty="0" err="1"/>
              <a:t>Projektmenedzsmenti</a:t>
            </a:r>
            <a:r>
              <a:rPr lang="en-US" sz="3200" dirty="0"/>
              <a:t> </a:t>
            </a:r>
            <a:r>
              <a:rPr lang="en-US" sz="3200" dirty="0" err="1"/>
              <a:t>környezet</a:t>
            </a:r>
            <a:endParaRPr lang="en-US" sz="32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5B05017-C389-4FCF-AC84-3E810AEF9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566"/>
            <a:ext cx="9144000" cy="421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7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3816424"/>
          </a:xfrm>
        </p:spPr>
        <p:txBody>
          <a:bodyPr anchor="t"/>
          <a:lstStyle/>
          <a:p>
            <a:r>
              <a:rPr lang="en-US" sz="1800" b="1" dirty="0">
                <a:latin typeface="Arial" pitchFamily="34" charset="0"/>
                <a:cs typeface="Arial" pitchFamily="34" charset="0"/>
              </a:rPr>
              <a:t>1. </a:t>
            </a:r>
            <a:r>
              <a:rPr lang="en-US" sz="1800" b="1" u="sng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mé</a:t>
            </a:r>
            <a:r>
              <a:rPr lang="en-US" sz="1800" b="1" u="sng" dirty="0" err="1">
                <a:solidFill>
                  <a:srgbClr val="404040"/>
                </a:solidFill>
              </a:rPr>
              <a:t>rföldkő</a:t>
            </a:r>
            <a:r>
              <a:rPr lang="en-US" sz="1800" b="1" dirty="0"/>
              <a:t>: </a:t>
            </a:r>
            <a:r>
              <a:rPr lang="en-US" sz="1800" b="1" i="1" dirty="0"/>
              <a:t>A </a:t>
            </a:r>
            <a:r>
              <a:rPr lang="en-US" sz="1800" b="1" i="1" dirty="0" err="1"/>
              <a:t>tervezés</a:t>
            </a:r>
            <a:r>
              <a:rPr lang="en-US" sz="1800" b="1" i="1" dirty="0"/>
              <a:t> </a:t>
            </a:r>
            <a:r>
              <a:rPr lang="en-US" sz="1800" b="1" i="1" dirty="0" err="1"/>
              <a:t>elkészítése</a:t>
            </a:r>
            <a:r>
              <a:rPr lang="en-US" sz="1800" b="1" i="1" dirty="0"/>
              <a:t> (2018. 03. 08.)</a:t>
            </a:r>
            <a:endParaRPr lang="en-US" b="1" i="1" dirty="0"/>
          </a:p>
          <a:p>
            <a:pPr marL="450850" lvl="1" indent="-180975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Feladat</a:t>
            </a:r>
            <a:r>
              <a:rPr lang="en-US" sz="14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specifikálása</a:t>
            </a:r>
            <a:endParaRPr lang="en-US" sz="1400" b="1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450850" lvl="1" indent="-180975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Dokumentáció</a:t>
            </a:r>
            <a:r>
              <a:rPr lang="en-US" sz="14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elkészítése</a:t>
            </a:r>
            <a:endParaRPr lang="en-US" sz="1400" b="1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450850" lvl="1" indent="-180975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Github</a:t>
            </a:r>
            <a:r>
              <a:rPr lang="en-US" sz="14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felállítása</a:t>
            </a:r>
            <a:endParaRPr lang="en-US" sz="1400" b="1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b="1" dirty="0"/>
              <a:t>2. </a:t>
            </a:r>
            <a:r>
              <a:rPr lang="en-US" sz="1800" b="1" u="sng" dirty="0" err="1"/>
              <a:t>mérföldkő</a:t>
            </a:r>
            <a:r>
              <a:rPr lang="en-US" sz="1800" b="1" dirty="0"/>
              <a:t>: </a:t>
            </a:r>
            <a:r>
              <a:rPr lang="en-US" sz="1800" b="1" i="1" dirty="0" err="1"/>
              <a:t>Xamarin.Android</a:t>
            </a:r>
            <a:r>
              <a:rPr lang="en-US" sz="1800" b="1" i="1" dirty="0"/>
              <a:t> </a:t>
            </a:r>
            <a:r>
              <a:rPr lang="en-US" sz="1800" b="1" i="1" dirty="0" err="1"/>
              <a:t>megismerése</a:t>
            </a:r>
            <a:r>
              <a:rPr lang="en-US" sz="1800" b="1" i="1" dirty="0"/>
              <a:t> (2018. 03. 22.)</a:t>
            </a:r>
          </a:p>
          <a:p>
            <a:pPr>
              <a:spcBef>
                <a:spcPts val="1200"/>
              </a:spcBef>
            </a:pPr>
            <a:r>
              <a:rPr lang="en-US" sz="1800" b="1" dirty="0"/>
              <a:t>3. </a:t>
            </a:r>
            <a:r>
              <a:rPr lang="en-US" sz="1800" b="1" u="sng" dirty="0" err="1"/>
              <a:t>mérföldkő</a:t>
            </a:r>
            <a:r>
              <a:rPr lang="en-US" sz="1800" b="1" dirty="0"/>
              <a:t>: </a:t>
            </a:r>
            <a:r>
              <a:rPr lang="en-US" sz="1800" b="1" i="1" dirty="0" err="1"/>
              <a:t>Runing</a:t>
            </a:r>
            <a:r>
              <a:rPr lang="en-US" sz="1800" b="1" i="1" dirty="0"/>
              <a:t> Tracker </a:t>
            </a:r>
            <a:r>
              <a:rPr lang="en-US" sz="1800" b="1" i="1" dirty="0" err="1"/>
              <a:t>megvalósítása</a:t>
            </a:r>
            <a:r>
              <a:rPr lang="en-US" sz="1800" b="1" i="1" dirty="0"/>
              <a:t> 1. (2018. 04. 12.)</a:t>
            </a:r>
            <a:endParaRPr lang="en-US" b="1" dirty="0"/>
          </a:p>
          <a:p>
            <a:pPr marL="450850" lvl="1" indent="-180975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View-k </a:t>
            </a:r>
            <a:r>
              <a:rPr lang="en-US" sz="1400" b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megírása</a:t>
            </a:r>
            <a:r>
              <a:rPr lang="en-US" sz="14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(Main, History, Older run, Settings) – </a:t>
            </a:r>
            <a:r>
              <a:rPr lang="en-US" sz="1400" b="1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Antal</a:t>
            </a:r>
            <a:r>
              <a:rPr lang="en-US" sz="1400" b="1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István</a:t>
            </a:r>
            <a:endParaRPr lang="en-US" sz="1400" b="1" i="1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450850" lvl="1" indent="-180975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GPS </a:t>
            </a:r>
            <a:r>
              <a:rPr lang="en-US" sz="1400" b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jelfeldolgozás</a:t>
            </a:r>
            <a:r>
              <a:rPr lang="en-US" sz="14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en-US" sz="1400" b="1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Kanyó Kristóf</a:t>
            </a:r>
            <a:endParaRPr lang="en-US" sz="1400" b="1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450850" lvl="1" indent="-180975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Perzisztencia </a:t>
            </a:r>
            <a:r>
              <a:rPr lang="en-US" sz="1400" b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réteg</a:t>
            </a:r>
            <a:r>
              <a:rPr lang="en-US" sz="14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en-US" sz="1400" b="1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Kanyó Kristóf</a:t>
            </a:r>
          </a:p>
          <a:p>
            <a:pPr marL="450850" lvl="1" indent="-180975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Settings </a:t>
            </a:r>
            <a:r>
              <a:rPr lang="en-US" sz="1400" b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ablak</a:t>
            </a:r>
            <a:r>
              <a:rPr lang="en-US" sz="14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kezelése</a:t>
            </a:r>
            <a:r>
              <a:rPr lang="en-US" sz="14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en-US" sz="1400" b="1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Fauszt</a:t>
            </a:r>
            <a:r>
              <a:rPr lang="en-US" sz="1400" b="1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Dorottya</a:t>
            </a:r>
            <a:endParaRPr lang="en-US" sz="1400" b="1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7200800" cy="915566"/>
          </a:xfrm>
        </p:spPr>
        <p:txBody>
          <a:bodyPr/>
          <a:lstStyle/>
          <a:p>
            <a:r>
              <a:rPr lang="en-US" sz="3200" dirty="0" err="1"/>
              <a:t>Ütemterv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876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227</Words>
  <Application>Microsoft Office PowerPoint</Application>
  <PresentationFormat>Diavetítés a képernyőre (16:9 oldalarány)</PresentationFormat>
  <Paragraphs>38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Office Theme</vt:lpstr>
      <vt:lpstr>Custom Design</vt:lpstr>
      <vt:lpstr>PowerPoint-bemutató</vt:lpstr>
      <vt:lpstr>Feladat</vt:lpstr>
      <vt:lpstr>Képernyőterv</vt:lpstr>
      <vt:lpstr>Használati eset diagram</vt:lpstr>
      <vt:lpstr>Osztálydiagram</vt:lpstr>
      <vt:lpstr>Projektmenedzsmenti környezet</vt:lpstr>
      <vt:lpstr>Projektmenedzsmenti környezet</vt:lpstr>
      <vt:lpstr>Projektmenedzsmenti környezet</vt:lpstr>
      <vt:lpstr>Ütemterv</vt:lpstr>
      <vt:lpstr>Ütemterv</vt:lpstr>
      <vt:lpstr>PowerPoint-bemutató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Kristóf Kanyó</cp:lastModifiedBy>
  <cp:revision>78</cp:revision>
  <dcterms:created xsi:type="dcterms:W3CDTF">2014-04-01T16:27:38Z</dcterms:created>
  <dcterms:modified xsi:type="dcterms:W3CDTF">2018-03-08T14:35:56Z</dcterms:modified>
</cp:coreProperties>
</file>