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79F4-CCEA-4843-B3BB-A9DBD66F399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45E5-A15A-4D96-8AEC-28A8922E6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3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79F4-CCEA-4843-B3BB-A9DBD66F399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45E5-A15A-4D96-8AEC-28A8922E6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1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79F4-CCEA-4843-B3BB-A9DBD66F399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45E5-A15A-4D96-8AEC-28A8922E6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7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79F4-CCEA-4843-B3BB-A9DBD66F399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45E5-A15A-4D96-8AEC-28A8922E6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79F4-CCEA-4843-B3BB-A9DBD66F399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45E5-A15A-4D96-8AEC-28A8922E6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1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79F4-CCEA-4843-B3BB-A9DBD66F399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45E5-A15A-4D96-8AEC-28A8922E6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8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79F4-CCEA-4843-B3BB-A9DBD66F399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45E5-A15A-4D96-8AEC-28A8922E6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3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79F4-CCEA-4843-B3BB-A9DBD66F399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45E5-A15A-4D96-8AEC-28A8922E6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79F4-CCEA-4843-B3BB-A9DBD66F399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45E5-A15A-4D96-8AEC-28A8922E6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0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79F4-CCEA-4843-B3BB-A9DBD66F399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45E5-A15A-4D96-8AEC-28A8922E6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0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79F4-CCEA-4843-B3BB-A9DBD66F399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45E5-A15A-4D96-8AEC-28A8922E6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2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179F4-CCEA-4843-B3BB-A9DBD66F3992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C45E5-A15A-4D96-8AEC-28A8922E6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1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36"/>
          <a:stretch/>
        </p:blipFill>
        <p:spPr bwMode="auto">
          <a:xfrm>
            <a:off x="0" y="0"/>
            <a:ext cx="12192000" cy="684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37927"/>
            <a:ext cx="9144000" cy="972036"/>
          </a:xfrm>
          <a:solidFill>
            <a:schemeClr val="bg1">
              <a:alpha val="42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6600" b="1" dirty="0" smtClean="0"/>
              <a:t>VARIANT CALL FORMAT 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bg1">
              <a:alpha val="30000"/>
            </a:schemeClr>
          </a:solidFill>
        </p:spPr>
        <p:txBody>
          <a:bodyPr>
            <a:normAutofit/>
          </a:bodyPr>
          <a:lstStyle/>
          <a:p>
            <a:r>
              <a:rPr lang="en-US" sz="2800" b="1" dirty="0" smtClean="0"/>
              <a:t>KANZA BATOOL HAIDER</a:t>
            </a:r>
          </a:p>
          <a:p>
            <a:r>
              <a:rPr lang="en-US" sz="2800" b="1" dirty="0" smtClean="0"/>
              <a:t>DATA SCIENCE, MS</a:t>
            </a:r>
          </a:p>
          <a:p>
            <a:r>
              <a:rPr lang="en-US" sz="1800" b="1" dirty="0" smtClean="0"/>
              <a:t>8/8/2018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1736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</a:t>
            </a:r>
            <a:r>
              <a:rPr lang="en-US" dirty="0"/>
              <a:t>certain circumstances, a section of a chromosome can break off. The detached variant can lead to some of the example structural variants </a:t>
            </a:r>
            <a:r>
              <a:rPr lang="en-US" dirty="0" smtClean="0"/>
              <a:t>like: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Breaking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Duplication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Translocation and so on..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Inversion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deleted segment reverses its orientation and reattaches to the original chromosome. 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46041" y="2929676"/>
            <a:ext cx="7595118" cy="27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3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segment of DNA breaks off and attaches into the homologous chromosome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42189" y="3130821"/>
            <a:ext cx="8490856" cy="246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8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VCF File </a:t>
            </a:r>
            <a:r>
              <a:rPr lang="en-US" b="1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vcf</a:t>
            </a:r>
            <a:r>
              <a:rPr lang="en-US" dirty="0"/>
              <a:t> file can be thought of as having three sections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3228392" y="2631233"/>
            <a:ext cx="4721290" cy="104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47053" y="3676261"/>
            <a:ext cx="2183363" cy="31817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FIXED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30417" y="3676261"/>
            <a:ext cx="2519266" cy="31817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GENOTYPE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Information </a:t>
            </a:r>
            <a:r>
              <a:rPr lang="en-US" dirty="0" err="1"/>
              <a:t>vcf</a:t>
            </a:r>
            <a:r>
              <a:rPr lang="en-US" dirty="0"/>
              <a:t> header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4678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Each </a:t>
            </a:r>
            <a:r>
              <a:rPr lang="en-US" dirty="0" err="1"/>
              <a:t>vcf</a:t>
            </a:r>
            <a:r>
              <a:rPr lang="en-US" dirty="0"/>
              <a:t> Meta line begins with a ##.</a:t>
            </a:r>
          </a:p>
          <a:p>
            <a:pPr lvl="0"/>
            <a:r>
              <a:rPr lang="en-US" dirty="0"/>
              <a:t>The information in the Meta region defines the abbreviations used elsewhere in the file.</a:t>
            </a:r>
          </a:p>
          <a:p>
            <a:pPr lvl="0"/>
            <a:r>
              <a:rPr lang="en-US" dirty="0"/>
              <a:t>It may document the software used to create the </a:t>
            </a:r>
            <a:r>
              <a:rPr lang="en-US" dirty="0" err="1"/>
              <a:t>vcf</a:t>
            </a:r>
            <a:r>
              <a:rPr lang="en-US" dirty="0"/>
              <a:t> file and version of the </a:t>
            </a:r>
            <a:r>
              <a:rPr lang="en-US" dirty="0" err="1"/>
              <a:t>vcf</a:t>
            </a:r>
            <a:r>
              <a:rPr lang="en-US" dirty="0"/>
              <a:t> file.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85192" y="2948473"/>
            <a:ext cx="11290041" cy="390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6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eight columns of this table contain information about each variant. This data is fixed over all samples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1804" y="3012249"/>
            <a:ext cx="10681996" cy="197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Genotype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organization of each cell containing a genotype and associated information is specified in column nine, The FORMAT column.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67407" y="3057239"/>
            <a:ext cx="8865637" cy="244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Representing variation in VCF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suppose we are looking at a locus in the genome: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82351" y="2487386"/>
            <a:ext cx="7183405" cy="159942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82351" y="4812798"/>
            <a:ext cx="7183405" cy="136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0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Specifying complex rearrangements with </a:t>
            </a:r>
            <a:r>
              <a:rPr lang="en-US" b="1" dirty="0" err="1"/>
              <a:t>breakends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935" y="1205497"/>
            <a:ext cx="6015426" cy="359171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83459" y="4797215"/>
            <a:ext cx="8230378" cy="206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9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Next </a:t>
            </a:r>
            <a:r>
              <a:rPr lang="en-US" b="1" dirty="0"/>
              <a:t>up plan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Explore python </a:t>
            </a:r>
            <a:r>
              <a:rPr lang="en-US" dirty="0" err="1"/>
              <a:t>vcf</a:t>
            </a:r>
            <a:r>
              <a:rPr lang="en-US" dirty="0"/>
              <a:t> libraries such as the bio-</a:t>
            </a:r>
            <a:r>
              <a:rPr lang="en-US" dirty="0" err="1"/>
              <a:t>vcf</a:t>
            </a:r>
            <a:r>
              <a:rPr lang="en-US" dirty="0"/>
              <a:t> and </a:t>
            </a:r>
            <a:r>
              <a:rPr lang="en-US" dirty="0" err="1"/>
              <a:t>pyvcf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Do the study on the different types of variants for Cancer diagnosis </a:t>
            </a:r>
          </a:p>
          <a:p>
            <a:pPr lvl="0"/>
            <a:r>
              <a:rPr lang="en-US" dirty="0"/>
              <a:t>Calling variants vs. reference</a:t>
            </a:r>
          </a:p>
          <a:p>
            <a:pPr lvl="0"/>
            <a:r>
              <a:rPr lang="en-US" dirty="0"/>
              <a:t>Downstream of variant calling</a:t>
            </a:r>
          </a:p>
          <a:p>
            <a:pPr lvl="0"/>
            <a:r>
              <a:rPr lang="en-US" dirty="0" err="1"/>
              <a:t>VariantTools</a:t>
            </a:r>
            <a:r>
              <a:rPr lang="en-US" dirty="0"/>
              <a:t> package</a:t>
            </a:r>
          </a:p>
          <a:p>
            <a:pPr lvl="0"/>
            <a:r>
              <a:rPr lang="en-US" dirty="0"/>
              <a:t>Visualization of variants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5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human genome and how big it is?</a:t>
            </a:r>
          </a:p>
          <a:p>
            <a:r>
              <a:rPr lang="en-US" dirty="0" smtClean="0"/>
              <a:t>What is a VCF file and it’s importance</a:t>
            </a:r>
          </a:p>
          <a:p>
            <a:r>
              <a:rPr lang="en-US" dirty="0" smtClean="0"/>
              <a:t>3 major information stored in a VCF file</a:t>
            </a:r>
          </a:p>
          <a:p>
            <a:pPr lvl="1"/>
            <a:r>
              <a:rPr lang="en-US" dirty="0" smtClean="0"/>
              <a:t>SNP</a:t>
            </a:r>
          </a:p>
          <a:p>
            <a:pPr lvl="1"/>
            <a:r>
              <a:rPr lang="en-US" dirty="0" err="1" smtClean="0"/>
              <a:t>Indel</a:t>
            </a:r>
            <a:endParaRPr lang="en-US" dirty="0" smtClean="0"/>
          </a:p>
          <a:p>
            <a:pPr lvl="1"/>
            <a:r>
              <a:rPr lang="en-US" dirty="0" smtClean="0"/>
              <a:t>Structural Variations</a:t>
            </a:r>
          </a:p>
          <a:p>
            <a:r>
              <a:rPr lang="en-US" dirty="0" smtClean="0"/>
              <a:t>VCF file Structure</a:t>
            </a:r>
          </a:p>
          <a:p>
            <a:r>
              <a:rPr lang="en-US" dirty="0" smtClean="0"/>
              <a:t>Representing variation in VCF record – with example</a:t>
            </a:r>
          </a:p>
          <a:p>
            <a:r>
              <a:rPr lang="en-US" dirty="0" smtClean="0"/>
              <a:t>Specifying complex rearrangement with </a:t>
            </a:r>
            <a:r>
              <a:rPr lang="en-US" dirty="0" err="1" smtClean="0"/>
              <a:t>breakends</a:t>
            </a:r>
            <a:r>
              <a:rPr lang="en-US" dirty="0" smtClean="0"/>
              <a:t>- with example</a:t>
            </a:r>
          </a:p>
          <a:p>
            <a:r>
              <a:rPr lang="en-US" dirty="0" smtClean="0"/>
              <a:t>Next up </a:t>
            </a:r>
            <a:r>
              <a:rPr lang="en-US" dirty="0" smtClean="0"/>
              <a:t>Plan..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2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36"/>
          <a:stretch/>
        </p:blipFill>
        <p:spPr bwMode="auto">
          <a:xfrm>
            <a:off x="0" y="0"/>
            <a:ext cx="12192000" cy="684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2658" y="2417860"/>
            <a:ext cx="10515600" cy="1325563"/>
          </a:xfrm>
        </p:spPr>
        <p:txBody>
          <a:bodyPr>
            <a:noAutofit/>
          </a:bodyPr>
          <a:lstStyle/>
          <a:p>
            <a:r>
              <a:rPr lang="en-US" sz="13800" b="1" dirty="0" smtClean="0">
                <a:solidFill>
                  <a:schemeClr val="bg1"/>
                </a:solidFill>
              </a:rPr>
              <a:t>THANK YOU</a:t>
            </a:r>
            <a:endParaRPr 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human genome and how big it 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genome is the DNA blueprint</a:t>
            </a:r>
          </a:p>
          <a:p>
            <a:r>
              <a:rPr lang="en-US" dirty="0" smtClean="0"/>
              <a:t>Consists of billions of letters A G C T in cells</a:t>
            </a:r>
          </a:p>
          <a:p>
            <a:r>
              <a:rPr lang="en-US" dirty="0" smtClean="0"/>
              <a:t>We cell has 3 billion base pairs in our genome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37"/>
          <a:stretch/>
        </p:blipFill>
        <p:spPr bwMode="auto">
          <a:xfrm rot="16200000">
            <a:off x="8329055" y="3422795"/>
            <a:ext cx="4892493" cy="115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4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space of genome in Megabytes?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 answer this, we break down in into three cases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1- If it is just a string of 3 billion letters :~ 700 Megabytes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CCCCTCAGGAGTCCGGCCACATGGAAACTCCTCATTCCGGAGGTCAGTCAGATTTACCCTGGCTCACCTTGGCGTCGCGTCCGGCGGCAAACTAAGAACACGTCGTCTAAATGACTTCTTAAAGTAGAATAGCGTGTTCTCTCCTTCCAGCCTCCGAAAAACTCGGACCAAAGATCAGGCTTGTCCGTTCTTCGCTAGTGATGAGACTGCGCCTCTGTTCGTACAACCAATTTAGGTGAGTTCAAACTTCAGGGTCCAGAGGCTGATAATCTACTTACCCAAACATAG</a:t>
            </a:r>
          </a:p>
        </p:txBody>
      </p:sp>
    </p:spTree>
    <p:extLst>
      <p:ext uri="{BB962C8B-B14F-4D97-AF65-F5344CB8AC3E}">
        <p14:creationId xmlns:p14="http://schemas.microsoft.com/office/powerpoint/2010/main" val="170932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Right off from genome sequencer:~ 200GB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order to sequence a whole genome, you need to generate a bunch of short reads and then ‘align’ them across a reference genome. </a:t>
            </a:r>
          </a:p>
          <a:p>
            <a:r>
              <a:rPr lang="en-US" dirty="0" smtClean="0"/>
              <a:t>These short reads are stored in the </a:t>
            </a:r>
            <a:r>
              <a:rPr lang="en-US" b="1" dirty="0" smtClean="0"/>
              <a:t>FASTQ</a:t>
            </a:r>
            <a:r>
              <a:rPr lang="en-US" dirty="0" smtClean="0"/>
              <a:t> files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SEQ_ID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GATTTGGGGTTCAAAGCAGTATCGATCAAATAGTAAATCCATTTGTTCAACTCACAGTTT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!’’*((((***+))%%%++)(%%%%).1***-+*’’))**55CCF&gt;&gt;&gt;&gt;&gt;&gt;CCCCCCC65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425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As a variant file:~ 125 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0.1% of the genome is different among individuals</a:t>
            </a:r>
          </a:p>
          <a:p>
            <a:r>
              <a:rPr lang="en-US" dirty="0" smtClean="0"/>
              <a:t>This equates to about a million variants in the average human genome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02" y="3862095"/>
            <a:ext cx="11761240" cy="196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3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Call Format- VCF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It is a standardized text file format that represents:</a:t>
            </a:r>
          </a:p>
          <a:p>
            <a:pPr lvl="1"/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1507672" y="3620277"/>
            <a:ext cx="2612571" cy="11943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SNP</a:t>
            </a:r>
            <a:endParaRPr lang="en-US" sz="3200" b="1" dirty="0"/>
          </a:p>
        </p:txBody>
      </p:sp>
      <p:sp>
        <p:nvSpPr>
          <p:cNvPr id="5" name="Oval 4"/>
          <p:cNvSpPr/>
          <p:nvPr/>
        </p:nvSpPr>
        <p:spPr>
          <a:xfrm>
            <a:off x="4789715" y="4217436"/>
            <a:ext cx="2612571" cy="119431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INDEL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071757" y="3582953"/>
            <a:ext cx="2612571" cy="119431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STRUCTURAL VARIATION CALLS</a:t>
            </a:r>
            <a:endParaRPr lang="en-US" sz="2000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209731" y="2425959"/>
            <a:ext cx="2886269" cy="914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96000" y="2425959"/>
            <a:ext cx="0" cy="1575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00" y="2425959"/>
            <a:ext cx="2749420" cy="9144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68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Nucleotide Polymorphism; are the most common type of genetic variation among people. Each SNP represents a </a:t>
            </a:r>
            <a:r>
              <a:rPr lang="en-US" b="1" dirty="0"/>
              <a:t>difference</a:t>
            </a:r>
            <a:r>
              <a:rPr lang="en-US" dirty="0"/>
              <a:t> in a </a:t>
            </a:r>
            <a:r>
              <a:rPr lang="en-US" dirty="0" smtClean="0"/>
              <a:t>single nucleotide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SNPs occur </a:t>
            </a:r>
            <a:r>
              <a:rPr lang="en-US" dirty="0"/>
              <a:t>once in every 300 nucleotides </a:t>
            </a:r>
            <a:r>
              <a:rPr lang="en-US" dirty="0" smtClean="0"/>
              <a:t>making 10 </a:t>
            </a:r>
            <a:r>
              <a:rPr lang="en-US" dirty="0"/>
              <a:t>million SNPS in the human genome. (3 billion / 300 = 10 million)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Reference</a:t>
            </a:r>
          </a:p>
          <a:p>
            <a:endParaRPr lang="en-US" dirty="0"/>
          </a:p>
          <a:p>
            <a:r>
              <a:rPr lang="en-US" dirty="0" smtClean="0"/>
              <a:t>SNP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410627" y="4627350"/>
            <a:ext cx="4736265" cy="630120"/>
          </a:xfrm>
          <a:prstGeom prst="roundRect">
            <a:avLst/>
          </a:prstGeom>
          <a:solidFill>
            <a:srgbClr val="FFD44B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7F7F7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ATCTTCAGCCA</a:t>
            </a:r>
            <a:r>
              <a:rPr lang="en-US" sz="2000" dirty="0">
                <a:solidFill>
                  <a:srgbClr val="7F7F7F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7F7F7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AAAAGATGAAGTT</a:t>
            </a:r>
            <a:endParaRPr lang="en-US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397264" y="5448734"/>
            <a:ext cx="4762990" cy="536965"/>
          </a:xfrm>
          <a:prstGeom prst="roundRect">
            <a:avLst/>
          </a:prstGeom>
          <a:solidFill>
            <a:srgbClr val="FFD44B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7F7F7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ATCTTCAGCCA</a:t>
            </a:r>
            <a:r>
              <a:rPr lang="en-US" sz="2000" dirty="0">
                <a:solidFill>
                  <a:srgbClr val="7F7F7F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7F7F7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AAAAGATGAAGTT</a:t>
            </a:r>
            <a:endParaRPr lang="en-US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7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molecular biology term for an insertion or deletion of bases in the genome of an organism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Reference Sequence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Deletion (3bp):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Insertion (4bp):	            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478694" y="3229161"/>
            <a:ext cx="4441372" cy="546146"/>
          </a:xfrm>
          <a:prstGeom prst="roundRect">
            <a:avLst/>
          </a:prstGeom>
          <a:solidFill>
            <a:srgbClr val="FFD44B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7F7F7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ATCTTCAGC</a:t>
            </a:r>
            <a:r>
              <a:rPr lang="en-US" sz="2000" dirty="0">
                <a:solidFill>
                  <a:srgbClr val="7F7F7F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CATAAAA</a:t>
            </a:r>
            <a:r>
              <a:rPr lang="en-US" sz="2000" dirty="0">
                <a:solidFill>
                  <a:srgbClr val="7F7F7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GATGAAGT</a:t>
            </a:r>
            <a:r>
              <a:rPr lang="en-US" sz="800" dirty="0">
                <a:solidFill>
                  <a:srgbClr val="7F7F7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78694" y="4169357"/>
            <a:ext cx="4441372" cy="552045"/>
          </a:xfrm>
          <a:prstGeom prst="roundRect">
            <a:avLst/>
          </a:prstGeom>
          <a:solidFill>
            <a:srgbClr val="FFD44B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7F7F7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ATCTTCAGC</a:t>
            </a:r>
            <a:r>
              <a:rPr lang="en-US" sz="2000" dirty="0">
                <a:solidFill>
                  <a:srgbClr val="7F7F7F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CAAA</a:t>
            </a:r>
            <a:r>
              <a:rPr lang="en-US" sz="2000" dirty="0">
                <a:solidFill>
                  <a:srgbClr val="7F7F7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GATGAAGTT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78694" y="5143325"/>
            <a:ext cx="5243804" cy="611715"/>
          </a:xfrm>
          <a:prstGeom prst="roundRect">
            <a:avLst/>
          </a:prstGeom>
          <a:solidFill>
            <a:srgbClr val="FFD44B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7F7F7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ATCTTCAGC</a:t>
            </a:r>
            <a:r>
              <a:rPr lang="en-US" sz="2000" dirty="0">
                <a:solidFill>
                  <a:srgbClr val="7F7F7F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CATA</a:t>
            </a:r>
            <a:r>
              <a:rPr lang="en-US" sz="2000" dirty="0">
                <a:solidFill>
                  <a:srgbClr val="7F7F7F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TGTG</a:t>
            </a:r>
            <a:r>
              <a:rPr lang="en-US" sz="2000" dirty="0">
                <a:solidFill>
                  <a:srgbClr val="7F7F7F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AAA</a:t>
            </a:r>
            <a:r>
              <a:rPr lang="en-US" sz="2000" dirty="0">
                <a:solidFill>
                  <a:srgbClr val="7F7F7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GATGAAGT</a:t>
            </a:r>
            <a:r>
              <a:rPr lang="en-US" sz="800" dirty="0">
                <a:solidFill>
                  <a:srgbClr val="7F7F7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37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563</Words>
  <Application>Microsoft Office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VARIANT CALL FORMAT </vt:lpstr>
      <vt:lpstr>Content</vt:lpstr>
      <vt:lpstr>What is human genome and how big it is?</vt:lpstr>
      <vt:lpstr>Storage space of genome in Megabytes?</vt:lpstr>
      <vt:lpstr>2- Right off from genome sequencer:~ 200GB</vt:lpstr>
      <vt:lpstr>3- As a variant file:~ 125 MB</vt:lpstr>
      <vt:lpstr>Variant Call Format- VCF</vt:lpstr>
      <vt:lpstr>SNP</vt:lpstr>
      <vt:lpstr>Indel</vt:lpstr>
      <vt:lpstr>Structural Variations</vt:lpstr>
      <vt:lpstr>Inversion</vt:lpstr>
      <vt:lpstr>Duplication</vt:lpstr>
      <vt:lpstr>VCF File Structure</vt:lpstr>
      <vt:lpstr>Meta Information vcf header:</vt:lpstr>
      <vt:lpstr>Fixed Region</vt:lpstr>
      <vt:lpstr>Genotype Information</vt:lpstr>
      <vt:lpstr>Representing variation in VCF records</vt:lpstr>
      <vt:lpstr>Specifying complex rearrangements with breakends </vt:lpstr>
      <vt:lpstr>Next up plan: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Ali</dc:creator>
  <cp:lastModifiedBy>Muhammad Ali</cp:lastModifiedBy>
  <cp:revision>15</cp:revision>
  <dcterms:created xsi:type="dcterms:W3CDTF">2018-07-08T14:52:16Z</dcterms:created>
  <dcterms:modified xsi:type="dcterms:W3CDTF">2018-07-09T07:11:18Z</dcterms:modified>
</cp:coreProperties>
</file>