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 id="2147483964" r:id="rId2"/>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1B9B14-C818-419C-881B-506D2E4B406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4E871-9587-4A5B-82A7-228D6818DB59}"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601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C1B9B14-C818-419C-881B-506D2E4B4060}" type="datetimeFigureOut">
              <a:rPr lang="en-IN" smtClean="0"/>
              <a:t>29-10-2021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11266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B9B14-C818-419C-881B-506D2E4B406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199680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B9B14-C818-419C-881B-506D2E4B406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4E871-9587-4A5B-82A7-228D6818DB59}"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89682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B9B14-C818-419C-881B-506D2E4B406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3673226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B9B14-C818-419C-881B-506D2E4B406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4E871-9587-4A5B-82A7-228D6818DB59}"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22779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B9B14-C818-419C-881B-506D2E4B406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2430579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B9B14-C818-419C-881B-506D2E4B406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3192293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B9B14-C818-419C-881B-506D2E4B406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2378622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C1B9B14-C818-419C-881B-506D2E4B4060}" type="datetimeFigureOut">
              <a:rPr lang="en-IN" smtClean="0"/>
              <a:t>29-10-2021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1614821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B9B14-C818-419C-881B-506D2E4B406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168275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B9B14-C818-419C-881B-506D2E4B406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2952448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B9B14-C818-419C-881B-506D2E4B406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672847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1B9B14-C818-419C-881B-506D2E4B4060}"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2906704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1B9B14-C818-419C-881B-506D2E4B4060}" type="datetimeFigureOut">
              <a:rPr lang="en-IN" smtClean="0"/>
              <a:t>29-10-2021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1997141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1B9B14-C818-419C-881B-506D2E4B4060}" type="datetimeFigureOut">
              <a:rPr lang="en-IN" smtClean="0"/>
              <a:t>29-10-2021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35484196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B9B14-C818-419C-881B-506D2E4B4060}" type="datetimeFigureOut">
              <a:rPr lang="en-IN" smtClean="0"/>
              <a:t>29-10-2021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40763139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1B9B14-C818-419C-881B-506D2E4B4060}"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27120037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1B9B14-C818-419C-881B-506D2E4B4060}"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18266311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1B9B14-C818-419C-881B-506D2E4B4060}"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35140261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1B9B14-C818-419C-881B-506D2E4B4060}"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18628239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1B9B14-C818-419C-881B-506D2E4B4060}"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24E871-9587-4A5B-82A7-228D6818DB5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141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B9B14-C818-419C-881B-506D2E4B406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28197495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1B9B14-C818-419C-881B-506D2E4B4060}"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42613986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1B9B14-C818-419C-881B-506D2E4B4060}" type="datetimeFigureOut">
              <a:rPr lang="en-IN" smtClean="0"/>
              <a:t>29-10-2021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40515347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1B9B14-C818-419C-881B-506D2E4B4060}" type="datetimeFigureOut">
              <a:rPr lang="en-IN" smtClean="0"/>
              <a:t>29-10-2021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434147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B9B14-C818-419C-881B-506D2E4B406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3350344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B9B14-C818-419C-881B-506D2E4B406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293172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1B9B14-C818-419C-881B-506D2E4B4060}"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17686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1B9B14-C818-419C-881B-506D2E4B4060}" type="datetimeFigureOut">
              <a:rPr lang="en-IN" smtClean="0"/>
              <a:t>29-10-2021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189291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1B9B14-C818-419C-881B-506D2E4B4060}" type="datetimeFigureOut">
              <a:rPr lang="en-IN" smtClean="0"/>
              <a:t>29-10-2021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1642035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B9B14-C818-419C-881B-506D2E4B4060}" type="datetimeFigureOut">
              <a:rPr lang="en-IN" smtClean="0"/>
              <a:t>29-10-2021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223035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B9B14-C818-419C-881B-506D2E4B4060}"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2379594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B9B14-C818-419C-881B-506D2E4B4060}"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extLst>
      <p:ext uri="{BB962C8B-B14F-4D97-AF65-F5344CB8AC3E}">
        <p14:creationId xmlns:p14="http://schemas.microsoft.com/office/powerpoint/2010/main" val="80511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C1B9B14-C818-419C-881B-506D2E4B4060}" type="datetimeFigureOut">
              <a:rPr lang="en-IN" smtClean="0"/>
              <a:t>29-10-2021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724E871-9587-4A5B-82A7-228D6818DB59}" type="slidenum">
              <a:rPr lang="en-IN" smtClean="0"/>
              <a:t>‹#›</a:t>
            </a:fld>
            <a:endParaRPr lang="en-IN"/>
          </a:p>
        </p:txBody>
      </p:sp>
    </p:spTree>
    <p:extLst>
      <p:ext uri="{BB962C8B-B14F-4D97-AF65-F5344CB8AC3E}">
        <p14:creationId xmlns:p14="http://schemas.microsoft.com/office/powerpoint/2010/main" val="3860380926"/>
      </p:ext>
    </p:extLst>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 id="214748390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1B9B14-C818-419C-881B-506D2E4B4060}" type="datetimeFigureOut">
              <a:rPr lang="en-IN" smtClean="0"/>
              <a:t>29-10-2021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24E871-9587-4A5B-82A7-228D6818DB59}" type="slidenum">
              <a:rPr lang="en-IN" smtClean="0"/>
              <a:t>‹#›</a:t>
            </a:fld>
            <a:endParaRPr lang="en-IN"/>
          </a:p>
        </p:txBody>
      </p:sp>
    </p:spTree>
    <p:extLst>
      <p:ext uri="{BB962C8B-B14F-4D97-AF65-F5344CB8AC3E}">
        <p14:creationId xmlns:p14="http://schemas.microsoft.com/office/powerpoint/2010/main" val="891728708"/>
      </p:ext>
    </p:extLst>
  </p:cSld>
  <p:clrMap bg1="dk1" tx1="lt1" bg2="dk2" tx2="lt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chemeClr val="bg2">
                <a:tint val="97000"/>
                <a:hueMod val="92000"/>
                <a:satMod val="169000"/>
                <a:lumMod val="164000"/>
              </a:schemeClr>
            </a:gs>
            <a:gs pos="87000">
              <a:schemeClr val="bg2">
                <a:lumMod val="75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1E04-2B93-484E-9CA7-BA40BE77F039}"/>
              </a:ext>
            </a:extLst>
          </p:cNvPr>
          <p:cNvSpPr>
            <a:spLocks noGrp="1"/>
          </p:cNvSpPr>
          <p:nvPr>
            <p:ph type="ctrTitle"/>
          </p:nvPr>
        </p:nvSpPr>
        <p:spPr>
          <a:xfrm>
            <a:off x="746355" y="-562416"/>
            <a:ext cx="9924603" cy="2826222"/>
          </a:xfrm>
        </p:spPr>
        <p:txBody>
          <a:bodyPr/>
          <a:lstStyle/>
          <a:p>
            <a:pPr marL="685800" indent="-685800" algn="just">
              <a:buFont typeface="Wingdings" panose="05000000000000000000" pitchFamily="2" charset="2"/>
              <a:buChar char="v"/>
            </a:pPr>
            <a:r>
              <a:rPr lang="en-US" i="1" dirty="0">
                <a:effectLst>
                  <a:outerShdw blurRad="38100" dist="38100" dir="2700000" algn="tl">
                    <a:srgbClr val="000000">
                      <a:alpha val="43137"/>
                    </a:srgbClr>
                  </a:outerShdw>
                </a:effectLst>
                <a:latin typeface="Lucida Calligraphy" panose="03010101010101010101" pitchFamily="66" charset="0"/>
              </a:rPr>
              <a:t>fastest finger first indicator</a:t>
            </a:r>
            <a:endParaRPr lang="en-IN" i="1" dirty="0">
              <a:effectLst>
                <a:outerShdw blurRad="38100" dist="38100" dir="2700000" algn="tl">
                  <a:srgbClr val="000000">
                    <a:alpha val="43137"/>
                  </a:srgbClr>
                </a:outerShdw>
              </a:effectLst>
              <a:latin typeface="Lucida Calligraphy" panose="03010101010101010101" pitchFamily="66" charset="0"/>
            </a:endParaRPr>
          </a:p>
        </p:txBody>
      </p:sp>
      <p:sp>
        <p:nvSpPr>
          <p:cNvPr id="3" name="Subtitle 2">
            <a:extLst>
              <a:ext uri="{FF2B5EF4-FFF2-40B4-BE49-F238E27FC236}">
                <a16:creationId xmlns:a16="http://schemas.microsoft.com/office/drawing/2014/main" id="{F03B4FD3-E639-495B-B0FB-D396A9868ACC}"/>
              </a:ext>
            </a:extLst>
          </p:cNvPr>
          <p:cNvSpPr>
            <a:spLocks noGrp="1"/>
          </p:cNvSpPr>
          <p:nvPr>
            <p:ph type="subTitle" idx="1"/>
          </p:nvPr>
        </p:nvSpPr>
        <p:spPr>
          <a:xfrm>
            <a:off x="524413" y="2799427"/>
            <a:ext cx="6648743" cy="3823315"/>
          </a:xfrm>
        </p:spPr>
        <p:txBody>
          <a:bodyPr>
            <a:normAutofit/>
          </a:bodyPr>
          <a:lstStyle/>
          <a:p>
            <a:pPr marL="342900" indent="-342900">
              <a:buFont typeface="Wingdings" panose="05000000000000000000" pitchFamily="2" charset="2"/>
              <a:buChar char="q"/>
            </a:pPr>
            <a:r>
              <a:rPr lang="en-US" sz="2400" dirty="0">
                <a:solidFill>
                  <a:schemeClr val="tx1"/>
                </a:solidFill>
              </a:rPr>
              <a:t>  </a:t>
            </a:r>
            <a:r>
              <a:rPr lang="en-US" sz="2400" u="sng" dirty="0">
                <a:solidFill>
                  <a:schemeClr val="tx1"/>
                </a:solidFill>
              </a:rPr>
              <a:t>GROUP NO:10</a:t>
            </a:r>
          </a:p>
          <a:p>
            <a:pPr marL="342900" indent="-342900">
              <a:buFont typeface="Wingdings" panose="05000000000000000000" pitchFamily="2" charset="2"/>
              <a:buChar char="Ø"/>
            </a:pPr>
            <a:r>
              <a:rPr lang="en-US" dirty="0">
                <a:solidFill>
                  <a:schemeClr val="tx1"/>
                </a:solidFill>
              </a:rPr>
              <a:t>KANZAL HAQ</a:t>
            </a:r>
          </a:p>
          <a:p>
            <a:pPr marL="342900" indent="-342900">
              <a:buFont typeface="Wingdings" panose="05000000000000000000" pitchFamily="2" charset="2"/>
              <a:buChar char="Ø"/>
            </a:pPr>
            <a:r>
              <a:rPr lang="en-US" dirty="0">
                <a:solidFill>
                  <a:schemeClr val="tx1"/>
                </a:solidFill>
              </a:rPr>
              <a:t>PRATHAM</a:t>
            </a:r>
          </a:p>
          <a:p>
            <a:pPr marL="342900" indent="-342900">
              <a:buFont typeface="Wingdings" panose="05000000000000000000" pitchFamily="2" charset="2"/>
              <a:buChar char="Ø"/>
            </a:pPr>
            <a:r>
              <a:rPr lang="en-US" dirty="0">
                <a:solidFill>
                  <a:schemeClr val="tx1"/>
                </a:solidFill>
              </a:rPr>
              <a:t>RUHBAN</a:t>
            </a:r>
          </a:p>
          <a:p>
            <a:pPr marL="342900" indent="-342900">
              <a:buFont typeface="Wingdings" panose="05000000000000000000" pitchFamily="2" charset="2"/>
              <a:buChar char="Ø"/>
            </a:pPr>
            <a:r>
              <a:rPr lang="en-US" dirty="0">
                <a:solidFill>
                  <a:schemeClr val="tx1"/>
                </a:solidFill>
              </a:rPr>
              <a:t>CHANDAN B</a:t>
            </a:r>
          </a:p>
          <a:p>
            <a:pPr marL="342900" indent="-342900">
              <a:buFont typeface="Wingdings" panose="05000000000000000000" pitchFamily="2" charset="2"/>
              <a:buChar char="Ø"/>
            </a:pPr>
            <a:r>
              <a:rPr lang="en-US" dirty="0">
                <a:solidFill>
                  <a:schemeClr val="tx1"/>
                </a:solidFill>
              </a:rPr>
              <a:t>RAGHAVENDRA Y R</a:t>
            </a:r>
          </a:p>
          <a:p>
            <a:pPr marL="342900" indent="-342900">
              <a:buFont typeface="Wingdings" panose="05000000000000000000" pitchFamily="2" charset="2"/>
              <a:buChar char="Ø"/>
            </a:pPr>
            <a:r>
              <a:rPr lang="en-US" dirty="0">
                <a:solidFill>
                  <a:schemeClr val="tx1"/>
                </a:solidFill>
              </a:rPr>
              <a:t>AJITH KUMAR A</a:t>
            </a:r>
          </a:p>
          <a:p>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01526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BAE2C9-7E18-443B-82D3-D2C8396E994D}"/>
              </a:ext>
            </a:extLst>
          </p:cNvPr>
          <p:cNvSpPr>
            <a:spLocks noGrp="1"/>
          </p:cNvSpPr>
          <p:nvPr>
            <p:ph type="ctrTitle"/>
          </p:nvPr>
        </p:nvSpPr>
        <p:spPr>
          <a:xfrm>
            <a:off x="2579687" y="253036"/>
            <a:ext cx="5364163" cy="823290"/>
          </a:xfrm>
        </p:spPr>
        <p:txBody>
          <a:bodyPr/>
          <a:lstStyle/>
          <a:p>
            <a:pPr marL="685800" indent="-685800">
              <a:buFont typeface="Wingdings" panose="05000000000000000000" pitchFamily="2" charset="2"/>
              <a:buChar char="v"/>
            </a:pPr>
            <a:r>
              <a:rPr lang="en-US" u="sng" dirty="0"/>
              <a:t>components</a:t>
            </a:r>
            <a:endParaRPr lang="en-IN" u="sng" dirty="0"/>
          </a:p>
        </p:txBody>
      </p:sp>
      <p:sp>
        <p:nvSpPr>
          <p:cNvPr id="5" name="Subtitle 4">
            <a:extLst>
              <a:ext uri="{FF2B5EF4-FFF2-40B4-BE49-F238E27FC236}">
                <a16:creationId xmlns:a16="http://schemas.microsoft.com/office/drawing/2014/main" id="{04603254-0400-44EF-BB01-4C58F080E999}"/>
              </a:ext>
            </a:extLst>
          </p:cNvPr>
          <p:cNvSpPr>
            <a:spLocks noGrp="1"/>
          </p:cNvSpPr>
          <p:nvPr>
            <p:ph type="subTitle" idx="1"/>
          </p:nvPr>
        </p:nvSpPr>
        <p:spPr>
          <a:xfrm>
            <a:off x="2638425" y="1285876"/>
            <a:ext cx="7802562" cy="5486399"/>
          </a:xfrm>
        </p:spPr>
        <p:txBody>
          <a:bodyPr/>
          <a:lstStyle/>
          <a:p>
            <a:pPr marL="342900" indent="-342900">
              <a:buFont typeface="Wingdings" panose="05000000000000000000" pitchFamily="2" charset="2"/>
              <a:buChar char="ü"/>
            </a:pPr>
            <a:r>
              <a:rPr lang="en-US" dirty="0">
                <a:solidFill>
                  <a:schemeClr val="tx1"/>
                </a:solidFill>
              </a:rPr>
              <a:t>IC 7085</a:t>
            </a:r>
          </a:p>
          <a:p>
            <a:pPr marL="342900" indent="-342900">
              <a:buFont typeface="Wingdings" panose="05000000000000000000" pitchFamily="2" charset="2"/>
              <a:buChar char="ü"/>
            </a:pPr>
            <a:r>
              <a:rPr lang="en-US" dirty="0">
                <a:solidFill>
                  <a:schemeClr val="tx1"/>
                </a:solidFill>
              </a:rPr>
              <a:t>IC 7475</a:t>
            </a:r>
          </a:p>
          <a:p>
            <a:pPr marL="342900" indent="-342900">
              <a:buFont typeface="Wingdings" panose="05000000000000000000" pitchFamily="2" charset="2"/>
              <a:buChar char="ü"/>
            </a:pPr>
            <a:r>
              <a:rPr lang="en-US" dirty="0">
                <a:solidFill>
                  <a:schemeClr val="tx1"/>
                </a:solidFill>
              </a:rPr>
              <a:t>IC 7420</a:t>
            </a:r>
          </a:p>
          <a:p>
            <a:pPr marL="342900" indent="-342900">
              <a:buFont typeface="Wingdings" panose="05000000000000000000" pitchFamily="2" charset="2"/>
              <a:buChar char="ü"/>
            </a:pPr>
            <a:r>
              <a:rPr lang="en-US" dirty="0">
                <a:solidFill>
                  <a:schemeClr val="tx1"/>
                </a:solidFill>
              </a:rPr>
              <a:t>IC 74147</a:t>
            </a:r>
          </a:p>
          <a:p>
            <a:pPr marL="342900" indent="-342900">
              <a:buFont typeface="Wingdings" panose="05000000000000000000" pitchFamily="2" charset="2"/>
              <a:buChar char="ü"/>
            </a:pPr>
            <a:r>
              <a:rPr lang="en-US" dirty="0">
                <a:solidFill>
                  <a:schemeClr val="tx1"/>
                </a:solidFill>
              </a:rPr>
              <a:t>IC 555</a:t>
            </a:r>
          </a:p>
          <a:p>
            <a:pPr marL="342900" indent="-342900">
              <a:buFont typeface="Wingdings" panose="05000000000000000000" pitchFamily="2" charset="2"/>
              <a:buChar char="ü"/>
            </a:pPr>
            <a:r>
              <a:rPr lang="en-IN" dirty="0">
                <a:solidFill>
                  <a:schemeClr val="tx1"/>
                </a:solidFill>
              </a:rPr>
              <a:t>RESISTORS(Required range)</a:t>
            </a:r>
          </a:p>
          <a:p>
            <a:pPr marL="342900" indent="-342900">
              <a:buFont typeface="Wingdings" panose="05000000000000000000" pitchFamily="2" charset="2"/>
              <a:buChar char="ü"/>
            </a:pPr>
            <a:r>
              <a:rPr lang="en-IN" dirty="0">
                <a:solidFill>
                  <a:schemeClr val="tx1"/>
                </a:solidFill>
              </a:rPr>
              <a:t>CAPACITORS(required range)</a:t>
            </a:r>
          </a:p>
          <a:p>
            <a:pPr marL="342900" indent="-342900">
              <a:buFont typeface="Wingdings" panose="05000000000000000000" pitchFamily="2" charset="2"/>
              <a:buChar char="ü"/>
            </a:pPr>
            <a:r>
              <a:rPr lang="en-US" dirty="0">
                <a:solidFill>
                  <a:schemeClr val="tx1"/>
                </a:solidFill>
              </a:rPr>
              <a:t>10K VARIABLE RESISTOR</a:t>
            </a:r>
            <a:endParaRPr lang="en-IN" dirty="0">
              <a:solidFill>
                <a:schemeClr val="tx1"/>
              </a:solidFill>
            </a:endParaRPr>
          </a:p>
          <a:p>
            <a:pPr marL="342900" indent="-342900">
              <a:buFont typeface="Wingdings" panose="05000000000000000000" pitchFamily="2" charset="2"/>
              <a:buChar char="ü"/>
            </a:pPr>
            <a:r>
              <a:rPr lang="en-IN" dirty="0">
                <a:solidFill>
                  <a:schemeClr val="tx1"/>
                </a:solidFill>
              </a:rPr>
              <a:t>PUSH SWITCHES</a:t>
            </a:r>
          </a:p>
          <a:p>
            <a:pPr marL="342900" indent="-342900">
              <a:buFont typeface="Wingdings" panose="05000000000000000000" pitchFamily="2" charset="2"/>
              <a:buChar char="ü"/>
            </a:pPr>
            <a:r>
              <a:rPr lang="en-IN" dirty="0">
                <a:solidFill>
                  <a:schemeClr val="tx1"/>
                </a:solidFill>
              </a:rPr>
              <a:t>7 SEGMENT LED DISPLAY (LT542)</a:t>
            </a:r>
          </a:p>
        </p:txBody>
      </p:sp>
    </p:spTree>
    <p:extLst>
      <p:ext uri="{BB962C8B-B14F-4D97-AF65-F5344CB8AC3E}">
        <p14:creationId xmlns:p14="http://schemas.microsoft.com/office/powerpoint/2010/main" val="130994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DCE5-DF6F-4CC4-B4D2-A7A0AD5D7320}"/>
              </a:ext>
            </a:extLst>
          </p:cNvPr>
          <p:cNvSpPr>
            <a:spLocks noGrp="1"/>
          </p:cNvSpPr>
          <p:nvPr>
            <p:ph type="ctrTitle"/>
          </p:nvPr>
        </p:nvSpPr>
        <p:spPr>
          <a:xfrm>
            <a:off x="2076449" y="-887412"/>
            <a:ext cx="8791575" cy="2387600"/>
          </a:xfrm>
        </p:spPr>
        <p:txBody>
          <a:bodyPr/>
          <a:lstStyle/>
          <a:p>
            <a:pPr marL="685800" indent="-685800">
              <a:buFont typeface="Wingdings" panose="05000000000000000000" pitchFamily="2" charset="2"/>
              <a:buChar char="v"/>
            </a:pPr>
            <a:r>
              <a:rPr lang="en-US" dirty="0"/>
              <a:t>WHY IT IS USED….</a:t>
            </a:r>
            <a:endParaRPr lang="en-IN" dirty="0"/>
          </a:p>
        </p:txBody>
      </p:sp>
      <p:sp>
        <p:nvSpPr>
          <p:cNvPr id="3" name="Subtitle 2">
            <a:extLst>
              <a:ext uri="{FF2B5EF4-FFF2-40B4-BE49-F238E27FC236}">
                <a16:creationId xmlns:a16="http://schemas.microsoft.com/office/drawing/2014/main" id="{1FC644AE-ED06-4B8C-A635-6C1F8D9075FC}"/>
              </a:ext>
            </a:extLst>
          </p:cNvPr>
          <p:cNvSpPr>
            <a:spLocks noGrp="1"/>
          </p:cNvSpPr>
          <p:nvPr>
            <p:ph type="subTitle" idx="1"/>
          </p:nvPr>
        </p:nvSpPr>
        <p:spPr>
          <a:xfrm>
            <a:off x="2181224" y="1647030"/>
            <a:ext cx="7677151" cy="4675187"/>
          </a:xfrm>
        </p:spPr>
        <p:txBody>
          <a:bodyPr>
            <a:normAutofit lnSpcReduction="10000"/>
          </a:bodyPr>
          <a:lstStyle/>
          <a:p>
            <a:r>
              <a:rPr lang="en-US" b="0" i="0" dirty="0">
                <a:solidFill>
                  <a:schemeClr val="tx1"/>
                </a:solidFill>
                <a:effectLst/>
                <a:latin typeface="arial" panose="020B0604020202020204" pitchFamily="34" charset="0"/>
              </a:rPr>
              <a:t>The kit fastest finger first quiz-type game shows are increasingly becoming popular on television these days. In such games, fastest finger first indicators (FFFIs) are used </a:t>
            </a:r>
            <a:r>
              <a:rPr lang="en-US" b="1" i="0" dirty="0">
                <a:solidFill>
                  <a:schemeClr val="tx1"/>
                </a:solidFill>
                <a:effectLst/>
                <a:latin typeface="arial" panose="020B0604020202020204" pitchFamily="34" charset="0"/>
              </a:rPr>
              <a:t>to test the player's reaction time</a:t>
            </a:r>
            <a:r>
              <a:rPr lang="en-US" b="0" i="0" dirty="0">
                <a:solidFill>
                  <a:schemeClr val="tx1"/>
                </a:solidFill>
                <a:effectLst/>
                <a:latin typeface="arial" panose="020B0604020202020204" pitchFamily="34" charset="0"/>
              </a:rPr>
              <a:t>. The player's designated number is displayed with an audio alarm when the player presses his entry button.</a:t>
            </a:r>
          </a:p>
          <a:p>
            <a:r>
              <a:rPr lang="en-US" dirty="0">
                <a:solidFill>
                  <a:schemeClr val="tx1"/>
                </a:solidFill>
                <a:latin typeface="arial" panose="020B0604020202020204" pitchFamily="34" charset="0"/>
              </a:rPr>
              <a:t>IF THERE IS A FOUR CONTESTANT ,THE CIRCUIT DETERMINES AS TO WHICH OF THE FOUR CONTESTANT FIRST PRESSED THE BUTTON AND LOCKS OUT THE REMAINING THREE ENTRIES. SIMULTANEOUSLY,AN AUDIO ALARM AND THE CORRECT DECIMAL NUMBER DISPLAY OF THE CORRESPONDING CONTESTANT ARE ACTIVATED</a:t>
            </a:r>
            <a:endParaRPr lang="en-US" b="0" i="0" dirty="0">
              <a:solidFill>
                <a:schemeClr val="tx1"/>
              </a:solidFill>
              <a:effectLst/>
              <a:latin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24723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8B36-9937-4783-8793-59CEFF6CDDB2}"/>
              </a:ext>
            </a:extLst>
          </p:cNvPr>
          <p:cNvSpPr>
            <a:spLocks noGrp="1"/>
          </p:cNvSpPr>
          <p:nvPr>
            <p:ph type="title"/>
          </p:nvPr>
        </p:nvSpPr>
        <p:spPr>
          <a:xfrm>
            <a:off x="1560513" y="294668"/>
            <a:ext cx="8135937" cy="1476982"/>
          </a:xfrm>
        </p:spPr>
        <p:txBody>
          <a:bodyPr/>
          <a:lstStyle/>
          <a:p>
            <a:pPr marL="571500" indent="-571500">
              <a:buFont typeface="Wingdings" panose="05000000000000000000" pitchFamily="2" charset="2"/>
              <a:buChar char="v"/>
            </a:pPr>
            <a:r>
              <a:rPr lang="en-US" dirty="0"/>
              <a:t>Circuit diagram…</a:t>
            </a:r>
            <a:endParaRPr lang="en-IN" dirty="0"/>
          </a:p>
        </p:txBody>
      </p:sp>
      <p:pic>
        <p:nvPicPr>
          <p:cNvPr id="8" name="Content Placeholder 7">
            <a:extLst>
              <a:ext uri="{FF2B5EF4-FFF2-40B4-BE49-F238E27FC236}">
                <a16:creationId xmlns:a16="http://schemas.microsoft.com/office/drawing/2014/main" id="{42B05274-9F14-4D6F-A3CC-E9475C14E9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9904" y="1949974"/>
            <a:ext cx="10082469" cy="4374625"/>
          </a:xfrm>
          <a:blipFill>
            <a:blip r:embed="rId3"/>
            <a:tile tx="0" ty="0" sx="100000" sy="100000" flip="none" algn="tl"/>
          </a:blip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16579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7689-F5E6-4976-9E8F-6A8EFB1972FE}"/>
              </a:ext>
            </a:extLst>
          </p:cNvPr>
          <p:cNvSpPr>
            <a:spLocks noGrp="1"/>
          </p:cNvSpPr>
          <p:nvPr>
            <p:ph type="title"/>
          </p:nvPr>
        </p:nvSpPr>
        <p:spPr>
          <a:xfrm>
            <a:off x="2286002" y="1950430"/>
            <a:ext cx="9905998" cy="1478570"/>
          </a:xfrm>
        </p:spPr>
        <p:txBody>
          <a:bodyPr/>
          <a:lstStyle/>
          <a:p>
            <a:endParaRPr lang="en-IN" dirty="0"/>
          </a:p>
        </p:txBody>
      </p:sp>
      <p:pic>
        <p:nvPicPr>
          <p:cNvPr id="4" name="Content Placeholder 3">
            <a:extLst>
              <a:ext uri="{FF2B5EF4-FFF2-40B4-BE49-F238E27FC236}">
                <a16:creationId xmlns:a16="http://schemas.microsoft.com/office/drawing/2014/main" id="{A25C330C-2C64-4DE6-A359-DC4D0B432D79}"/>
              </a:ext>
            </a:extLst>
          </p:cNvPr>
          <p:cNvPicPr>
            <a:picLocks noGrp="1" noChangeAspect="1"/>
          </p:cNvPicPr>
          <p:nvPr>
            <p:ph idx="1"/>
          </p:nvPr>
        </p:nvPicPr>
        <p:blipFill>
          <a:blip r:embed="rId2"/>
          <a:stretch>
            <a:fillRect/>
          </a:stretch>
        </p:blipFill>
        <p:spPr>
          <a:xfrm>
            <a:off x="1895475" y="880335"/>
            <a:ext cx="8596083" cy="52156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3112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33E7-C9C6-49FA-BB7C-E066C2C63B9F}"/>
              </a:ext>
            </a:extLst>
          </p:cNvPr>
          <p:cNvSpPr>
            <a:spLocks noGrp="1"/>
          </p:cNvSpPr>
          <p:nvPr>
            <p:ph type="ctrTitle"/>
          </p:nvPr>
        </p:nvSpPr>
        <p:spPr>
          <a:xfrm>
            <a:off x="2254377" y="-243141"/>
            <a:ext cx="4304920" cy="1145349"/>
          </a:xfrm>
        </p:spPr>
        <p:txBody>
          <a:bodyPr/>
          <a:lstStyle/>
          <a:p>
            <a:pPr marL="685800" indent="-685800">
              <a:buFont typeface="Wingdings" panose="05000000000000000000" pitchFamily="2" charset="2"/>
              <a:buChar char="v"/>
            </a:pPr>
            <a:r>
              <a:rPr lang="en-US" dirty="0"/>
              <a:t>Working…</a:t>
            </a:r>
            <a:endParaRPr lang="en-IN" dirty="0"/>
          </a:p>
        </p:txBody>
      </p:sp>
      <p:sp>
        <p:nvSpPr>
          <p:cNvPr id="3" name="Subtitle 2">
            <a:extLst>
              <a:ext uri="{FF2B5EF4-FFF2-40B4-BE49-F238E27FC236}">
                <a16:creationId xmlns:a16="http://schemas.microsoft.com/office/drawing/2014/main" id="{94F42D83-A024-4254-AF58-28B5A8D9EB55}"/>
              </a:ext>
            </a:extLst>
          </p:cNvPr>
          <p:cNvSpPr>
            <a:spLocks noGrp="1"/>
          </p:cNvSpPr>
          <p:nvPr>
            <p:ph type="subTitle" idx="1"/>
          </p:nvPr>
        </p:nvSpPr>
        <p:spPr>
          <a:xfrm>
            <a:off x="1876424" y="902208"/>
            <a:ext cx="10022968" cy="5705856"/>
          </a:xfrm>
        </p:spPr>
        <p:txBody>
          <a:bodyPr>
            <a:normAutofit fontScale="70000" lnSpcReduction="20000"/>
          </a:bodyPr>
          <a:lstStyle/>
          <a:p>
            <a:pPr algn="just"/>
            <a:r>
              <a:rPr lang="en-US" b="0" i="0" dirty="0">
                <a:solidFill>
                  <a:schemeClr val="tx1"/>
                </a:solidFill>
                <a:effectLst/>
                <a:latin typeface="-apple-system"/>
              </a:rPr>
              <a:t>Quiz-type game shows are increasingly becoming popular on television these days. In such games, fastest finger first indicators (FFFIs) are used to test the player’s reaction time. The player’s designated number is displayed with an audio alarm when the player presses his entry button.</a:t>
            </a:r>
          </a:p>
          <a:p>
            <a:pPr algn="just"/>
            <a:br>
              <a:rPr lang="en-US" dirty="0">
                <a:solidFill>
                  <a:schemeClr val="tx1"/>
                </a:solidFill>
              </a:rPr>
            </a:br>
            <a:r>
              <a:rPr lang="en-US" b="0" i="0" dirty="0">
                <a:solidFill>
                  <a:schemeClr val="tx1"/>
                </a:solidFill>
                <a:effectLst/>
                <a:latin typeface="-apple-system"/>
              </a:rPr>
              <a:t>The circuit presented here determines as to which of the four contestants first pressed the button and locks out the remaining three entries. Simultaneously, an audio alarm and the correct decimal number display of the corresponding contestant are activated.</a:t>
            </a:r>
          </a:p>
          <a:p>
            <a:pPr algn="just"/>
            <a:r>
              <a:rPr lang="en-US" b="0" i="0" dirty="0">
                <a:solidFill>
                  <a:schemeClr val="tx1"/>
                </a:solidFill>
                <a:effectLst/>
                <a:latin typeface="-apple-system"/>
              </a:rPr>
              <a:t>When a contestant presses his switch, the corresponding output of latch IC2 (7475) changes its logic state from 1 to 0. The combinational circuitry comprising dual 4-input NAND gates of IC3 (7420) locks out subsequent entries by producing the appropriate latch-disable signal.</a:t>
            </a:r>
          </a:p>
          <a:p>
            <a:pPr algn="just"/>
            <a:r>
              <a:rPr lang="en-US" b="0" i="0" dirty="0">
                <a:solidFill>
                  <a:schemeClr val="tx1"/>
                </a:solidFill>
                <a:effectLst/>
                <a:latin typeface="-apple-system"/>
              </a:rPr>
              <a:t>Priority encoder IC4 (74147) encodes the active-low input condition into the corresponding binary coded decimal (BCD) number output. The outputs of IC4 after inversion by inverter gates inside hex inverter 74LS04 (IC5) are coupled to </a:t>
            </a:r>
            <a:r>
              <a:rPr lang="en-US" b="0" i="0" dirty="0" err="1">
                <a:solidFill>
                  <a:schemeClr val="tx1"/>
                </a:solidFill>
                <a:effectLst/>
                <a:latin typeface="-apple-system"/>
              </a:rPr>
              <a:t>BCDto</a:t>
            </a:r>
            <a:r>
              <a:rPr lang="en-US" b="0" i="0" dirty="0">
                <a:solidFill>
                  <a:schemeClr val="tx1"/>
                </a:solidFill>
                <a:effectLst/>
                <a:latin typeface="-apple-system"/>
              </a:rPr>
              <a:t>- 7-segment decoder/display driver IC6 (7447). The output of IC6 drives common anode 7-segment LED display (DIS.1, FND507 or LT542).</a:t>
            </a:r>
          </a:p>
          <a:p>
            <a:pPr algn="just"/>
            <a:r>
              <a:rPr lang="en-US" b="0" i="0" dirty="0">
                <a:solidFill>
                  <a:schemeClr val="tx1"/>
                </a:solidFill>
                <a:effectLst/>
                <a:latin typeface="-apple-system"/>
              </a:rPr>
              <a:t>The audio alarm generator comprises clock oscillator IC7 (555), whose output drives a loudspeaker. The oscillator frequency can be varied with the help of preset VR1. Logic 0 state at one of the outputs of IC2 produces logic 1 input condition at pin 4 of IC7, there by enabling the audio oscillator.</a:t>
            </a:r>
          </a:p>
          <a:p>
            <a:pPr algn="just"/>
            <a:r>
              <a:rPr lang="en-US" b="0" i="0" dirty="0">
                <a:solidFill>
                  <a:schemeClr val="tx1"/>
                </a:solidFill>
                <a:effectLst/>
                <a:latin typeface="-apple-system"/>
              </a:rPr>
              <a:t>IC7 needs +12V DC supply for sufficient alarm level. The remaining circuit operates on regulated +5V DC supply, which is obtained using IC1 (7805).</a:t>
            </a:r>
          </a:p>
          <a:p>
            <a:pPr algn="just"/>
            <a:r>
              <a:rPr lang="en-US" b="0" i="0" dirty="0">
                <a:solidFill>
                  <a:schemeClr val="tx1"/>
                </a:solidFill>
                <a:effectLst/>
                <a:latin typeface="-apple-system"/>
              </a:rPr>
              <a:t>Once the </a:t>
            </a:r>
            <a:r>
              <a:rPr lang="en-US" b="0" i="0" dirty="0" err="1">
                <a:solidFill>
                  <a:schemeClr val="tx1"/>
                </a:solidFill>
                <a:effectLst/>
                <a:latin typeface="-apple-system"/>
              </a:rPr>
              <a:t>organiser</a:t>
            </a:r>
            <a:r>
              <a:rPr lang="en-US" b="0" i="0" dirty="0">
                <a:solidFill>
                  <a:schemeClr val="tx1"/>
                </a:solidFill>
                <a:effectLst/>
                <a:latin typeface="-apple-system"/>
              </a:rPr>
              <a:t> identifies the contestant who pressed the switch first, he disables the audio alarm and at the same time forces the digital display to ‘0’ by pressing reset push button S5.</a:t>
            </a:r>
          </a:p>
          <a:p>
            <a:endParaRPr lang="en-IN" dirty="0"/>
          </a:p>
        </p:txBody>
      </p:sp>
    </p:spTree>
    <p:extLst>
      <p:ext uri="{BB962C8B-B14F-4D97-AF65-F5344CB8AC3E}">
        <p14:creationId xmlns:p14="http://schemas.microsoft.com/office/powerpoint/2010/main" val="151025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E989-BD95-4D12-865C-5ED1E9BBDD73}"/>
              </a:ext>
            </a:extLst>
          </p:cNvPr>
          <p:cNvSpPr>
            <a:spLocks noGrp="1"/>
          </p:cNvSpPr>
          <p:nvPr>
            <p:ph type="title"/>
          </p:nvPr>
        </p:nvSpPr>
        <p:spPr>
          <a:xfrm>
            <a:off x="1895475" y="1836130"/>
            <a:ext cx="7905750" cy="2783495"/>
          </a:xfrm>
        </p:spPr>
        <p:txBody>
          <a:bodyPr>
            <a:normAutofit/>
          </a:bodyPr>
          <a:lstStyle/>
          <a:p>
            <a:r>
              <a:rPr lang="en-US" sz="8000" dirty="0">
                <a:latin typeface="Algerian" panose="04020705040A02060702" pitchFamily="82" charset="0"/>
              </a:rPr>
              <a:t>      </a:t>
            </a:r>
            <a:r>
              <a:rPr lang="en-US" sz="8000" dirty="0">
                <a:effectLst>
                  <a:outerShdw blurRad="38100" dist="38100" dir="2700000" algn="tl">
                    <a:srgbClr val="000000">
                      <a:alpha val="43137"/>
                    </a:srgbClr>
                  </a:outerShdw>
                </a:effectLst>
                <a:latin typeface="Algerian" panose="04020705040A02060702" pitchFamily="82" charset="0"/>
              </a:rPr>
              <a:t>Thank you</a:t>
            </a:r>
            <a:endParaRPr lang="en-IN" sz="8000" dirty="0">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159044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Slice</Template>
  <TotalTime>126</TotalTime>
  <Words>506</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vt:i4>
      </vt:variant>
    </vt:vector>
  </HeadingPairs>
  <TitlesOfParts>
    <vt:vector size="18" baseType="lpstr">
      <vt:lpstr>Algerian</vt:lpstr>
      <vt:lpstr>-apple-system</vt:lpstr>
      <vt:lpstr>Arial</vt:lpstr>
      <vt:lpstr>Arial</vt:lpstr>
      <vt:lpstr>Century Gothic</vt:lpstr>
      <vt:lpstr>Lucida Calligraphy</vt:lpstr>
      <vt:lpstr>Tw Cen MT</vt:lpstr>
      <vt:lpstr>Wingdings</vt:lpstr>
      <vt:lpstr>Wingdings 3</vt:lpstr>
      <vt:lpstr>Slice</vt:lpstr>
      <vt:lpstr>Circuit</vt:lpstr>
      <vt:lpstr>fastest finger first indicator</vt:lpstr>
      <vt:lpstr>components</vt:lpstr>
      <vt:lpstr>WHY IT IS USED….</vt:lpstr>
      <vt:lpstr>Circuit diagram…</vt:lpstr>
      <vt:lpstr>PowerPoint Presentation</vt:lpstr>
      <vt:lpstr>Working…</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fastest finger first indicator</dc:title>
  <dc:creator>raghu yr</dc:creator>
  <cp:lastModifiedBy>raghu yr</cp:lastModifiedBy>
  <cp:revision>2</cp:revision>
  <dcterms:created xsi:type="dcterms:W3CDTF">2021-10-29T17:02:07Z</dcterms:created>
  <dcterms:modified xsi:type="dcterms:W3CDTF">2021-10-29T19:08:37Z</dcterms:modified>
</cp:coreProperties>
</file>