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CA0F8-21B9-45CD-B4B3-2FA39F7A85EE}" type="datetimeFigureOut">
              <a:rPr kumimoji="1" lang="ja-JP" altLang="en-US" smtClean="0"/>
              <a:t>2023/3/29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F5415C-B27B-4ED5-BD98-1558365A4D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2283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F5415C-B27B-4ED5-BD98-1558365A4DDF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4327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C3B429-989C-8B68-9D65-8764F2554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6DA38BF-DD3C-03A8-70AD-E9DF5AD3D4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2EC460-0F18-43DE-C205-27FE75DF3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E8C0-7C84-459A-98B3-18775504A369}" type="datetimeFigureOut">
              <a:rPr kumimoji="1" lang="ja-JP" altLang="en-US" smtClean="0"/>
              <a:t>2023/3/29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D798B2-B435-65FA-130E-E2135DD14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39FE72-DA07-B94C-9529-204076FB0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7306D-5965-4D77-8FED-40FE62B12B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4056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60774E-D2E8-F63D-C451-6E0E89041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A9CA4A7-8F47-DAF0-033D-F1EF54A64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759BBC-58C1-FF7D-12F2-90E39BCC8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E8C0-7C84-459A-98B3-18775504A369}" type="datetimeFigureOut">
              <a:rPr kumimoji="1" lang="ja-JP" altLang="en-US" smtClean="0"/>
              <a:t>2023/3/29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EA9DC2-748F-6C59-E2DD-601EA8339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887DD4-24F3-4BEB-F594-74AD44387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7306D-5965-4D77-8FED-40FE62B12B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7637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7E7A721-D6F1-E30F-63DF-2A7A9A0234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4B84B63-9586-0235-0B0A-379C7D679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01EA0C-51DA-60AE-96D4-20045AE89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E8C0-7C84-459A-98B3-18775504A369}" type="datetimeFigureOut">
              <a:rPr kumimoji="1" lang="ja-JP" altLang="en-US" smtClean="0"/>
              <a:t>2023/3/29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4A9740-7E09-3860-EC9D-086C69634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D12A63-8EA2-4ADE-EE13-4395A183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7306D-5965-4D77-8FED-40FE62B12B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3766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DF5304-03C4-1AE8-B059-620EEDD4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5A30A47-749E-A8E2-7A71-74DA6B007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E8CDA0-B32D-D06C-3D31-D74700C40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E8C0-7C84-459A-98B3-18775504A369}" type="datetimeFigureOut">
              <a:rPr kumimoji="1" lang="ja-JP" altLang="en-US" smtClean="0"/>
              <a:t>2023/3/29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EBE73C-6A7F-EB99-4B72-33710C59B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78994F-BE52-C1EC-A08A-8802E622C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7306D-5965-4D77-8FED-40FE62B12B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9350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AF4BEE-4EA7-045C-A2D1-F81BDAF4E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E9277F1-6FD8-421C-9F33-EDD0FEE4D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28D591-BEF1-F84C-1855-24F1D3B6E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E8C0-7C84-459A-98B3-18775504A369}" type="datetimeFigureOut">
              <a:rPr kumimoji="1" lang="ja-JP" altLang="en-US" smtClean="0"/>
              <a:t>2023/3/29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B5F014-9373-2A45-D474-865E3E9FE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B86097-25AC-78E1-6847-A11818807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7306D-5965-4D77-8FED-40FE62B12B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6469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6F3297-337A-3AD8-9F30-718BEF31A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20A1B2-33D1-6D1C-A14F-D035859830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9C1FDF9-CBC6-4AC3-0C54-AB76ACE36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7115584-D5B4-18E0-1B0D-17F4866F5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E8C0-7C84-459A-98B3-18775504A369}" type="datetimeFigureOut">
              <a:rPr kumimoji="1" lang="ja-JP" altLang="en-US" smtClean="0"/>
              <a:t>2023/3/29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311243D-AABC-D075-FE55-E8E5AD63A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6DE0419-C64C-E496-7577-03A8448BB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7306D-5965-4D77-8FED-40FE62B12B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6150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A76F89-38D1-4965-9A43-CB0346BED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0473513-65C0-B43A-C7FF-C2A2A1B67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B3752B0-769C-9F6F-2A74-7D2A25627A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C260D84-0259-4631-CCFE-36A930A3D1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8DA9249-68BA-E3D6-7920-11ABC194D6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98F4BD0-04AB-2603-0A85-A2E5DF66F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E8C0-7C84-459A-98B3-18775504A369}" type="datetimeFigureOut">
              <a:rPr kumimoji="1" lang="ja-JP" altLang="en-US" smtClean="0"/>
              <a:t>2023/3/29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7D1A03D-ECF5-0F09-9B73-4ECE18095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059E6AB-3AC8-0675-5899-1C6F3E1A6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7306D-5965-4D77-8FED-40FE62B12B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3876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361B14-B0A8-333B-9279-367FD1E4F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956981E-4C58-0C30-3903-BD93B3444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E8C0-7C84-459A-98B3-18775504A369}" type="datetimeFigureOut">
              <a:rPr kumimoji="1" lang="ja-JP" altLang="en-US" smtClean="0"/>
              <a:t>2023/3/29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46431B9-3858-160A-84EC-AC8621B1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2AAA01F-E2FF-A9FE-4AAC-FAA87E41B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7306D-5965-4D77-8FED-40FE62B12B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6506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F06B16A-905E-1CCF-8D26-1C5018D5D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E8C0-7C84-459A-98B3-18775504A369}" type="datetimeFigureOut">
              <a:rPr kumimoji="1" lang="ja-JP" altLang="en-US" smtClean="0"/>
              <a:t>2023/3/29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A158E0C-E9F9-4C0C-6766-122CD159F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8E30DE7-D645-B0A2-C369-C92786C7F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7306D-5965-4D77-8FED-40FE62B12B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2679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074D72-57A9-1176-C17C-F11AE68F6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E42C26-70B3-D57C-200C-F28D65AA2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A2C8290-B7AE-3A9D-1AAF-A4D123D18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AD3FA05-AD8C-78C8-7DF3-6A6CEF346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E8C0-7C84-459A-98B3-18775504A369}" type="datetimeFigureOut">
              <a:rPr kumimoji="1" lang="ja-JP" altLang="en-US" smtClean="0"/>
              <a:t>2023/3/29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5CB093D-0EB4-75C6-64A2-420EAB65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B43BC08-82BE-D3A8-F271-44293DC61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7306D-5965-4D77-8FED-40FE62B12B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0629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E8A8AE-7B1B-F7CD-FCA4-90C046C9C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CEC477F-A00F-9C8B-175C-CBEDF656FD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C09D98A-C528-C9B7-EBA0-FAD2483DB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CFB89C9-926D-4B15-2F41-B99DC1540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E8C0-7C84-459A-98B3-18775504A369}" type="datetimeFigureOut">
              <a:rPr kumimoji="1" lang="ja-JP" altLang="en-US" smtClean="0"/>
              <a:t>2023/3/29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C56C628-8A6C-219B-669B-44057E527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40B6B84-6E19-550C-826C-AD3CD9AB6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7306D-5965-4D77-8FED-40FE62B12B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9614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64CF89B-3182-4ACC-6722-3CB3F47AC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1460666-1238-8A85-1899-8A403FD92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4F756C-63E8-E8F3-B092-4D97DCA4B8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EE8C0-7C84-459A-98B3-18775504A369}" type="datetimeFigureOut">
              <a:rPr kumimoji="1" lang="ja-JP" altLang="en-US" smtClean="0"/>
              <a:t>2023/3/29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BB309E-20B6-7625-EACE-26BE55AC70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DE0F3D-3DD5-2CC6-89EA-BB13D7F86C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7306D-5965-4D77-8FED-40FE62B12B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206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objects.githubusercontent.com/github-production-release-asset-2e65be/23216272/d49d1e1a-bf36-4f68-beee-a4d791b6b56c?X-Amz-Algorithm=AWS4-HMAC-SHA256&amp;X-Amz-Credential=AKIAIWNJYAX4CSVEH53A%2F20230329%2Fus-east-1%2Fs3%2Faws4_request&amp;X-Amz-Date=20230329T114026Z&amp;X-Amz-Expires=300&amp;X-Amz-Signature=4f628d262e05d7350066ee38ed00b360505450120aee830830281973daff6085&amp;X-Amz-SignedHeaders=host&amp;actor_id=59212740&amp;key_id=0&amp;repo_id=23216272&amp;response-content-disposition=attachment%3B%20filename%3DGit-2.40.0-64-bit.exe&amp;response-content-type=application%2Foctet-stream" TargetMode="External"/><Relationship Id="rId2" Type="http://schemas.openxmlformats.org/officeDocument/2006/relationships/hyperlink" Target="https://gitforwindow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BBBEF5-0074-B471-3B4A-FD5D9F2740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Git</a:t>
            </a:r>
            <a:r>
              <a:rPr kumimoji="1" lang="ja-JP" altLang="en-US" dirty="0"/>
              <a:t>の使い方について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DC88018-ED42-286C-ED05-DFDF82142A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9542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90BD73-7BE7-0A71-3081-4D694AC19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Git</a:t>
            </a:r>
            <a:r>
              <a:rPr kumimoji="1" lang="ja-JP" altLang="en-US" dirty="0"/>
              <a:t>のインストール手順について①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7ADD24-E741-E2CB-EFB5-99575D509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Git for Windows</a:t>
            </a:r>
          </a:p>
          <a:p>
            <a:pPr lvl="1"/>
            <a:r>
              <a:rPr lang="en-US" altLang="ja-JP" dirty="0">
                <a:hlinkClick r:id="rId2"/>
              </a:rPr>
              <a:t>URL:</a:t>
            </a:r>
            <a:r>
              <a:rPr lang="en-US" altLang="ja-JP" dirty="0">
                <a:solidFill>
                  <a:srgbClr val="0070C0"/>
                </a:solidFill>
                <a:hlinkClick r:id="rId2"/>
              </a:rPr>
              <a:t>https://gitforwindows.org/</a:t>
            </a:r>
            <a:endParaRPr lang="en-US" altLang="ja-JP" dirty="0">
              <a:solidFill>
                <a:srgbClr val="0070C0"/>
              </a:solidFill>
            </a:endParaRPr>
          </a:p>
          <a:p>
            <a:pPr lvl="1"/>
            <a:r>
              <a:rPr lang="ja-JP" altLang="en-US" dirty="0"/>
              <a:t>画像の</a:t>
            </a:r>
            <a:r>
              <a:rPr lang="en-US" altLang="ja-JP" dirty="0"/>
              <a:t>Download</a:t>
            </a:r>
            <a:r>
              <a:rPr lang="ja-JP" altLang="en-US" dirty="0"/>
              <a:t>の箇所をクリックすると「</a:t>
            </a:r>
            <a:r>
              <a:rPr lang="en-US" altLang="ja-JP" b="0" i="0" u="sng" dirty="0">
                <a:effectLst/>
                <a:latin typeface="Roboto" panose="020B0604020202020204" pitchFamily="2" charset="0"/>
                <a:hlinkClick r:id="rId3"/>
              </a:rPr>
              <a:t>Git-2.40.0-64-bit.exe</a:t>
            </a:r>
            <a:r>
              <a:rPr lang="ja-JP" altLang="en-US" dirty="0"/>
              <a:t>」のように実行ファイルできる。</a:t>
            </a:r>
            <a:endParaRPr lang="en-US" altLang="ja-JP" dirty="0"/>
          </a:p>
        </p:txBody>
      </p:sp>
      <p:pic>
        <p:nvPicPr>
          <p:cNvPr id="5" name="図 4" descr="グラフィカル ユーザー インターフェイス, Web サイト&#10;&#10;自動的に生成された説明">
            <a:extLst>
              <a:ext uri="{FF2B5EF4-FFF2-40B4-BE49-F238E27FC236}">
                <a16:creationId xmlns:a16="http://schemas.microsoft.com/office/drawing/2014/main" id="{ED24DC1A-42FA-88D3-3B30-9E5D3F5633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310" y="3649128"/>
            <a:ext cx="6699380" cy="284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998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E0B8EA-76F0-7F11-4569-54A6B4511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Git</a:t>
            </a:r>
            <a:r>
              <a:rPr kumimoji="1" lang="ja-JP" altLang="en-US" dirty="0"/>
              <a:t>のインストール手順について</a:t>
            </a:r>
            <a:r>
              <a:rPr lang="ja-JP" altLang="en-US" dirty="0"/>
              <a:t>②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B6F017-F89B-2053-B748-0E9A999FA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両方とも</a:t>
            </a:r>
            <a:r>
              <a:rPr kumimoji="1" lang="en-US" altLang="ja-JP" dirty="0"/>
              <a:t>Next</a:t>
            </a:r>
            <a:r>
              <a:rPr lang="ja-JP" altLang="en-US" dirty="0"/>
              <a:t>を選択</a:t>
            </a:r>
            <a:endParaRPr kumimoji="1" lang="ja-JP" altLang="en-US" dirty="0"/>
          </a:p>
        </p:txBody>
      </p:sp>
      <p:pic>
        <p:nvPicPr>
          <p:cNvPr id="13" name="図 12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23CD77BC-24D0-D00A-1272-948E54D352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527" y="2615684"/>
            <a:ext cx="4763165" cy="3715268"/>
          </a:xfrm>
          <a:prstGeom prst="rect">
            <a:avLst/>
          </a:prstGeom>
        </p:spPr>
      </p:pic>
      <p:pic>
        <p:nvPicPr>
          <p:cNvPr id="15" name="図 14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08F34A96-0248-DE57-8267-E4D133496D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74" y="2615684"/>
            <a:ext cx="4696480" cy="3715268"/>
          </a:xfrm>
          <a:prstGeom prst="rect">
            <a:avLst/>
          </a:prstGeom>
        </p:spPr>
      </p:pic>
      <p:sp>
        <p:nvSpPr>
          <p:cNvPr id="16" name="矢印: 右 15">
            <a:extLst>
              <a:ext uri="{FF2B5EF4-FFF2-40B4-BE49-F238E27FC236}">
                <a16:creationId xmlns:a16="http://schemas.microsoft.com/office/drawing/2014/main" id="{25C265EC-83D0-3B34-BEBF-53BDBB8F4A4F}"/>
              </a:ext>
            </a:extLst>
          </p:cNvPr>
          <p:cNvSpPr/>
          <p:nvPr/>
        </p:nvSpPr>
        <p:spPr>
          <a:xfrm>
            <a:off x="5882665" y="4155540"/>
            <a:ext cx="707970" cy="4133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8B8B3E58-CE80-50EC-050F-35877505C6EA}"/>
              </a:ext>
            </a:extLst>
          </p:cNvPr>
          <p:cNvSpPr/>
          <p:nvPr/>
        </p:nvSpPr>
        <p:spPr>
          <a:xfrm>
            <a:off x="383382" y="2375767"/>
            <a:ext cx="496313" cy="47983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4D44D7B4-8069-E359-55E5-52E5545BB806}"/>
              </a:ext>
            </a:extLst>
          </p:cNvPr>
          <p:cNvSpPr/>
          <p:nvPr/>
        </p:nvSpPr>
        <p:spPr>
          <a:xfrm>
            <a:off x="6133630" y="2375767"/>
            <a:ext cx="496313" cy="47983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05279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10693A-D2AD-16E2-5D79-2A44EA489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Git</a:t>
            </a:r>
            <a:r>
              <a:rPr kumimoji="1" lang="ja-JP" altLang="en-US" dirty="0"/>
              <a:t>のインストール手順について③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F87221-D9BD-9EFE-8B0F-D5C758D25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Next</a:t>
            </a:r>
            <a:r>
              <a:rPr lang="ja-JP" altLang="en-US" dirty="0"/>
              <a:t>を選択</a:t>
            </a:r>
            <a:endParaRPr kumimoji="1" lang="ja-JP" altLang="en-US" dirty="0"/>
          </a:p>
          <a:p>
            <a:endParaRPr kumimoji="1" lang="ja-JP" altLang="en-US" dirty="0"/>
          </a:p>
        </p:txBody>
      </p:sp>
      <p:pic>
        <p:nvPicPr>
          <p:cNvPr id="7" name="図 6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8833FE46-2172-46C2-1595-EB5E0079A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646" y="2613900"/>
            <a:ext cx="4715533" cy="3677163"/>
          </a:xfrm>
          <a:prstGeom prst="rect">
            <a:avLst/>
          </a:prstGeom>
        </p:spPr>
      </p:pic>
      <p:sp>
        <p:nvSpPr>
          <p:cNvPr id="10" name="楕円 9">
            <a:extLst>
              <a:ext uri="{FF2B5EF4-FFF2-40B4-BE49-F238E27FC236}">
                <a16:creationId xmlns:a16="http://schemas.microsoft.com/office/drawing/2014/main" id="{72E680FA-BD34-EB89-6409-9879D03200C8}"/>
              </a:ext>
            </a:extLst>
          </p:cNvPr>
          <p:cNvSpPr/>
          <p:nvPr/>
        </p:nvSpPr>
        <p:spPr>
          <a:xfrm>
            <a:off x="585806" y="2335878"/>
            <a:ext cx="496313" cy="47983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３</a:t>
            </a:r>
            <a:endParaRPr lang="en-US" altLang="ja-JP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2" name="図 11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AD6F0DB0-58BE-2338-238C-C1C5D32ECA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091" y="2575795"/>
            <a:ext cx="4715533" cy="3715268"/>
          </a:xfrm>
          <a:prstGeom prst="rect">
            <a:avLst/>
          </a:prstGeom>
        </p:spPr>
      </p:pic>
      <p:sp>
        <p:nvSpPr>
          <p:cNvPr id="13" name="楕円 12">
            <a:extLst>
              <a:ext uri="{FF2B5EF4-FFF2-40B4-BE49-F238E27FC236}">
                <a16:creationId xmlns:a16="http://schemas.microsoft.com/office/drawing/2014/main" id="{38819C25-4C05-4E0B-334E-D5E0EBA7C5C0}"/>
              </a:ext>
            </a:extLst>
          </p:cNvPr>
          <p:cNvSpPr/>
          <p:nvPr/>
        </p:nvSpPr>
        <p:spPr>
          <a:xfrm>
            <a:off x="6142013" y="2335878"/>
            <a:ext cx="496313" cy="47983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４</a:t>
            </a:r>
            <a:endParaRPr lang="en-US" altLang="ja-JP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F2D04BBE-E38F-69C1-2F99-4E9300FE8316}"/>
              </a:ext>
            </a:extLst>
          </p:cNvPr>
          <p:cNvSpPr/>
          <p:nvPr/>
        </p:nvSpPr>
        <p:spPr>
          <a:xfrm>
            <a:off x="5991650" y="4433429"/>
            <a:ext cx="707970" cy="4133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2216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10693A-D2AD-16E2-5D79-2A44EA489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Git</a:t>
            </a:r>
            <a:r>
              <a:rPr kumimoji="1" lang="ja-JP" altLang="en-US" dirty="0"/>
              <a:t>のインストール手順について④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F87221-D9BD-9EFE-8B0F-D5C758D25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⑤は</a:t>
            </a:r>
            <a:r>
              <a:rPr kumimoji="1" lang="en-US" altLang="ja-JP" dirty="0"/>
              <a:t>Next</a:t>
            </a:r>
            <a:r>
              <a:rPr lang="ja-JP" altLang="en-US" dirty="0"/>
              <a:t>を選択　　　　　　　　⑥は「</a:t>
            </a:r>
            <a:r>
              <a:rPr lang="en-US" altLang="ja-JP" dirty="0"/>
              <a:t>Override…</a:t>
            </a:r>
            <a:r>
              <a:rPr lang="ja-JP" altLang="en-US" dirty="0"/>
              <a:t>」を選択　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72E680FA-BD34-EB89-6409-9879D03200C8}"/>
              </a:ext>
            </a:extLst>
          </p:cNvPr>
          <p:cNvSpPr/>
          <p:nvPr/>
        </p:nvSpPr>
        <p:spPr>
          <a:xfrm>
            <a:off x="357206" y="2335878"/>
            <a:ext cx="496313" cy="47983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５</a:t>
            </a:r>
            <a:endParaRPr lang="en-US" altLang="ja-JP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38819C25-4C05-4E0B-334E-D5E0EBA7C5C0}"/>
              </a:ext>
            </a:extLst>
          </p:cNvPr>
          <p:cNvSpPr/>
          <p:nvPr/>
        </p:nvSpPr>
        <p:spPr>
          <a:xfrm>
            <a:off x="6142013" y="2335878"/>
            <a:ext cx="496313" cy="47983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６</a:t>
            </a:r>
            <a:endParaRPr lang="en-US" altLang="ja-JP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F2D04BBE-E38F-69C1-2F99-4E9300FE8316}"/>
              </a:ext>
            </a:extLst>
          </p:cNvPr>
          <p:cNvSpPr/>
          <p:nvPr/>
        </p:nvSpPr>
        <p:spPr>
          <a:xfrm>
            <a:off x="5991650" y="4433429"/>
            <a:ext cx="707970" cy="4133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77D71E0D-F5D0-6F24-5F1C-3CE47D02C5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394" y="2566268"/>
            <a:ext cx="4725059" cy="3724795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FCA077F8-7A53-4E7D-1491-ED04E0B00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2775" y="2602115"/>
            <a:ext cx="4706007" cy="3677163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93FC0A1-7DB4-2B76-6360-E12F3EA364AC}"/>
              </a:ext>
            </a:extLst>
          </p:cNvPr>
          <p:cNvSpPr/>
          <p:nvPr/>
        </p:nvSpPr>
        <p:spPr>
          <a:xfrm>
            <a:off x="7486397" y="4998760"/>
            <a:ext cx="1630440" cy="2987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3D41C9DC-8E0F-DF36-4F26-F5D69490063D}"/>
              </a:ext>
            </a:extLst>
          </p:cNvPr>
          <p:cNvSpPr/>
          <p:nvPr/>
        </p:nvSpPr>
        <p:spPr>
          <a:xfrm>
            <a:off x="7215612" y="4345663"/>
            <a:ext cx="270785" cy="2987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吹き出し: 円形 15">
            <a:extLst>
              <a:ext uri="{FF2B5EF4-FFF2-40B4-BE49-F238E27FC236}">
                <a16:creationId xmlns:a16="http://schemas.microsoft.com/office/drawing/2014/main" id="{89AD1B2F-16F9-1846-4FFD-2435CA5941B1}"/>
              </a:ext>
            </a:extLst>
          </p:cNvPr>
          <p:cNvSpPr/>
          <p:nvPr/>
        </p:nvSpPr>
        <p:spPr>
          <a:xfrm>
            <a:off x="9913545" y="5187636"/>
            <a:ext cx="1846906" cy="579421"/>
          </a:xfrm>
          <a:prstGeom prst="wedgeEllipseCallout">
            <a:avLst>
              <a:gd name="adj1" fmla="val -88480"/>
              <a:gd name="adj2" fmla="val -468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「</a:t>
            </a:r>
            <a:r>
              <a:rPr lang="en-US" altLang="ja-JP" sz="1200" dirty="0"/>
              <a:t>main</a:t>
            </a:r>
            <a:r>
              <a:rPr lang="ja-JP" altLang="en-US" sz="1200" dirty="0"/>
              <a:t>」と入力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71629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10693A-D2AD-16E2-5D79-2A44EA489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Git</a:t>
            </a:r>
            <a:r>
              <a:rPr kumimoji="1" lang="ja-JP" altLang="en-US" dirty="0"/>
              <a:t>のインストール手順について⑤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F87221-D9BD-9EFE-8B0F-D5C758D25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両方とも</a:t>
            </a:r>
            <a:r>
              <a:rPr kumimoji="1" lang="en-US" altLang="ja-JP" dirty="0"/>
              <a:t>Next</a:t>
            </a:r>
            <a:r>
              <a:rPr lang="ja-JP" altLang="en-US" dirty="0"/>
              <a:t>を選択　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72E680FA-BD34-EB89-6409-9879D03200C8}"/>
              </a:ext>
            </a:extLst>
          </p:cNvPr>
          <p:cNvSpPr/>
          <p:nvPr/>
        </p:nvSpPr>
        <p:spPr>
          <a:xfrm>
            <a:off x="357206" y="2335878"/>
            <a:ext cx="496313" cy="47983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７</a:t>
            </a:r>
            <a:endParaRPr lang="en-US" altLang="ja-JP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38819C25-4C05-4E0B-334E-D5E0EBA7C5C0}"/>
              </a:ext>
            </a:extLst>
          </p:cNvPr>
          <p:cNvSpPr/>
          <p:nvPr/>
        </p:nvSpPr>
        <p:spPr>
          <a:xfrm>
            <a:off x="6142013" y="2335878"/>
            <a:ext cx="496313" cy="47983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８</a:t>
            </a:r>
            <a:endParaRPr lang="en-US" altLang="ja-JP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F2D04BBE-E38F-69C1-2F99-4E9300FE8316}"/>
              </a:ext>
            </a:extLst>
          </p:cNvPr>
          <p:cNvSpPr/>
          <p:nvPr/>
        </p:nvSpPr>
        <p:spPr>
          <a:xfrm>
            <a:off x="5991650" y="4433429"/>
            <a:ext cx="707970" cy="4133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068A363-7EDE-BD61-AD48-D1CADD3BE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632" y="2815712"/>
            <a:ext cx="4734586" cy="371526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706F4EB2-3D35-045E-8E62-24FA583A5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9052" y="2796734"/>
            <a:ext cx="4744112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804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10693A-D2AD-16E2-5D79-2A44EA489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Git</a:t>
            </a:r>
            <a:r>
              <a:rPr kumimoji="1" lang="ja-JP" altLang="en-US" dirty="0"/>
              <a:t>のインストール手順について⑥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F87221-D9BD-9EFE-8B0F-D5C758D25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⑨は「</a:t>
            </a:r>
            <a:r>
              <a:rPr lang="en-US" altLang="ja-JP" dirty="0"/>
              <a:t>Checkout as-</a:t>
            </a:r>
            <a:r>
              <a:rPr lang="en-US" altLang="ja-JP" dirty="0" err="1"/>
              <a:t>is,commit</a:t>
            </a:r>
            <a:r>
              <a:rPr lang="en-US" altLang="ja-JP" dirty="0"/>
              <a:t> as-is</a:t>
            </a:r>
            <a:r>
              <a:rPr lang="ja-JP" altLang="en-US" dirty="0"/>
              <a:t>」を選択　⑩は</a:t>
            </a:r>
            <a:r>
              <a:rPr lang="en-US" altLang="ja-JP" dirty="0"/>
              <a:t>Next</a:t>
            </a:r>
            <a:r>
              <a:rPr lang="ja-JP" altLang="en-US" dirty="0"/>
              <a:t>を選択</a:t>
            </a:r>
            <a:endParaRPr kumimoji="1" lang="ja-JP" altLang="en-US" dirty="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72E680FA-BD34-EB89-6409-9879D03200C8}"/>
              </a:ext>
            </a:extLst>
          </p:cNvPr>
          <p:cNvSpPr/>
          <p:nvPr/>
        </p:nvSpPr>
        <p:spPr>
          <a:xfrm>
            <a:off x="357206" y="2335878"/>
            <a:ext cx="496313" cy="47983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９</a:t>
            </a:r>
            <a:endParaRPr lang="en-US" altLang="ja-JP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38819C25-4C05-4E0B-334E-D5E0EBA7C5C0}"/>
              </a:ext>
            </a:extLst>
          </p:cNvPr>
          <p:cNvSpPr/>
          <p:nvPr/>
        </p:nvSpPr>
        <p:spPr>
          <a:xfrm>
            <a:off x="6142013" y="2254313"/>
            <a:ext cx="580679" cy="56139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F2D04BBE-E38F-69C1-2F99-4E9300FE8316}"/>
              </a:ext>
            </a:extLst>
          </p:cNvPr>
          <p:cNvSpPr/>
          <p:nvPr/>
        </p:nvSpPr>
        <p:spPr>
          <a:xfrm>
            <a:off x="5991650" y="4433429"/>
            <a:ext cx="707970" cy="4133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BFDC79A-E223-9CE8-D1D4-2F367EA87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396" y="2815712"/>
            <a:ext cx="4725059" cy="3715268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3F796238-FBA8-7403-D6CB-9F28C7B1D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3815" y="2806185"/>
            <a:ext cx="4725059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570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10693A-D2AD-16E2-5D79-2A44EA489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Git</a:t>
            </a:r>
            <a:r>
              <a:rPr kumimoji="1" lang="ja-JP" altLang="en-US" dirty="0"/>
              <a:t>のインストール手順について⑦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F87221-D9BD-9EFE-8B0F-D5C758D25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両方とも</a:t>
            </a:r>
            <a:r>
              <a:rPr lang="en-US" altLang="ja-JP" dirty="0"/>
              <a:t>Next</a:t>
            </a:r>
            <a:r>
              <a:rPr lang="ja-JP" altLang="en-US" dirty="0"/>
              <a:t>を選択</a:t>
            </a:r>
            <a:endParaRPr kumimoji="1" lang="ja-JP" altLang="en-US" dirty="0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38819C25-4C05-4E0B-334E-D5E0EBA7C5C0}"/>
              </a:ext>
            </a:extLst>
          </p:cNvPr>
          <p:cNvSpPr/>
          <p:nvPr/>
        </p:nvSpPr>
        <p:spPr>
          <a:xfrm>
            <a:off x="417843" y="2426330"/>
            <a:ext cx="627587" cy="6067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ja-JP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１</a:t>
            </a:r>
            <a:endParaRPr lang="en-US" altLang="ja-JP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F2D04BBE-E38F-69C1-2F99-4E9300FE8316}"/>
              </a:ext>
            </a:extLst>
          </p:cNvPr>
          <p:cNvSpPr/>
          <p:nvPr/>
        </p:nvSpPr>
        <p:spPr>
          <a:xfrm>
            <a:off x="5991650" y="4433429"/>
            <a:ext cx="707970" cy="4133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5A7F5B57-773E-57C1-0B56-A7D3CAD66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446" y="2911751"/>
            <a:ext cx="4696480" cy="3696216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6BFC138F-2FC4-AEDE-3346-E6236EC18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5938" y="3033080"/>
            <a:ext cx="4734586" cy="3696216"/>
          </a:xfrm>
          <a:prstGeom prst="rect">
            <a:avLst/>
          </a:prstGeom>
        </p:spPr>
      </p:pic>
      <p:sp>
        <p:nvSpPr>
          <p:cNvPr id="11" name="楕円 10">
            <a:extLst>
              <a:ext uri="{FF2B5EF4-FFF2-40B4-BE49-F238E27FC236}">
                <a16:creationId xmlns:a16="http://schemas.microsoft.com/office/drawing/2014/main" id="{BF2C719B-5C62-6A83-90F2-794151FFB392}"/>
              </a:ext>
            </a:extLst>
          </p:cNvPr>
          <p:cNvSpPr/>
          <p:nvPr/>
        </p:nvSpPr>
        <p:spPr>
          <a:xfrm>
            <a:off x="6154602" y="2424571"/>
            <a:ext cx="627587" cy="6067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ja-JP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２</a:t>
            </a:r>
            <a:endParaRPr lang="en-US" altLang="ja-JP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12235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10693A-D2AD-16E2-5D79-2A44EA489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Git</a:t>
            </a:r>
            <a:r>
              <a:rPr kumimoji="1" lang="ja-JP" altLang="en-US" dirty="0"/>
              <a:t>のインストール手順について⑦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F87221-D9BD-9EFE-8B0F-D5C758D25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537" y="1825625"/>
            <a:ext cx="10515600" cy="4351338"/>
          </a:xfrm>
        </p:spPr>
        <p:txBody>
          <a:bodyPr/>
          <a:lstStyle/>
          <a:p>
            <a:r>
              <a:rPr lang="ja-JP" altLang="en-US" dirty="0"/>
              <a:t>⑬は</a:t>
            </a:r>
            <a:r>
              <a:rPr lang="en-US" altLang="ja-JP" dirty="0"/>
              <a:t>Next</a:t>
            </a:r>
            <a:r>
              <a:rPr lang="ja-JP" altLang="en-US" dirty="0"/>
              <a:t>を選択　⑭は何もチェックせず「</a:t>
            </a:r>
            <a:r>
              <a:rPr lang="en-US" altLang="ja-JP" dirty="0"/>
              <a:t>Install</a:t>
            </a:r>
            <a:r>
              <a:rPr lang="ja-JP" altLang="en-US" dirty="0"/>
              <a:t>」を選択</a:t>
            </a:r>
            <a:endParaRPr kumimoji="1" lang="ja-JP" altLang="en-US" dirty="0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38819C25-4C05-4E0B-334E-D5E0EBA7C5C0}"/>
              </a:ext>
            </a:extLst>
          </p:cNvPr>
          <p:cNvSpPr/>
          <p:nvPr/>
        </p:nvSpPr>
        <p:spPr>
          <a:xfrm>
            <a:off x="417843" y="2426330"/>
            <a:ext cx="627587" cy="6067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ja-JP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３</a:t>
            </a:r>
            <a:endParaRPr lang="en-US" altLang="ja-JP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F2D04BBE-E38F-69C1-2F99-4E9300FE8316}"/>
              </a:ext>
            </a:extLst>
          </p:cNvPr>
          <p:cNvSpPr/>
          <p:nvPr/>
        </p:nvSpPr>
        <p:spPr>
          <a:xfrm>
            <a:off x="5991650" y="4433429"/>
            <a:ext cx="707970" cy="4133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BF2C719B-5C62-6A83-90F2-794151FFB392}"/>
              </a:ext>
            </a:extLst>
          </p:cNvPr>
          <p:cNvSpPr/>
          <p:nvPr/>
        </p:nvSpPr>
        <p:spPr>
          <a:xfrm>
            <a:off x="6109337" y="2424571"/>
            <a:ext cx="627587" cy="6067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ja-JP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４</a:t>
            </a:r>
            <a:endParaRPr lang="en-US" altLang="ja-JP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5F6F0E9-D0B1-4EFB-7933-48501B6C2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398" y="2772918"/>
            <a:ext cx="4706007" cy="3734321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F3FBCD4C-9D3C-CCFB-0E79-4C39C0B56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865" y="2786016"/>
            <a:ext cx="4744112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009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10693A-D2AD-16E2-5D79-2A44EA489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Git</a:t>
            </a:r>
            <a:r>
              <a:rPr kumimoji="1" lang="ja-JP" altLang="en-US" dirty="0"/>
              <a:t>のインストール手順について⑦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F87221-D9BD-9EFE-8B0F-D5C758D25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537" y="1825625"/>
            <a:ext cx="10515600" cy="4351338"/>
          </a:xfrm>
        </p:spPr>
        <p:txBody>
          <a:bodyPr/>
          <a:lstStyle/>
          <a:p>
            <a:r>
              <a:rPr kumimoji="1" lang="ja-JP" altLang="en-US" dirty="0"/>
              <a:t>⑯の</a:t>
            </a:r>
            <a:r>
              <a:rPr kumimoji="1" lang="en-US" altLang="ja-JP" dirty="0"/>
              <a:t>Finish</a:t>
            </a:r>
            <a:r>
              <a:rPr kumimoji="1" lang="ja-JP" altLang="en-US" dirty="0"/>
              <a:t>の画面が出ていれば</a:t>
            </a:r>
            <a:r>
              <a:rPr lang="ja-JP" altLang="en-US" dirty="0"/>
              <a:t>インストール完了</a:t>
            </a:r>
            <a:endParaRPr kumimoji="1" lang="ja-JP" altLang="en-US" dirty="0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38819C25-4C05-4E0B-334E-D5E0EBA7C5C0}"/>
              </a:ext>
            </a:extLst>
          </p:cNvPr>
          <p:cNvSpPr/>
          <p:nvPr/>
        </p:nvSpPr>
        <p:spPr>
          <a:xfrm>
            <a:off x="417843" y="2426330"/>
            <a:ext cx="627587" cy="6067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ja-JP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５</a:t>
            </a:r>
            <a:endParaRPr lang="en-US" altLang="ja-JP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F2D04BBE-E38F-69C1-2F99-4E9300FE8316}"/>
              </a:ext>
            </a:extLst>
          </p:cNvPr>
          <p:cNvSpPr/>
          <p:nvPr/>
        </p:nvSpPr>
        <p:spPr>
          <a:xfrm>
            <a:off x="5991650" y="4433429"/>
            <a:ext cx="707970" cy="4133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BF2C719B-5C62-6A83-90F2-794151FFB392}"/>
              </a:ext>
            </a:extLst>
          </p:cNvPr>
          <p:cNvSpPr/>
          <p:nvPr/>
        </p:nvSpPr>
        <p:spPr>
          <a:xfrm>
            <a:off x="6109337" y="2424571"/>
            <a:ext cx="627587" cy="6067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ja-JP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６</a:t>
            </a:r>
            <a:endParaRPr lang="en-US" altLang="ja-JP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コンテンツ プレースホルダー 5">
            <a:extLst>
              <a:ext uri="{FF2B5EF4-FFF2-40B4-BE49-F238E27FC236}">
                <a16:creationId xmlns:a16="http://schemas.microsoft.com/office/drawing/2014/main" id="{ECB99793-F5FB-0909-3DEF-FCBC0483B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671" y="2730750"/>
            <a:ext cx="4715533" cy="3715268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1198CEF-D4E1-299F-9C6A-41AE3EBE0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3211" y="2727946"/>
            <a:ext cx="4725059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526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10693A-D2AD-16E2-5D79-2A44EA489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Git</a:t>
            </a:r>
            <a:r>
              <a:rPr kumimoji="1" lang="ja-JP" altLang="en-US" dirty="0"/>
              <a:t>のインストール手順について⑦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F87221-D9BD-9EFE-8B0F-D5C758D25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537" y="1825625"/>
            <a:ext cx="10515600" cy="4351338"/>
          </a:xfrm>
        </p:spPr>
        <p:txBody>
          <a:bodyPr/>
          <a:lstStyle/>
          <a:p>
            <a:r>
              <a:rPr kumimoji="1" lang="en-US" altLang="ja-JP" dirty="0"/>
              <a:t>C:\Program Files\Git\bin </a:t>
            </a:r>
            <a:r>
              <a:rPr kumimoji="1" lang="ja-JP" altLang="en-US" dirty="0"/>
              <a:t>と </a:t>
            </a:r>
            <a:r>
              <a:rPr kumimoji="1" lang="en-US" altLang="ja-JP" dirty="0"/>
              <a:t>C:\Program Files\Git\</a:t>
            </a:r>
            <a:r>
              <a:rPr kumimoji="1" lang="en-US" altLang="ja-JP" dirty="0" err="1"/>
              <a:t>cmd</a:t>
            </a:r>
            <a:r>
              <a:rPr kumimoji="1" lang="en-US" altLang="ja-JP" dirty="0"/>
              <a:t> </a:t>
            </a:r>
            <a:r>
              <a:rPr kumimoji="1" lang="ja-JP" altLang="en-US" dirty="0"/>
              <a:t>の両方を 「システムの環境変数」の「</a:t>
            </a:r>
            <a:r>
              <a:rPr kumimoji="1" lang="en-US" altLang="ja-JP" dirty="0"/>
              <a:t>PATH</a:t>
            </a:r>
            <a:r>
              <a:rPr kumimoji="1" lang="ja-JP" altLang="en-US" dirty="0"/>
              <a:t>」</a:t>
            </a:r>
            <a:r>
              <a:rPr kumimoji="1" lang="en-US" altLang="ja-JP" dirty="0"/>
              <a:t> </a:t>
            </a:r>
            <a:r>
              <a:rPr kumimoji="1" lang="ja-JP" altLang="en-US" dirty="0"/>
              <a:t>に追加する。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0470623A-6B57-3EF3-3F25-B995A0978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041" y="2803911"/>
            <a:ext cx="4049918" cy="3833508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6B4A490-27F6-3DEC-1AD5-866608747A6A}"/>
              </a:ext>
            </a:extLst>
          </p:cNvPr>
          <p:cNvSpPr/>
          <p:nvPr/>
        </p:nvSpPr>
        <p:spPr>
          <a:xfrm>
            <a:off x="4227968" y="4227969"/>
            <a:ext cx="1158844" cy="1358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FECD35C-668D-2ADA-50F0-811684B79ADC}"/>
              </a:ext>
            </a:extLst>
          </p:cNvPr>
          <p:cNvSpPr/>
          <p:nvPr/>
        </p:nvSpPr>
        <p:spPr>
          <a:xfrm>
            <a:off x="4227968" y="3933393"/>
            <a:ext cx="1158844" cy="1358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9178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40B4F7-642E-0515-FA15-8DB4F08C4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Git</a:t>
            </a:r>
            <a:r>
              <a:rPr kumimoji="1" lang="ja-JP" altLang="en-US" dirty="0"/>
              <a:t>の使い方について～目次～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50BC07-79CD-D51A-03BC-4C62DCB9B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学習の経緯</a:t>
            </a:r>
            <a:endParaRPr kumimoji="1" lang="en-US" altLang="ja-JP" dirty="0"/>
          </a:p>
          <a:p>
            <a:r>
              <a:rPr kumimoji="1" lang="ja-JP" altLang="en-US" dirty="0"/>
              <a:t>学習内容</a:t>
            </a:r>
            <a:endParaRPr kumimoji="1" lang="en-US" altLang="ja-JP" dirty="0"/>
          </a:p>
          <a:p>
            <a:pPr lvl="1"/>
            <a:r>
              <a:rPr lang="en-US" altLang="ja-JP" dirty="0"/>
              <a:t>Git</a:t>
            </a:r>
            <a:r>
              <a:rPr lang="ja-JP" altLang="en-US" dirty="0"/>
              <a:t>とは</a:t>
            </a:r>
            <a:endParaRPr lang="en-US" altLang="ja-JP" dirty="0"/>
          </a:p>
          <a:p>
            <a:pPr lvl="1"/>
            <a:r>
              <a:rPr lang="ja-JP" altLang="en-US" dirty="0"/>
              <a:t>リポジトリとは</a:t>
            </a:r>
            <a:endParaRPr lang="en-US" altLang="ja-JP" dirty="0"/>
          </a:p>
          <a:p>
            <a:r>
              <a:rPr lang="ja-JP" altLang="en-US" dirty="0"/>
              <a:t>まとめ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169511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10693A-D2AD-16E2-5D79-2A44EA489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Git</a:t>
            </a:r>
            <a:r>
              <a:rPr kumimoji="1" lang="ja-JP" altLang="en-US" dirty="0"/>
              <a:t>のインストール手順について⑦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F87221-D9BD-9EFE-8B0F-D5C758D25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537" y="1825625"/>
            <a:ext cx="10515600" cy="4351338"/>
          </a:xfrm>
        </p:spPr>
        <p:txBody>
          <a:bodyPr/>
          <a:lstStyle/>
          <a:p>
            <a:r>
              <a:rPr kumimoji="1" lang="ja-JP" altLang="en-US" dirty="0"/>
              <a:t>コマンドプロンプトを起動し「</a:t>
            </a:r>
            <a:r>
              <a:rPr kumimoji="1" lang="en-US" altLang="ja-JP" dirty="0"/>
              <a:t>git --version</a:t>
            </a:r>
            <a:r>
              <a:rPr kumimoji="1" lang="ja-JP" altLang="en-US" dirty="0"/>
              <a:t>」</a:t>
            </a:r>
            <a:r>
              <a:rPr lang="ja-JP" altLang="en-US" dirty="0"/>
              <a:t>と入力</a:t>
            </a:r>
            <a:endParaRPr kumimoji="1" lang="en-US" altLang="ja-JP" dirty="0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38819C25-4C05-4E0B-334E-D5E0EBA7C5C0}"/>
              </a:ext>
            </a:extLst>
          </p:cNvPr>
          <p:cNvSpPr/>
          <p:nvPr/>
        </p:nvSpPr>
        <p:spPr>
          <a:xfrm>
            <a:off x="417843" y="2426330"/>
            <a:ext cx="627587" cy="6067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ja-JP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７</a:t>
            </a:r>
            <a:endParaRPr lang="en-US" altLang="ja-JP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13A157A-01C2-AA5A-1466-5C25EB851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001" y="2426330"/>
            <a:ext cx="5315692" cy="3953427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2C3F346-A945-22D5-32AD-FFAC2E07BAF1}"/>
              </a:ext>
            </a:extLst>
          </p:cNvPr>
          <p:cNvSpPr/>
          <p:nvPr/>
        </p:nvSpPr>
        <p:spPr>
          <a:xfrm>
            <a:off x="1208386" y="3304515"/>
            <a:ext cx="2213824" cy="2172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吹き出し: 円形 8">
            <a:extLst>
              <a:ext uri="{FF2B5EF4-FFF2-40B4-BE49-F238E27FC236}">
                <a16:creationId xmlns:a16="http://schemas.microsoft.com/office/drawing/2014/main" id="{6667FDB1-A034-8ECE-C685-D37958CBA540}"/>
              </a:ext>
            </a:extLst>
          </p:cNvPr>
          <p:cNvSpPr/>
          <p:nvPr/>
        </p:nvSpPr>
        <p:spPr>
          <a:xfrm>
            <a:off x="4082234" y="3268300"/>
            <a:ext cx="3432137" cy="1348966"/>
          </a:xfrm>
          <a:prstGeom prst="wedgeEllipseCallout">
            <a:avLst>
              <a:gd name="adj1" fmla="val -68180"/>
              <a:gd name="adj2" fmla="val -401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Git</a:t>
            </a:r>
            <a:r>
              <a:rPr kumimoji="1" lang="ja-JP" altLang="en-US" dirty="0"/>
              <a:t>のバージョンが表示されていれば</a:t>
            </a:r>
            <a:r>
              <a:rPr kumimoji="1" lang="en-US" altLang="ja-JP" dirty="0"/>
              <a:t>OK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47232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DF1358-7898-B25C-2682-8799B6D79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Git</a:t>
            </a:r>
            <a:r>
              <a:rPr lang="ja-JP" altLang="en-US" dirty="0"/>
              <a:t>とは</a:t>
            </a:r>
            <a:r>
              <a:rPr lang="en-US" altLang="ja-JP" dirty="0"/>
              <a:t>…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560849-250B-0C53-882E-BB053E97A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ソースコードのバージョンを管理するための物</a:t>
            </a:r>
            <a:endParaRPr lang="en-US" altLang="ja-JP" dirty="0"/>
          </a:p>
          <a:p>
            <a:pPr lvl="1"/>
            <a:r>
              <a:rPr kumimoji="1" lang="ja-JP" altLang="en-US" dirty="0"/>
              <a:t>変更したファイルを元に戻したり</a:t>
            </a:r>
            <a:endParaRPr kumimoji="1" lang="en-US" altLang="ja-JP" dirty="0"/>
          </a:p>
          <a:p>
            <a:pPr lvl="1"/>
            <a:r>
              <a:rPr lang="ja-JP" altLang="en-US" dirty="0"/>
              <a:t>チームで１つのアプリを開発する際に、変更した箇所を管理できる</a:t>
            </a:r>
            <a:endParaRPr lang="en-US" altLang="ja-JP" dirty="0"/>
          </a:p>
          <a:p>
            <a:pPr lvl="1"/>
            <a:r>
              <a:rPr kumimoji="1" lang="en-US" altLang="ja-JP" dirty="0"/>
              <a:t>※Git</a:t>
            </a:r>
            <a:r>
              <a:rPr kumimoji="1" lang="ja-JP" altLang="en-US" dirty="0"/>
              <a:t>と</a:t>
            </a:r>
            <a:r>
              <a:rPr kumimoji="1" lang="en-US" altLang="ja-JP" dirty="0"/>
              <a:t>GitHub</a:t>
            </a:r>
            <a:r>
              <a:rPr kumimoji="1" lang="ja-JP" altLang="en-US" dirty="0"/>
              <a:t>は別物</a:t>
            </a:r>
          </a:p>
        </p:txBody>
      </p:sp>
    </p:spTree>
    <p:extLst>
      <p:ext uri="{BB962C8B-B14F-4D97-AF65-F5344CB8AC3E}">
        <p14:creationId xmlns:p14="http://schemas.microsoft.com/office/powerpoint/2010/main" val="3751929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AA2947-61EE-6DA7-2B3B-7D298144E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リポジトリとは①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3CDDC1-FC1F-7DDB-3645-A46FACC01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管理したいコードの１つのまとまり</a:t>
            </a:r>
            <a:endParaRPr lang="en-US" altLang="ja-JP" dirty="0"/>
          </a:p>
          <a:p>
            <a:pPr lvl="1"/>
            <a:r>
              <a:rPr kumimoji="1" lang="en-US" altLang="ja-JP" dirty="0"/>
              <a:t>WEB</a:t>
            </a:r>
            <a:r>
              <a:rPr kumimoji="1" lang="ja-JP" altLang="en-US" dirty="0"/>
              <a:t>アプリをイメージすると</a:t>
            </a:r>
            <a:r>
              <a:rPr lang="ja-JP" altLang="en-US" dirty="0"/>
              <a:t>１つのフォルダの中に複数のファイルが入っている状態。ファイルのまとまり。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87726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B063FB-E03F-3EA0-B632-3A97CE34D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リポジトリとは②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ADECD7-8C70-91AC-BA2F-753C2D4D1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リポジトリに対する「変更」・「追加」・「削除」を</a:t>
            </a:r>
            <a:r>
              <a:rPr lang="ja-JP" altLang="en-US" dirty="0">
                <a:solidFill>
                  <a:srgbClr val="FF0000"/>
                </a:solidFill>
              </a:rPr>
              <a:t>記録すること</a:t>
            </a:r>
            <a:r>
              <a:rPr lang="ja-JP" altLang="en-US" dirty="0"/>
              <a:t>を「コミット」と言う。</a:t>
            </a:r>
            <a:endParaRPr lang="en-US" altLang="ja-JP" dirty="0"/>
          </a:p>
          <a:p>
            <a:r>
              <a:rPr lang="ja-JP" altLang="en-US" dirty="0"/>
              <a:t>例：機能</a:t>
            </a:r>
            <a:r>
              <a:rPr lang="en-US" altLang="ja-JP" dirty="0"/>
              <a:t>A</a:t>
            </a:r>
            <a:r>
              <a:rPr lang="ja-JP" altLang="en-US" dirty="0"/>
              <a:t>を追加→コミット</a:t>
            </a:r>
            <a:r>
              <a:rPr lang="en-US" altLang="ja-JP" dirty="0"/>
              <a:t>(</a:t>
            </a:r>
            <a:r>
              <a:rPr lang="ja-JP" altLang="en-US" dirty="0"/>
              <a:t>記録</a:t>
            </a:r>
            <a:r>
              <a:rPr lang="en-US" altLang="ja-JP" dirty="0"/>
              <a:t>)</a:t>
            </a:r>
            <a:r>
              <a:rPr lang="ja-JP" altLang="en-US" dirty="0"/>
              <a:t>→機能</a:t>
            </a:r>
            <a:r>
              <a:rPr lang="en-US" altLang="ja-JP" dirty="0"/>
              <a:t>B</a:t>
            </a:r>
            <a:r>
              <a:rPr lang="ja-JP" altLang="en-US" dirty="0"/>
              <a:t>を追加→コミット</a:t>
            </a:r>
            <a:r>
              <a:rPr lang="en-US" altLang="ja-JP" dirty="0"/>
              <a:t>(</a:t>
            </a:r>
            <a:r>
              <a:rPr lang="ja-JP" altLang="en-US" dirty="0"/>
              <a:t>記録</a:t>
            </a:r>
            <a:r>
              <a:rPr lang="en-US" altLang="ja-JP" dirty="0"/>
              <a:t>)</a:t>
            </a:r>
          </a:p>
          <a:p>
            <a:endParaRPr kumimoji="1" lang="en-US" altLang="ja-JP" dirty="0"/>
          </a:p>
          <a:p>
            <a:r>
              <a:rPr lang="en-US" altLang="ja-JP" dirty="0"/>
              <a:t>※Git</a:t>
            </a:r>
            <a:r>
              <a:rPr lang="ja-JP" altLang="en-US" dirty="0"/>
              <a:t>で履歴を管理する対象となるのは「</a:t>
            </a:r>
            <a:r>
              <a:rPr lang="en-US" altLang="ja-JP" dirty="0"/>
              <a:t>tracked file(</a:t>
            </a:r>
            <a:r>
              <a:rPr lang="ja-JP" altLang="en-US" dirty="0"/>
              <a:t>追跡されているファイル</a:t>
            </a:r>
            <a:r>
              <a:rPr lang="en-US" altLang="ja-JP" dirty="0"/>
              <a:t>)</a:t>
            </a:r>
            <a:r>
              <a:rPr lang="ja-JP" altLang="en-US" dirty="0"/>
              <a:t>」と呼ばれる。逆に管理されないのは「</a:t>
            </a:r>
            <a:r>
              <a:rPr lang="en-US" altLang="ja-JP" dirty="0"/>
              <a:t>untracked file(</a:t>
            </a:r>
            <a:r>
              <a:rPr lang="ja-JP" altLang="en-US" dirty="0"/>
              <a:t>追跡されていないファイル</a:t>
            </a:r>
            <a:r>
              <a:rPr lang="en-US" altLang="ja-JP" dirty="0"/>
              <a:t>)</a:t>
            </a:r>
            <a:r>
              <a:rPr lang="ja-JP" altLang="en-US" dirty="0"/>
              <a:t>」という。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36878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3B410E-BC59-0088-2A62-C7E3389C7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ブランチ</a:t>
            </a:r>
            <a:r>
              <a:rPr kumimoji="1" lang="ja-JP" altLang="en-US" dirty="0"/>
              <a:t>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982A84-67C4-7EF1-B24A-B85FE4213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ベースとなるコードを分岐</a:t>
            </a:r>
            <a:r>
              <a:rPr kumimoji="1" lang="en-US" altLang="ja-JP" dirty="0"/>
              <a:t>(</a:t>
            </a:r>
            <a:r>
              <a:rPr kumimoji="1" lang="ja-JP" altLang="en-US" dirty="0"/>
              <a:t>複製</a:t>
            </a:r>
            <a:r>
              <a:rPr kumimoji="1" lang="en-US" altLang="ja-JP" dirty="0"/>
              <a:t>)</a:t>
            </a:r>
            <a:r>
              <a:rPr kumimoji="1" lang="ja-JP" altLang="en-US" dirty="0"/>
              <a:t>させて、機能を追加させていくこと。</a:t>
            </a: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D7A22429-EC0B-4423-3E39-6CB619F476A3}"/>
              </a:ext>
            </a:extLst>
          </p:cNvPr>
          <p:cNvGrpSpPr/>
          <p:nvPr/>
        </p:nvGrpSpPr>
        <p:grpSpPr>
          <a:xfrm>
            <a:off x="3173149" y="2616451"/>
            <a:ext cx="5845702" cy="3367890"/>
            <a:chOff x="1173751" y="2616451"/>
            <a:chExt cx="5845702" cy="3367890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B23C36D9-C14E-A550-5C75-9522FFB8E19F}"/>
                </a:ext>
              </a:extLst>
            </p:cNvPr>
            <p:cNvSpPr/>
            <p:nvPr/>
          </p:nvSpPr>
          <p:spPr>
            <a:xfrm>
              <a:off x="1276542" y="3322622"/>
              <a:ext cx="1158843" cy="6609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ベース</a:t>
              </a:r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977A0207-C8E2-9130-2548-B89D75DD9208}"/>
                </a:ext>
              </a:extLst>
            </p:cNvPr>
            <p:cNvSpPr/>
            <p:nvPr/>
          </p:nvSpPr>
          <p:spPr>
            <a:xfrm>
              <a:off x="4371319" y="3322621"/>
              <a:ext cx="1158843" cy="6609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/>
                <a:t>分岐したコード</a:t>
              </a:r>
              <a:endParaRPr kumimoji="1" lang="ja-JP" altLang="en-US" dirty="0"/>
            </a:p>
          </p:txBody>
        </p: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8F2D2F33-9FC3-5FC9-D0B1-BBE48B78D4DB}"/>
                </a:ext>
              </a:extLst>
            </p:cNvPr>
            <p:cNvCxnSpPr/>
            <p:nvPr/>
          </p:nvCxnSpPr>
          <p:spPr>
            <a:xfrm>
              <a:off x="3385996" y="2616451"/>
              <a:ext cx="0" cy="336789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499F1F3B-1A96-45C4-6526-A0DE1E3326AD}"/>
                </a:ext>
              </a:extLst>
            </p:cNvPr>
            <p:cNvSpPr/>
            <p:nvPr/>
          </p:nvSpPr>
          <p:spPr>
            <a:xfrm>
              <a:off x="2869952" y="3322621"/>
              <a:ext cx="1095477" cy="6609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矢印: 右 8">
              <a:extLst>
                <a:ext uri="{FF2B5EF4-FFF2-40B4-BE49-F238E27FC236}">
                  <a16:creationId xmlns:a16="http://schemas.microsoft.com/office/drawing/2014/main" id="{1CCE11AF-EB3C-F889-C810-844BE51D9321}"/>
                </a:ext>
              </a:extLst>
            </p:cNvPr>
            <p:cNvSpPr/>
            <p:nvPr/>
          </p:nvSpPr>
          <p:spPr>
            <a:xfrm>
              <a:off x="2924281" y="3431263"/>
              <a:ext cx="986819" cy="4436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8B59120B-3C29-17A8-9565-40E3C4D226C6}"/>
                </a:ext>
              </a:extLst>
            </p:cNvPr>
            <p:cNvSpPr txBox="1"/>
            <p:nvPr/>
          </p:nvSpPr>
          <p:spPr>
            <a:xfrm>
              <a:off x="1173751" y="2885822"/>
              <a:ext cx="16418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main</a:t>
              </a:r>
              <a:r>
                <a:rPr kumimoji="1" lang="ja-JP" altLang="en-US" dirty="0"/>
                <a:t>ブランチ</a:t>
              </a: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F92A971C-5069-C6C0-8DB3-5E1C75BDC297}"/>
                </a:ext>
              </a:extLst>
            </p:cNvPr>
            <p:cNvSpPr txBox="1"/>
            <p:nvPr/>
          </p:nvSpPr>
          <p:spPr>
            <a:xfrm>
              <a:off x="1226563" y="4360025"/>
              <a:ext cx="16418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新しいブランチの影響は受けない</a:t>
              </a:r>
              <a:endParaRPr lang="en-US" altLang="ja-JP" dirty="0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D4BE4296-0888-F220-CE3E-DFFE321E6E78}"/>
                </a:ext>
              </a:extLst>
            </p:cNvPr>
            <p:cNvSpPr/>
            <p:nvPr/>
          </p:nvSpPr>
          <p:spPr>
            <a:xfrm>
              <a:off x="4371319" y="5233553"/>
              <a:ext cx="1158843" cy="6609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/>
                <a:t>分岐したコード</a:t>
              </a:r>
              <a:endParaRPr kumimoji="1" lang="ja-JP" altLang="en-US" dirty="0"/>
            </a:p>
          </p:txBody>
        </p:sp>
        <p:sp>
          <p:nvSpPr>
            <p:cNvPr id="13" name="矢印: 右 12">
              <a:extLst>
                <a:ext uri="{FF2B5EF4-FFF2-40B4-BE49-F238E27FC236}">
                  <a16:creationId xmlns:a16="http://schemas.microsoft.com/office/drawing/2014/main" id="{CC6ABCAF-81C6-F2A8-4A9B-48E1BF284483}"/>
                </a:ext>
              </a:extLst>
            </p:cNvPr>
            <p:cNvSpPr/>
            <p:nvPr/>
          </p:nvSpPr>
          <p:spPr>
            <a:xfrm rot="5400000">
              <a:off x="4457330" y="4390583"/>
              <a:ext cx="986819" cy="4436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1702D66F-869A-5258-D128-4BF8D76B56D7}"/>
                </a:ext>
              </a:extLst>
            </p:cNvPr>
            <p:cNvSpPr txBox="1"/>
            <p:nvPr/>
          </p:nvSpPr>
          <p:spPr>
            <a:xfrm>
              <a:off x="5377581" y="4452358"/>
              <a:ext cx="16418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X</a:t>
              </a:r>
              <a:r>
                <a:rPr lang="ja-JP" altLang="en-US" dirty="0"/>
                <a:t>機能を追加</a:t>
              </a:r>
              <a:endParaRPr lang="en-US" altLang="ja-JP" dirty="0"/>
            </a:p>
          </p:txBody>
        </p:sp>
      </p:grpSp>
    </p:spTree>
    <p:extLst>
      <p:ext uri="{BB962C8B-B14F-4D97-AF65-F5344CB8AC3E}">
        <p14:creationId xmlns:p14="http://schemas.microsoft.com/office/powerpoint/2010/main" val="244297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CB7A40-DAD2-6232-1D56-607E35ADB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マージとは①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8FBFBE-207F-5F50-95FB-59FCBEB61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あるブランチに対して、別のブランチで変更した結果を取り込むこと</a:t>
            </a: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AE3E42AC-3063-CC0A-3F9E-79FFFDC8BEE2}"/>
              </a:ext>
            </a:extLst>
          </p:cNvPr>
          <p:cNvGrpSpPr/>
          <p:nvPr/>
        </p:nvGrpSpPr>
        <p:grpSpPr>
          <a:xfrm>
            <a:off x="3173149" y="2616451"/>
            <a:ext cx="5845702" cy="4055953"/>
            <a:chOff x="1173751" y="2616451"/>
            <a:chExt cx="5845702" cy="4055953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EC694136-7F45-4225-631E-AC4462D8C8AC}"/>
                </a:ext>
              </a:extLst>
            </p:cNvPr>
            <p:cNvSpPr/>
            <p:nvPr/>
          </p:nvSpPr>
          <p:spPr>
            <a:xfrm>
              <a:off x="1276542" y="3322622"/>
              <a:ext cx="1158843" cy="6609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ベース</a:t>
              </a: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EA7EC987-85CC-3B8D-D2FB-8AAD0E140BC2}"/>
                </a:ext>
              </a:extLst>
            </p:cNvPr>
            <p:cNvSpPr/>
            <p:nvPr/>
          </p:nvSpPr>
          <p:spPr>
            <a:xfrm>
              <a:off x="4371319" y="3322621"/>
              <a:ext cx="1158843" cy="6609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/>
                <a:t>分岐したコード</a:t>
              </a:r>
              <a:endParaRPr kumimoji="1" lang="ja-JP" altLang="en-US" dirty="0"/>
            </a:p>
          </p:txBody>
        </p: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75E3D426-B8B0-26AD-A5EE-0821BA8A96E4}"/>
                </a:ext>
              </a:extLst>
            </p:cNvPr>
            <p:cNvCxnSpPr>
              <a:cxnSpLocks/>
            </p:cNvCxnSpPr>
            <p:nvPr/>
          </p:nvCxnSpPr>
          <p:spPr>
            <a:xfrm>
              <a:off x="3385996" y="2616451"/>
              <a:ext cx="0" cy="4055953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E3B6FF57-8719-A2C6-85E5-09C0B271FA0E}"/>
                </a:ext>
              </a:extLst>
            </p:cNvPr>
            <p:cNvSpPr/>
            <p:nvPr/>
          </p:nvSpPr>
          <p:spPr>
            <a:xfrm>
              <a:off x="2869952" y="3322621"/>
              <a:ext cx="1095477" cy="6609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矢印: 右 8">
              <a:extLst>
                <a:ext uri="{FF2B5EF4-FFF2-40B4-BE49-F238E27FC236}">
                  <a16:creationId xmlns:a16="http://schemas.microsoft.com/office/drawing/2014/main" id="{7953FF51-C616-FCDA-02B6-DC980CE1A039}"/>
                </a:ext>
              </a:extLst>
            </p:cNvPr>
            <p:cNvSpPr/>
            <p:nvPr/>
          </p:nvSpPr>
          <p:spPr>
            <a:xfrm>
              <a:off x="2924281" y="3431263"/>
              <a:ext cx="986819" cy="4436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406BD7E0-F93F-8440-27F4-C110DFC444E6}"/>
                </a:ext>
              </a:extLst>
            </p:cNvPr>
            <p:cNvSpPr txBox="1"/>
            <p:nvPr/>
          </p:nvSpPr>
          <p:spPr>
            <a:xfrm>
              <a:off x="1173751" y="2885822"/>
              <a:ext cx="16418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main</a:t>
              </a:r>
              <a:r>
                <a:rPr kumimoji="1" lang="ja-JP" altLang="en-US" dirty="0"/>
                <a:t>ブランチ</a:t>
              </a: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B03682A4-DDB9-BF59-A287-50E6F4AA9C49}"/>
                </a:ext>
              </a:extLst>
            </p:cNvPr>
            <p:cNvSpPr txBox="1"/>
            <p:nvPr/>
          </p:nvSpPr>
          <p:spPr>
            <a:xfrm>
              <a:off x="1179782" y="5783759"/>
              <a:ext cx="16418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ja-JP" dirty="0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4DB72B3A-E36D-E0CD-C4AF-DF980036B6B8}"/>
                </a:ext>
              </a:extLst>
            </p:cNvPr>
            <p:cNvSpPr/>
            <p:nvPr/>
          </p:nvSpPr>
          <p:spPr>
            <a:xfrm>
              <a:off x="4371319" y="5233553"/>
              <a:ext cx="1158843" cy="6609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/>
                <a:t>分岐したコード</a:t>
              </a:r>
              <a:endParaRPr kumimoji="1" lang="ja-JP" altLang="en-US" dirty="0"/>
            </a:p>
          </p:txBody>
        </p:sp>
        <p:sp>
          <p:nvSpPr>
            <p:cNvPr id="13" name="矢印: 右 12">
              <a:extLst>
                <a:ext uri="{FF2B5EF4-FFF2-40B4-BE49-F238E27FC236}">
                  <a16:creationId xmlns:a16="http://schemas.microsoft.com/office/drawing/2014/main" id="{E5AFE943-23F2-4A25-5FF6-38505DF9EEF3}"/>
                </a:ext>
              </a:extLst>
            </p:cNvPr>
            <p:cNvSpPr/>
            <p:nvPr/>
          </p:nvSpPr>
          <p:spPr>
            <a:xfrm rot="5400000">
              <a:off x="4457330" y="4390583"/>
              <a:ext cx="986819" cy="4436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03CD3B14-ECEF-C8E5-890F-22DC11200C37}"/>
                </a:ext>
              </a:extLst>
            </p:cNvPr>
            <p:cNvSpPr txBox="1"/>
            <p:nvPr/>
          </p:nvSpPr>
          <p:spPr>
            <a:xfrm>
              <a:off x="5377581" y="4452358"/>
              <a:ext cx="16418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A</a:t>
              </a:r>
              <a:r>
                <a:rPr lang="ja-JP" altLang="en-US" dirty="0"/>
                <a:t>機能を修正</a:t>
              </a:r>
              <a:endParaRPr lang="en-US" altLang="ja-JP" dirty="0"/>
            </a:p>
          </p:txBody>
        </p:sp>
      </p:grp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628AE98-D74E-D73B-6B4A-3CDA6E349B89}"/>
              </a:ext>
            </a:extLst>
          </p:cNvPr>
          <p:cNvSpPr/>
          <p:nvPr/>
        </p:nvSpPr>
        <p:spPr>
          <a:xfrm rot="10800000">
            <a:off x="4881500" y="5343653"/>
            <a:ext cx="1095477" cy="6609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E2E8812B-D545-0D34-1F09-6A05AADD18EE}"/>
              </a:ext>
            </a:extLst>
          </p:cNvPr>
          <p:cNvSpPr/>
          <p:nvPr/>
        </p:nvSpPr>
        <p:spPr>
          <a:xfrm rot="10800000">
            <a:off x="4923679" y="5391997"/>
            <a:ext cx="986819" cy="443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D2C0D86-BAF3-2416-3F75-D23D54B57C78}"/>
              </a:ext>
            </a:extLst>
          </p:cNvPr>
          <p:cNvSpPr/>
          <p:nvPr/>
        </p:nvSpPr>
        <p:spPr>
          <a:xfrm>
            <a:off x="3304605" y="5238737"/>
            <a:ext cx="1158843" cy="660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マージ後のベース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D64F440-B87F-FF9D-B8D6-4AA5349C0F2C}"/>
              </a:ext>
            </a:extLst>
          </p:cNvPr>
          <p:cNvSpPr txBox="1"/>
          <p:nvPr/>
        </p:nvSpPr>
        <p:spPr>
          <a:xfrm>
            <a:off x="2968122" y="6016735"/>
            <a:ext cx="1792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修正後の機能が</a:t>
            </a:r>
            <a:br>
              <a:rPr lang="en-US" altLang="ja-JP" dirty="0"/>
            </a:br>
            <a:r>
              <a:rPr lang="ja-JP" altLang="en-US" dirty="0"/>
              <a:t>取り込まれる</a:t>
            </a:r>
            <a:endParaRPr lang="en-US" altLang="ja-JP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6D0D73B-E49A-0473-F67E-C9DC5135D2B9}"/>
              </a:ext>
            </a:extLst>
          </p:cNvPr>
          <p:cNvSpPr txBox="1"/>
          <p:nvPr/>
        </p:nvSpPr>
        <p:spPr>
          <a:xfrm>
            <a:off x="5364400" y="5907276"/>
            <a:ext cx="2620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rgbClr val="FF0000"/>
                </a:solidFill>
              </a:rPr>
              <a:t>Pull</a:t>
            </a:r>
            <a:r>
              <a:rPr lang="ja-JP" altLang="en-US" sz="1200" dirty="0">
                <a:solidFill>
                  <a:srgbClr val="FF0000"/>
                </a:solidFill>
              </a:rPr>
              <a:t>リクエストという操作を行う</a:t>
            </a:r>
            <a:br>
              <a:rPr lang="en-US" altLang="ja-JP" sz="1200" dirty="0">
                <a:solidFill>
                  <a:srgbClr val="FF0000"/>
                </a:solidFill>
              </a:rPr>
            </a:br>
            <a:r>
              <a:rPr lang="ja-JP" altLang="en-US" sz="1200" dirty="0">
                <a:solidFill>
                  <a:srgbClr val="FF0000"/>
                </a:solidFill>
              </a:rPr>
              <a:t>（マージする）</a:t>
            </a:r>
            <a:endParaRPr lang="en-US" altLang="ja-JP" sz="1200" dirty="0">
              <a:solidFill>
                <a:srgbClr val="FF0000"/>
              </a:solidFill>
            </a:endParaRP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6C57A810-9335-FC65-AF21-A70B02FA7D90}"/>
              </a:ext>
            </a:extLst>
          </p:cNvPr>
          <p:cNvCxnSpPr/>
          <p:nvPr/>
        </p:nvCxnSpPr>
        <p:spPr>
          <a:xfrm>
            <a:off x="5567881" y="5674105"/>
            <a:ext cx="244444" cy="2331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731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67AB17-7A46-A9D0-45BA-5B85BEEA8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マージとは</a:t>
            </a:r>
            <a:r>
              <a:rPr lang="ja-JP" altLang="en-US" dirty="0"/>
              <a:t>②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456AC8-424C-881C-C09E-C0C421B28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おなじベース</a:t>
            </a:r>
            <a:r>
              <a:rPr kumimoji="1" lang="en-US" altLang="ja-JP" dirty="0"/>
              <a:t>(</a:t>
            </a:r>
            <a:r>
              <a:rPr kumimoji="1" lang="ja-JP" altLang="en-US" dirty="0"/>
              <a:t>ファイル</a:t>
            </a:r>
            <a:r>
              <a:rPr kumimoji="1" lang="en-US" altLang="ja-JP" dirty="0"/>
              <a:t>)</a:t>
            </a:r>
            <a:r>
              <a:rPr kumimoji="1" lang="ja-JP" altLang="en-US" dirty="0"/>
              <a:t>に対して、複数人で修正を加えるとコンフリクト</a:t>
            </a:r>
            <a:r>
              <a:rPr kumimoji="1" lang="en-US" altLang="ja-JP" dirty="0"/>
              <a:t>(</a:t>
            </a:r>
            <a:r>
              <a:rPr kumimoji="1" lang="ja-JP" altLang="en-US" dirty="0"/>
              <a:t>衝突</a:t>
            </a:r>
            <a:r>
              <a:rPr kumimoji="1" lang="en-US" altLang="ja-JP" dirty="0"/>
              <a:t>)</a:t>
            </a:r>
            <a:r>
              <a:rPr kumimoji="1" lang="ja-JP" altLang="en-US" dirty="0"/>
              <a:t>が起きる。</a:t>
            </a:r>
            <a:endParaRPr kumimoji="1" lang="en-US" altLang="ja-JP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006DC7F-D4B3-9401-C121-167A10F7EA5A}"/>
              </a:ext>
            </a:extLst>
          </p:cNvPr>
          <p:cNvSpPr txBox="1"/>
          <p:nvPr/>
        </p:nvSpPr>
        <p:spPr>
          <a:xfrm>
            <a:off x="4409213" y="5965671"/>
            <a:ext cx="13057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1200" dirty="0"/>
          </a:p>
        </p:txBody>
      </p:sp>
    </p:spTree>
    <p:extLst>
      <p:ext uri="{BB962C8B-B14F-4D97-AF65-F5344CB8AC3E}">
        <p14:creationId xmlns:p14="http://schemas.microsoft.com/office/powerpoint/2010/main" val="2723681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9915CA-F360-C2AD-3BFA-A79CB3224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マージとは③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ED2B32-86F7-317F-285B-97816E2C4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マージをする際にコンフリクトが発生した場合、マージの前にコンフリクトを解消する必要がある。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B8F8E7F-BD89-937B-7FFD-7CF39DDA0D07}"/>
              </a:ext>
            </a:extLst>
          </p:cNvPr>
          <p:cNvSpPr/>
          <p:nvPr/>
        </p:nvSpPr>
        <p:spPr>
          <a:xfrm>
            <a:off x="5387275" y="3148837"/>
            <a:ext cx="921620" cy="525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ベース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596E44C-3C65-A724-FB27-5FF9168EB34F}"/>
              </a:ext>
            </a:extLst>
          </p:cNvPr>
          <p:cNvSpPr/>
          <p:nvPr/>
        </p:nvSpPr>
        <p:spPr>
          <a:xfrm>
            <a:off x="7848529" y="3148836"/>
            <a:ext cx="921620" cy="525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分岐したコード</a:t>
            </a:r>
            <a:endParaRPr kumimoji="1" lang="ja-JP" altLang="en-US" sz="1200" dirty="0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03D9AF28-36C4-7B32-30FB-4D2D00ABDF7E}"/>
              </a:ext>
            </a:extLst>
          </p:cNvPr>
          <p:cNvCxnSpPr>
            <a:cxnSpLocks/>
          </p:cNvCxnSpPr>
          <p:nvPr/>
        </p:nvCxnSpPr>
        <p:spPr>
          <a:xfrm>
            <a:off x="7064909" y="2801453"/>
            <a:ext cx="0" cy="392527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8297BDCB-286C-DC74-FCA9-3A8CE79FB53F}"/>
              </a:ext>
            </a:extLst>
          </p:cNvPr>
          <p:cNvGrpSpPr/>
          <p:nvPr/>
        </p:nvGrpSpPr>
        <p:grpSpPr>
          <a:xfrm>
            <a:off x="6628944" y="3148836"/>
            <a:ext cx="871225" cy="525611"/>
            <a:chOff x="5753394" y="4008346"/>
            <a:chExt cx="871225" cy="525611"/>
          </a:xfrm>
        </p:grpSpPr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607DCFCF-1452-4010-E351-AF02CC24AB52}"/>
                </a:ext>
              </a:extLst>
            </p:cNvPr>
            <p:cNvSpPr/>
            <p:nvPr/>
          </p:nvSpPr>
          <p:spPr>
            <a:xfrm>
              <a:off x="5753394" y="4008346"/>
              <a:ext cx="871225" cy="5256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矢印: 右 28">
              <a:extLst>
                <a:ext uri="{FF2B5EF4-FFF2-40B4-BE49-F238E27FC236}">
                  <a16:creationId xmlns:a16="http://schemas.microsoft.com/office/drawing/2014/main" id="{90DC9711-538E-D292-3535-F6A662368C6A}"/>
                </a:ext>
              </a:extLst>
            </p:cNvPr>
            <p:cNvSpPr/>
            <p:nvPr/>
          </p:nvSpPr>
          <p:spPr>
            <a:xfrm>
              <a:off x="5796601" y="4094748"/>
              <a:ext cx="784810" cy="3528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/>
            </a:p>
          </p:txBody>
        </p:sp>
      </p:grp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25301DA-169B-78D1-7109-9A7FA10F6D7E}"/>
              </a:ext>
            </a:extLst>
          </p:cNvPr>
          <p:cNvSpPr txBox="1"/>
          <p:nvPr/>
        </p:nvSpPr>
        <p:spPr>
          <a:xfrm>
            <a:off x="5305526" y="2801453"/>
            <a:ext cx="13057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main</a:t>
            </a:r>
            <a:r>
              <a:rPr kumimoji="1" lang="ja-JP" altLang="en-US" sz="1200" dirty="0"/>
              <a:t>ブランチ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FB9FF31-3DA6-DEBA-320F-468FDCE705DB}"/>
              </a:ext>
            </a:extLst>
          </p:cNvPr>
          <p:cNvSpPr/>
          <p:nvPr/>
        </p:nvSpPr>
        <p:spPr>
          <a:xfrm>
            <a:off x="7848529" y="4668586"/>
            <a:ext cx="921620" cy="525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分岐したコード</a:t>
            </a:r>
            <a:endParaRPr kumimoji="1" lang="ja-JP" altLang="en-US" sz="1200" dirty="0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3BC2B7BB-B117-6FB5-4C17-B38953772F8A}"/>
              </a:ext>
            </a:extLst>
          </p:cNvPr>
          <p:cNvSpPr/>
          <p:nvPr/>
        </p:nvSpPr>
        <p:spPr>
          <a:xfrm rot="5400000">
            <a:off x="7916933" y="3998178"/>
            <a:ext cx="784810" cy="3528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71C2D6A-00BE-F7BF-839E-EC74E5E49C25}"/>
              </a:ext>
            </a:extLst>
          </p:cNvPr>
          <p:cNvSpPr txBox="1"/>
          <p:nvPr/>
        </p:nvSpPr>
        <p:spPr>
          <a:xfrm>
            <a:off x="8648802" y="4047308"/>
            <a:ext cx="13057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X</a:t>
            </a:r>
            <a:r>
              <a:rPr lang="ja-JP" altLang="en-US" sz="1200" dirty="0"/>
              <a:t>機能を修正</a:t>
            </a:r>
            <a:endParaRPr lang="en-US" altLang="ja-JP" sz="1200" dirty="0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1C48F518-5273-8243-F1F2-B567F9AEF9B3}"/>
              </a:ext>
            </a:extLst>
          </p:cNvPr>
          <p:cNvGrpSpPr/>
          <p:nvPr/>
        </p:nvGrpSpPr>
        <p:grpSpPr>
          <a:xfrm>
            <a:off x="6628944" y="4694933"/>
            <a:ext cx="871225" cy="525611"/>
            <a:chOff x="6100617" y="5418646"/>
            <a:chExt cx="871225" cy="525611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47808F70-2226-03A8-A228-A4F143E0EB9B}"/>
                </a:ext>
              </a:extLst>
            </p:cNvPr>
            <p:cNvSpPr/>
            <p:nvPr/>
          </p:nvSpPr>
          <p:spPr>
            <a:xfrm rot="10800000">
              <a:off x="6100617" y="5418646"/>
              <a:ext cx="871225" cy="5256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矢印: 右 26">
              <a:extLst>
                <a:ext uri="{FF2B5EF4-FFF2-40B4-BE49-F238E27FC236}">
                  <a16:creationId xmlns:a16="http://schemas.microsoft.com/office/drawing/2014/main" id="{D38D3999-4217-0A60-82E6-78CD41DEFA39}"/>
                </a:ext>
              </a:extLst>
            </p:cNvPr>
            <p:cNvSpPr/>
            <p:nvPr/>
          </p:nvSpPr>
          <p:spPr>
            <a:xfrm rot="10800000">
              <a:off x="6154947" y="5482808"/>
              <a:ext cx="784810" cy="3528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1601237-C291-E3F7-A71E-72403062EB56}"/>
              </a:ext>
            </a:extLst>
          </p:cNvPr>
          <p:cNvSpPr/>
          <p:nvPr/>
        </p:nvSpPr>
        <p:spPr>
          <a:xfrm>
            <a:off x="5436983" y="4686527"/>
            <a:ext cx="921620" cy="525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マージ後のベース</a:t>
            </a:r>
            <a:endParaRPr kumimoji="1" lang="ja-JP" altLang="en-US" sz="1200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C187A16-B1D1-0649-A136-8424B87D3EBE}"/>
              </a:ext>
            </a:extLst>
          </p:cNvPr>
          <p:cNvSpPr/>
          <p:nvPr/>
        </p:nvSpPr>
        <p:spPr>
          <a:xfrm>
            <a:off x="3184477" y="3165443"/>
            <a:ext cx="921620" cy="525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分岐したコード</a:t>
            </a:r>
            <a:endParaRPr kumimoji="1" lang="ja-JP" altLang="en-US" sz="1200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FCAE00B-6B6A-D8DB-DF40-E32668E9952E}"/>
              </a:ext>
            </a:extLst>
          </p:cNvPr>
          <p:cNvSpPr/>
          <p:nvPr/>
        </p:nvSpPr>
        <p:spPr>
          <a:xfrm>
            <a:off x="3184477" y="5762552"/>
            <a:ext cx="921620" cy="525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分岐したコード</a:t>
            </a:r>
            <a:endParaRPr kumimoji="1" lang="ja-JP" altLang="en-US" sz="1200" dirty="0"/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DCA44C85-FB7E-04AF-00DC-7B7C35F707C7}"/>
              </a:ext>
            </a:extLst>
          </p:cNvPr>
          <p:cNvSpPr/>
          <p:nvPr/>
        </p:nvSpPr>
        <p:spPr>
          <a:xfrm rot="5400000">
            <a:off x="2681088" y="4586577"/>
            <a:ext cx="1928395" cy="3528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CADFC91-DC3C-4175-735C-887A64404703}"/>
              </a:ext>
            </a:extLst>
          </p:cNvPr>
          <p:cNvSpPr txBox="1"/>
          <p:nvPr/>
        </p:nvSpPr>
        <p:spPr>
          <a:xfrm>
            <a:off x="2329115" y="4620595"/>
            <a:ext cx="13057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X</a:t>
            </a:r>
            <a:r>
              <a:rPr lang="ja-JP" altLang="en-US" sz="1200" dirty="0"/>
              <a:t>機能を修正</a:t>
            </a:r>
            <a:endParaRPr lang="en-US" altLang="ja-JP" sz="1200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C6BBC57-30F4-8E4B-5F17-BCDABF280263}"/>
              </a:ext>
            </a:extLst>
          </p:cNvPr>
          <p:cNvSpPr/>
          <p:nvPr/>
        </p:nvSpPr>
        <p:spPr>
          <a:xfrm>
            <a:off x="4340240" y="4675318"/>
            <a:ext cx="871225" cy="5256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E42CC9A8-7730-D652-D8C4-11E743C8D458}"/>
              </a:ext>
            </a:extLst>
          </p:cNvPr>
          <p:cNvCxnSpPr>
            <a:cxnSpLocks/>
          </p:cNvCxnSpPr>
          <p:nvPr/>
        </p:nvCxnSpPr>
        <p:spPr>
          <a:xfrm>
            <a:off x="4754763" y="2801453"/>
            <a:ext cx="0" cy="392527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599D8EB4-7AAF-FCE0-1470-4213B1E1C285}"/>
              </a:ext>
            </a:extLst>
          </p:cNvPr>
          <p:cNvGrpSpPr/>
          <p:nvPr/>
        </p:nvGrpSpPr>
        <p:grpSpPr>
          <a:xfrm rot="10800000">
            <a:off x="4340240" y="3148835"/>
            <a:ext cx="871225" cy="525611"/>
            <a:chOff x="5753394" y="4008346"/>
            <a:chExt cx="871225" cy="525611"/>
          </a:xfrm>
        </p:grpSpPr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8099AA6A-6EAE-118D-BBD2-05CAE6BF2288}"/>
                </a:ext>
              </a:extLst>
            </p:cNvPr>
            <p:cNvSpPr/>
            <p:nvPr/>
          </p:nvSpPr>
          <p:spPr>
            <a:xfrm>
              <a:off x="5753394" y="4008346"/>
              <a:ext cx="871225" cy="5256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矢印: 右 22">
              <a:extLst>
                <a:ext uri="{FF2B5EF4-FFF2-40B4-BE49-F238E27FC236}">
                  <a16:creationId xmlns:a16="http://schemas.microsoft.com/office/drawing/2014/main" id="{BF714BBD-3010-D2C0-EC85-1E2F6FC2589C}"/>
                </a:ext>
              </a:extLst>
            </p:cNvPr>
            <p:cNvSpPr/>
            <p:nvPr/>
          </p:nvSpPr>
          <p:spPr>
            <a:xfrm>
              <a:off x="5796601" y="4094748"/>
              <a:ext cx="784810" cy="3528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/>
            </a:p>
          </p:txBody>
        </p:sp>
      </p:grp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92459206-E15A-1FF8-9417-3F9A5E5A8541}"/>
              </a:ext>
            </a:extLst>
          </p:cNvPr>
          <p:cNvSpPr/>
          <p:nvPr/>
        </p:nvSpPr>
        <p:spPr>
          <a:xfrm>
            <a:off x="5436983" y="5745283"/>
            <a:ext cx="921620" cy="525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マージ後のベース</a:t>
            </a:r>
            <a:endParaRPr kumimoji="1" lang="ja-JP" altLang="en-US" sz="1200" dirty="0"/>
          </a:p>
        </p:txBody>
      </p: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CDFD5BF8-A3AA-5B0A-7448-89E02421A149}"/>
              </a:ext>
            </a:extLst>
          </p:cNvPr>
          <p:cNvGrpSpPr/>
          <p:nvPr/>
        </p:nvGrpSpPr>
        <p:grpSpPr>
          <a:xfrm rot="10800000">
            <a:off x="4329117" y="5727177"/>
            <a:ext cx="871225" cy="525611"/>
            <a:chOff x="6100617" y="5418646"/>
            <a:chExt cx="871225" cy="525611"/>
          </a:xfrm>
        </p:grpSpPr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6D3F1F53-3B5C-4C1D-16B9-20CBD639F38B}"/>
                </a:ext>
              </a:extLst>
            </p:cNvPr>
            <p:cNvSpPr/>
            <p:nvPr/>
          </p:nvSpPr>
          <p:spPr>
            <a:xfrm rot="10800000">
              <a:off x="6100617" y="5418646"/>
              <a:ext cx="871225" cy="5256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矢印: 右 34">
              <a:extLst>
                <a:ext uri="{FF2B5EF4-FFF2-40B4-BE49-F238E27FC236}">
                  <a16:creationId xmlns:a16="http://schemas.microsoft.com/office/drawing/2014/main" id="{B68F18C6-42E8-901A-96BF-782AF0B1E2A4}"/>
                </a:ext>
              </a:extLst>
            </p:cNvPr>
            <p:cNvSpPr/>
            <p:nvPr/>
          </p:nvSpPr>
          <p:spPr>
            <a:xfrm rot="10800000">
              <a:off x="6154947" y="5482808"/>
              <a:ext cx="784810" cy="3528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38" name="楕円 37">
            <a:extLst>
              <a:ext uri="{FF2B5EF4-FFF2-40B4-BE49-F238E27FC236}">
                <a16:creationId xmlns:a16="http://schemas.microsoft.com/office/drawing/2014/main" id="{05546146-7EEA-049F-7B7E-933955318E00}"/>
              </a:ext>
            </a:extLst>
          </p:cNvPr>
          <p:cNvSpPr/>
          <p:nvPr/>
        </p:nvSpPr>
        <p:spPr>
          <a:xfrm>
            <a:off x="5088047" y="4342413"/>
            <a:ext cx="1581246" cy="22000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思考の吹き出し: 雲形 38">
            <a:extLst>
              <a:ext uri="{FF2B5EF4-FFF2-40B4-BE49-F238E27FC236}">
                <a16:creationId xmlns:a16="http://schemas.microsoft.com/office/drawing/2014/main" id="{6CC862B4-2987-5554-D7C1-190E00D233A0}"/>
              </a:ext>
            </a:extLst>
          </p:cNvPr>
          <p:cNvSpPr/>
          <p:nvPr/>
        </p:nvSpPr>
        <p:spPr>
          <a:xfrm>
            <a:off x="7583377" y="5351488"/>
            <a:ext cx="2846215" cy="936675"/>
          </a:xfrm>
          <a:prstGeom prst="cloudCallout">
            <a:avLst>
              <a:gd name="adj1" fmla="val -79137"/>
              <a:gd name="adj2" fmla="val -322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どちらの修正を優先すればよいか分からない</a:t>
            </a:r>
            <a:r>
              <a:rPr kumimoji="1" lang="en-US" altLang="ja-JP" sz="1200" dirty="0"/>
              <a:t>(</a:t>
            </a:r>
            <a:r>
              <a:rPr kumimoji="1" lang="ja-JP" altLang="en-US" sz="1200" dirty="0"/>
              <a:t>競合</a:t>
            </a:r>
            <a:r>
              <a:rPr kumimoji="1" lang="en-US" altLang="ja-JP" sz="1200" dirty="0"/>
              <a:t>)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94154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649</Words>
  <Application>Microsoft Office PowerPoint</Application>
  <PresentationFormat>ワイド画面</PresentationFormat>
  <Paragraphs>97</Paragraphs>
  <Slides>20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5" baseType="lpstr">
      <vt:lpstr>游ゴシック</vt:lpstr>
      <vt:lpstr>游ゴシック Light</vt:lpstr>
      <vt:lpstr>Arial</vt:lpstr>
      <vt:lpstr>Roboto</vt:lpstr>
      <vt:lpstr>Office テーマ</vt:lpstr>
      <vt:lpstr>Gitの使い方について</vt:lpstr>
      <vt:lpstr>Gitの使い方について～目次～</vt:lpstr>
      <vt:lpstr>Gitとは…</vt:lpstr>
      <vt:lpstr>リポジトリとは①</vt:lpstr>
      <vt:lpstr>リポジトリとは②</vt:lpstr>
      <vt:lpstr>ブランチとは</vt:lpstr>
      <vt:lpstr>マージとは①</vt:lpstr>
      <vt:lpstr>マージとは②</vt:lpstr>
      <vt:lpstr>マージとは③</vt:lpstr>
      <vt:lpstr>Gitのインストール手順について①</vt:lpstr>
      <vt:lpstr>Gitのインストール手順について②</vt:lpstr>
      <vt:lpstr>Gitのインストール手順について③</vt:lpstr>
      <vt:lpstr>Gitのインストール手順について④</vt:lpstr>
      <vt:lpstr>Gitのインストール手順について⑤</vt:lpstr>
      <vt:lpstr>Gitのインストール手順について⑥</vt:lpstr>
      <vt:lpstr>Gitのインストール手順について⑦</vt:lpstr>
      <vt:lpstr>Gitのインストール手順について⑦</vt:lpstr>
      <vt:lpstr>Gitのインストール手順について⑦</vt:lpstr>
      <vt:lpstr>Gitのインストール手順について⑦</vt:lpstr>
      <vt:lpstr>Gitのインストール手順について⑦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Gitの使い方について</dc:title>
  <dc:creator>巻本 薫</dc:creator>
  <cp:lastModifiedBy>巻本 薫</cp:lastModifiedBy>
  <cp:revision>20</cp:revision>
  <dcterms:created xsi:type="dcterms:W3CDTF">2023-03-29T09:24:25Z</dcterms:created>
  <dcterms:modified xsi:type="dcterms:W3CDTF">2023-03-29T12:36:32Z</dcterms:modified>
</cp:coreProperties>
</file>