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4" r:id="rId3"/>
    <p:sldId id="282" r:id="rId4"/>
    <p:sldId id="257" r:id="rId5"/>
    <p:sldId id="259" r:id="rId6"/>
    <p:sldId id="258" r:id="rId7"/>
    <p:sldId id="285" r:id="rId8"/>
    <p:sldId id="289" r:id="rId9"/>
    <p:sldId id="260" r:id="rId10"/>
    <p:sldId id="293" r:id="rId11"/>
    <p:sldId id="265" r:id="rId12"/>
    <p:sldId id="266" r:id="rId13"/>
    <p:sldId id="262" r:id="rId14"/>
    <p:sldId id="263" r:id="rId15"/>
    <p:sldId id="291" r:id="rId16"/>
    <p:sldId id="268" r:id="rId17"/>
    <p:sldId id="286" r:id="rId18"/>
    <p:sldId id="294" r:id="rId19"/>
    <p:sldId id="272" r:id="rId20"/>
    <p:sldId id="295" r:id="rId21"/>
    <p:sldId id="296" r:id="rId22"/>
    <p:sldId id="297" r:id="rId23"/>
    <p:sldId id="287" r:id="rId24"/>
    <p:sldId id="298" r:id="rId25"/>
    <p:sldId id="299" r:id="rId26"/>
    <p:sldId id="288" r:id="rId27"/>
    <p:sldId id="300" r:id="rId28"/>
    <p:sldId id="280" r:id="rId29"/>
    <p:sldId id="281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213A-0F76-4E61-A9B0-E460CB30AFF9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F0735-9C6F-409E-B771-A4C3C170AB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40C27-BBB3-458D-BE2D-4EE0424C8AFF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4990E-7E3E-4D3A-8649-11C1E9F14A1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4990E-7E3E-4D3A-8649-11C1E9F14A1E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 descr="LOGO-ESME-VILLES_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504" y="6093296"/>
            <a:ext cx="1190148" cy="6566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LABEYRIE Julie - CHENIGLE Amina - MERCIER Quentin</a:t>
            </a:r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960240"/>
            <a:ext cx="8208912" cy="1828800"/>
          </a:xfrm>
        </p:spPr>
        <p:txBody>
          <a:bodyPr/>
          <a:lstStyle/>
          <a:p>
            <a:pPr algn="ctr"/>
            <a:r>
              <a:rPr lang="fr-FR" dirty="0" smtClean="0">
                <a:effectLst/>
              </a:rPr>
              <a:t>Triangulation de la position d’un robot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5736" y="4052664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>
                <a:latin typeface="+mj-lt"/>
              </a:rPr>
              <a:t>Chef de projet : M. DEBADIER</a:t>
            </a:r>
          </a:p>
          <a:p>
            <a:pPr algn="ctr"/>
            <a:r>
              <a:rPr lang="fr-FR" sz="2000" dirty="0" smtClean="0">
                <a:latin typeface="+mj-lt"/>
              </a:rPr>
              <a:t>Groupe M1BE11</a:t>
            </a:r>
          </a:p>
          <a:p>
            <a:pPr algn="ctr"/>
            <a:r>
              <a:rPr lang="fr-FR" sz="2000" dirty="0" smtClean="0">
                <a:latin typeface="+mj-lt"/>
              </a:rPr>
              <a:t>CHENIGLE Amina – LABEYRIE Julie – MERCIER Quentin</a:t>
            </a:r>
            <a:endParaRPr lang="fr-FR" sz="2400" dirty="0" smtClean="0">
              <a:latin typeface="+mj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r>
              <a:rPr lang="fr-BE" dirty="0" smtClean="0"/>
              <a:t>/29</a:t>
            </a:r>
            <a:endParaRPr lang="fr-BE" dirty="0"/>
          </a:p>
        </p:txBody>
      </p:sp>
      <p:pic>
        <p:nvPicPr>
          <p:cNvPr id="6" name="Image 5" descr="LOGO-ESME-VILLES_20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949280"/>
            <a:ext cx="1357323" cy="7647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Département Systèmes et Energie - 2015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2480"/>
            <a:ext cx="8229600" cy="722344"/>
          </a:xfrm>
        </p:spPr>
        <p:txBody>
          <a:bodyPr>
            <a:normAutofit fontScale="90000"/>
          </a:bodyPr>
          <a:lstStyle/>
          <a:p>
            <a:pPr marL="857250" indent="-857250"/>
            <a:r>
              <a:rPr lang="fr-FR" sz="3600" dirty="0" smtClean="0"/>
              <a:t>II. Conception Matérielle</a:t>
            </a:r>
            <a:br>
              <a:rPr lang="fr-FR" sz="3600" dirty="0" smtClean="0"/>
            </a:br>
            <a:r>
              <a:rPr lang="fr-FR" sz="2700" dirty="0" smtClean="0"/>
              <a:t>2) Le PIC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 lvl="0"/>
            <a:endParaRPr lang="fr-FR" sz="2200" dirty="0" smtClean="0">
              <a:latin typeface="+mj-lt"/>
            </a:endParaRPr>
          </a:p>
          <a:p>
            <a:pPr lvl="0"/>
            <a:r>
              <a:rPr lang="fr-FR" sz="2200" dirty="0" smtClean="0">
                <a:latin typeface="+mj-lt"/>
              </a:rPr>
              <a:t>Alimentation en 3,3V </a:t>
            </a:r>
          </a:p>
          <a:p>
            <a:pPr lvl="0"/>
            <a:r>
              <a:rPr lang="fr-FR" sz="2200" dirty="0" smtClean="0">
                <a:latin typeface="+mj-lt"/>
              </a:rPr>
              <a:t>PWM modulable</a:t>
            </a:r>
          </a:p>
          <a:p>
            <a:pPr lvl="0"/>
            <a:r>
              <a:rPr lang="fr-FR" sz="2200" dirty="0" smtClean="0">
                <a:latin typeface="+mj-lt"/>
              </a:rPr>
              <a:t>Quadrature Encoder Interface (QEI)</a:t>
            </a:r>
          </a:p>
          <a:p>
            <a:pPr lvl="0"/>
            <a:r>
              <a:rPr lang="fr-FR" sz="2200" dirty="0" smtClean="0">
                <a:latin typeface="+mj-lt"/>
              </a:rPr>
              <a:t>Interface UART</a:t>
            </a:r>
          </a:p>
          <a:p>
            <a:pPr lvl="0"/>
            <a:r>
              <a:rPr lang="fr-FR" sz="2200" dirty="0" smtClean="0">
                <a:latin typeface="+mj-lt"/>
              </a:rPr>
              <a:t>Un nombre suffisant de broches </a:t>
            </a:r>
          </a:p>
          <a:p>
            <a:pPr>
              <a:buNone/>
            </a:pPr>
            <a:endParaRPr lang="fr-FR" sz="2200" dirty="0" smtClean="0">
              <a:latin typeface="+mj-lt"/>
            </a:endParaRPr>
          </a:p>
          <a:p>
            <a:pPr>
              <a:buNone/>
            </a:pPr>
            <a:r>
              <a:rPr lang="fr-FR" sz="2200" b="1" dirty="0" smtClean="0">
                <a:latin typeface="+mj-lt"/>
              </a:rPr>
              <a:t>-&gt; PIC18F4431 </a:t>
            </a:r>
            <a:r>
              <a:rPr lang="fr-FR" sz="2200" b="1" dirty="0" err="1" smtClean="0">
                <a:latin typeface="+mj-lt"/>
              </a:rPr>
              <a:t>Microchip</a:t>
            </a:r>
            <a:endParaRPr lang="fr-FR" sz="2200" b="1" dirty="0" smtClean="0">
              <a:latin typeface="+mj-lt"/>
            </a:endParaRPr>
          </a:p>
          <a:p>
            <a:pPr>
              <a:buNone/>
            </a:pPr>
            <a:endParaRPr lang="fr-FR" b="1" dirty="0" smtClean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53272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II. Conception Matérielle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3) L’alimentation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fr-FR" sz="2000" dirty="0" smtClean="0">
                <a:latin typeface="+mj-lt"/>
              </a:rPr>
              <a:t>Alimentation : 4 piles AA rechargeables</a:t>
            </a:r>
          </a:p>
          <a:p>
            <a:pPr marL="514350" indent="-514350"/>
            <a:r>
              <a:rPr lang="fr-FR" sz="2000" dirty="0" smtClean="0">
                <a:latin typeface="+mj-lt"/>
                <a:sym typeface="Wingdings" pitchFamily="2" charset="2"/>
              </a:rPr>
              <a:t>Augmentation la tension grâce à un </a:t>
            </a:r>
            <a:r>
              <a:rPr lang="fr-FR" sz="2000" dirty="0" err="1" smtClean="0">
                <a:latin typeface="+mj-lt"/>
                <a:sym typeface="Wingdings" pitchFamily="2" charset="2"/>
              </a:rPr>
              <a:t>boost</a:t>
            </a:r>
            <a:r>
              <a:rPr lang="fr-FR" sz="2000" dirty="0" smtClean="0">
                <a:latin typeface="+mj-lt"/>
                <a:sym typeface="Wingdings" pitchFamily="2" charset="2"/>
              </a:rPr>
              <a:t> (LM2588)</a:t>
            </a:r>
          </a:p>
          <a:p>
            <a:pPr marL="514350" indent="-514350"/>
            <a:r>
              <a:rPr lang="fr-FR" sz="2000" dirty="0" smtClean="0">
                <a:latin typeface="+mj-lt"/>
                <a:sym typeface="Wingdings" pitchFamily="2" charset="2"/>
              </a:rPr>
              <a:t>Convertisseurs 5V et 3.3V</a:t>
            </a:r>
          </a:p>
          <a:p>
            <a:pPr marL="514350" indent="-514350">
              <a:buNone/>
            </a:pPr>
            <a:endParaRPr lang="fr-FR" sz="2000" dirty="0" smtClean="0">
              <a:sym typeface="Wingdings" pitchFamily="2" charset="2"/>
            </a:endParaRPr>
          </a:p>
          <a:p>
            <a:pPr marL="514350" indent="-51435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37248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6984776" cy="308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II. Conception Matérielle</a:t>
            </a:r>
            <a:br>
              <a:rPr lang="fr-FR" sz="3200" dirty="0" smtClean="0"/>
            </a:br>
            <a:r>
              <a:rPr lang="fr-FR" sz="4000" dirty="0" smtClean="0"/>
              <a:t>	</a:t>
            </a:r>
            <a:r>
              <a:rPr lang="fr-FR" sz="2400" dirty="0" smtClean="0"/>
              <a:t>4) Le bloc moteur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162512"/>
            <a:ext cx="4038600" cy="4434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000" b="1" dirty="0" smtClean="0">
                <a:latin typeface="+mj-lt"/>
              </a:rPr>
              <a:t>LE MOTEUR</a:t>
            </a:r>
          </a:p>
          <a:p>
            <a:pPr marL="514350" indent="-514350"/>
            <a:r>
              <a:rPr lang="fr-FR" sz="2000" dirty="0" smtClean="0">
                <a:latin typeface="+mj-lt"/>
              </a:rPr>
              <a:t>Mettre le capteur en rotation</a:t>
            </a:r>
          </a:p>
          <a:p>
            <a:pPr marL="514350" indent="-514350"/>
            <a:r>
              <a:rPr lang="fr-FR" sz="2000" dirty="0" smtClean="0">
                <a:latin typeface="+mj-lt"/>
              </a:rPr>
              <a:t>Etre alimenté entre 0-12V</a:t>
            </a:r>
          </a:p>
          <a:p>
            <a:pPr marL="514350" indent="-514350"/>
            <a:r>
              <a:rPr lang="fr-FR" sz="2000" dirty="0" smtClean="0">
                <a:latin typeface="+mj-lt"/>
              </a:rPr>
              <a:t>Etre léger et facile à mettre en place </a:t>
            </a:r>
          </a:p>
          <a:p>
            <a:pPr marL="514350" indent="-514350">
              <a:buNone/>
            </a:pPr>
            <a:endParaRPr lang="fr-FR" sz="2000" dirty="0" smtClean="0">
              <a:latin typeface="+mj-lt"/>
              <a:sym typeface="Wingdings" pitchFamily="2" charset="2"/>
            </a:endParaRPr>
          </a:p>
          <a:p>
            <a:pPr marL="514350" indent="-514350">
              <a:buNone/>
            </a:pPr>
            <a:endParaRPr lang="fr-FR" sz="2000" dirty="0" smtClean="0">
              <a:latin typeface="+mj-lt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fr-FR" sz="2000" dirty="0" smtClean="0">
                <a:latin typeface="+mj-lt"/>
                <a:sym typeface="Wingdings" pitchFamily="2" charset="2"/>
              </a:rPr>
              <a:t>Moteur RS alimenté 6V et tournant à 3,5tr/sec</a:t>
            </a:r>
            <a:endParaRPr lang="fr-FR" sz="2000" dirty="0" smtClean="0">
              <a:latin typeface="+mj-lt"/>
            </a:endParaRP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44348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000" b="1" dirty="0" smtClean="0">
                <a:latin typeface="+mj-lt"/>
              </a:rPr>
              <a:t>LE CODEUR</a:t>
            </a:r>
          </a:p>
          <a:p>
            <a:r>
              <a:rPr lang="fr-FR" sz="2000" dirty="0" smtClean="0">
                <a:latin typeface="+mj-lt"/>
              </a:rPr>
              <a:t> Connaître la position exacte du capteur lorsqu’il détecte une balise</a:t>
            </a:r>
          </a:p>
          <a:p>
            <a:r>
              <a:rPr lang="fr-FR" sz="2000" dirty="0" smtClean="0">
                <a:latin typeface="+mj-lt"/>
              </a:rPr>
              <a:t>  Besoin de précision</a:t>
            </a:r>
          </a:p>
          <a:p>
            <a:pPr>
              <a:buNone/>
            </a:pPr>
            <a:endParaRPr lang="fr-FR" sz="2000" dirty="0" smtClean="0">
              <a:latin typeface="+mj-lt"/>
            </a:endParaRPr>
          </a:p>
          <a:p>
            <a:pPr>
              <a:buNone/>
            </a:pPr>
            <a:endParaRPr lang="fr-FR" sz="2000" dirty="0" smtClean="0">
              <a:latin typeface="+mj-lt"/>
            </a:endParaRPr>
          </a:p>
          <a:p>
            <a:pPr>
              <a:buNone/>
            </a:pPr>
            <a:r>
              <a:rPr lang="fr-FR" sz="2000" dirty="0" smtClean="0">
                <a:sym typeface="Wingdings" pitchFamily="2" charset="2"/>
              </a:rPr>
              <a:t> </a:t>
            </a:r>
            <a:r>
              <a:rPr lang="fr-FR" sz="2000" dirty="0" smtClean="0">
                <a:latin typeface="+mj-lt"/>
                <a:sym typeface="Wingdings" pitchFamily="2" charset="2"/>
              </a:rPr>
              <a:t>Codeur incrémental optique 2000 points/tours alimenté sous 5V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21224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/>
            <a:r>
              <a:rPr lang="fr-FR" sz="3200" dirty="0" smtClean="0"/>
              <a:t>II. Conception Matérielle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4000" dirty="0" smtClean="0"/>
              <a:t>	</a:t>
            </a:r>
            <a:r>
              <a:rPr lang="fr-FR" sz="2400" dirty="0" smtClean="0"/>
              <a:t>5) Le capteur</a:t>
            </a:r>
            <a:endParaRPr lang="fr-FR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904656" cy="42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65240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II. Conception Matérielle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400" dirty="0" smtClean="0"/>
              <a:t>5) Le capteur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23512"/>
            <a:ext cx="8229600" cy="2285608"/>
          </a:xfrm>
        </p:spPr>
        <p:txBody>
          <a:bodyPr/>
          <a:lstStyle/>
          <a:p>
            <a:pPr marL="514350" indent="-514350">
              <a:buNone/>
            </a:pPr>
            <a:r>
              <a:rPr lang="fr-FR" dirty="0" smtClean="0">
                <a:latin typeface="+mj-lt"/>
              </a:rPr>
              <a:t> </a:t>
            </a:r>
          </a:p>
          <a:p>
            <a:r>
              <a:rPr lang="fr-FR" dirty="0" smtClean="0">
                <a:latin typeface="+mj-lt"/>
              </a:rPr>
              <a:t>Technologie: Infrarouge</a:t>
            </a:r>
          </a:p>
          <a:p>
            <a:r>
              <a:rPr lang="fr-FR" dirty="0" smtClean="0">
                <a:latin typeface="+mj-lt"/>
              </a:rPr>
              <a:t>Capteur: SICK G6 GTB6-P1212</a:t>
            </a:r>
          </a:p>
          <a:p>
            <a:r>
              <a:rPr lang="fr-FR" dirty="0" smtClean="0">
                <a:latin typeface="+mj-lt"/>
              </a:rPr>
              <a:t>Surface réfléchissante: scotch en nid d’abeille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65240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7" name="Image 6" descr="Capteurs SICK GTB6-P12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0272" y="2492896"/>
            <a:ext cx="1981200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8328"/>
          </a:xfrm>
        </p:spPr>
        <p:txBody>
          <a:bodyPr>
            <a:noAutofit/>
          </a:bodyPr>
          <a:lstStyle/>
          <a:p>
            <a:r>
              <a:rPr lang="fr-FR" sz="3200" dirty="0" smtClean="0"/>
              <a:t>II. Conception Matérielle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37248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8" name="Image 7" descr="C:\Users\Julie\Desktop\Projet-Balise-master\IMG_329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54262" y="2175559"/>
            <a:ext cx="4464496" cy="337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C:\Users\Julie\AppData\Local\Microsoft\Windows\INetCache\Content.Word\IMG_331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44824"/>
            <a:ext cx="32403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II. Conception Matérielle</a:t>
            </a:r>
            <a:br>
              <a:rPr lang="fr-FR" sz="3200" dirty="0" smtClean="0"/>
            </a:br>
            <a:r>
              <a:rPr lang="fr-FR" sz="4000" dirty="0" smtClean="0"/>
              <a:t>	</a:t>
            </a:r>
            <a:r>
              <a:rPr lang="fr-FR" sz="2400" dirty="0" smtClean="0"/>
              <a:t>6) Le Bluetooth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Une fois les balises détectées par le capteur et les angles calculés il faut transmettre l’information à l’utilisateur </a:t>
            </a:r>
          </a:p>
          <a:p>
            <a:endParaRPr lang="fr-FR" dirty="0" smtClean="0">
              <a:latin typeface="+mj-lt"/>
            </a:endParaRPr>
          </a:p>
          <a:p>
            <a:pPr>
              <a:buFont typeface="Wingdings" pitchFamily="2" charset="2"/>
              <a:buChar char="à"/>
            </a:pPr>
            <a:r>
              <a:rPr lang="fr-FR" dirty="0" smtClean="0">
                <a:latin typeface="+mj-lt"/>
                <a:sym typeface="Wingdings" pitchFamily="2" charset="2"/>
              </a:rPr>
              <a:t>Choix du module Bluetooth </a:t>
            </a:r>
            <a:r>
              <a:rPr lang="fr-FR" dirty="0" err="1" smtClean="0">
                <a:latin typeface="+mj-lt"/>
                <a:sym typeface="Wingdings" pitchFamily="2" charset="2"/>
              </a:rPr>
              <a:t>Microchip</a:t>
            </a:r>
            <a:r>
              <a:rPr lang="fr-FR" dirty="0" smtClean="0">
                <a:latin typeface="+mj-lt"/>
                <a:sym typeface="Wingdings" pitchFamily="2" charset="2"/>
              </a:rPr>
              <a:t> RN42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49216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/29</a:t>
            </a:r>
            <a:endParaRPr lang="fr-BE" dirty="0"/>
          </a:p>
        </p:txBody>
      </p:sp>
      <p:pic>
        <p:nvPicPr>
          <p:cNvPr id="6" name="Image 5" descr="Module BL RN42 Microchip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5856" y="4293096"/>
            <a:ext cx="2376264" cy="207170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0792" y="2060848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III – Conception logicielle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192688" cy="365125"/>
          </a:xfrm>
        </p:spPr>
        <p:txBody>
          <a:bodyPr/>
          <a:lstStyle/>
          <a:p>
            <a:pPr algn="ctr"/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III. Conception Logicielle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1) Programmation du Bluetooth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73096"/>
          </a:xfrm>
        </p:spPr>
        <p:txBody>
          <a:bodyPr>
            <a:normAutofit/>
          </a:bodyPr>
          <a:lstStyle/>
          <a:p>
            <a:pPr marL="514350" indent="-514350"/>
            <a:r>
              <a:rPr lang="fr-FR" b="1" dirty="0" smtClean="0">
                <a:latin typeface="+mj-lt"/>
              </a:rPr>
              <a:t>Mode data </a:t>
            </a:r>
            <a:r>
              <a:rPr lang="fr-FR" dirty="0" smtClean="0">
                <a:latin typeface="+mj-lt"/>
              </a:rPr>
              <a:t>: transmettre des données au récepteur via le Bluetooth </a:t>
            </a:r>
          </a:p>
          <a:p>
            <a:pPr marL="514350" indent="-514350"/>
            <a:endParaRPr lang="fr-FR" dirty="0" smtClean="0">
              <a:latin typeface="+mj-lt"/>
            </a:endParaRPr>
          </a:p>
          <a:p>
            <a:pPr marL="514350" indent="-514350"/>
            <a:r>
              <a:rPr lang="fr-FR" b="1" dirty="0" smtClean="0">
                <a:latin typeface="+mj-lt"/>
              </a:rPr>
              <a:t>Mode commande :</a:t>
            </a:r>
            <a:r>
              <a:rPr lang="fr-FR" dirty="0" smtClean="0">
                <a:latin typeface="+mj-lt"/>
              </a:rPr>
              <a:t> modifier la configuration du module. Envoyer </a:t>
            </a:r>
            <a:r>
              <a:rPr lang="fr-FR" dirty="0" smtClean="0">
                <a:latin typeface="+mj-lt"/>
              </a:rPr>
              <a:t>les caractères «</a:t>
            </a:r>
            <a:r>
              <a:rPr lang="fr-FR" dirty="0" smtClean="0">
                <a:latin typeface="+mj-lt"/>
              </a:rPr>
              <a:t> $$$ » et recevoir « CMD »</a:t>
            </a:r>
            <a:br>
              <a:rPr lang="fr-FR" dirty="0" smtClean="0">
                <a:latin typeface="+mj-lt"/>
              </a:rPr>
            </a:br>
            <a:endParaRPr lang="fr-FR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III. Conception Logicielle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2) Programmation du pic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fr-FR" sz="2800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j-lt"/>
              </a:rPr>
              <a:t>Configuration des registres et des 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j-lt"/>
              </a:rPr>
              <a:t>Faire clignoter une LED pour vérifier horloge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j-lt"/>
              </a:rPr>
              <a:t>Interruptions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j-lt"/>
              </a:rPr>
              <a:t>PWM et QEI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j-lt"/>
              </a:rPr>
              <a:t>Algorithme de triangulation</a:t>
            </a:r>
          </a:p>
          <a:p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 rotWithShape="1">
          <a:blip r:embed="rId2" cstate="print"/>
          <a:srcRect t="18307" r="81280" b="45216"/>
          <a:stretch/>
        </p:blipFill>
        <p:spPr bwMode="auto">
          <a:xfrm>
            <a:off x="5652120" y="4293096"/>
            <a:ext cx="3240360" cy="2016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4400" dirty="0" smtClean="0"/>
              <a:t>Plan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55576" y="1916832"/>
            <a:ext cx="7632848" cy="4349080"/>
          </a:xfrm>
        </p:spPr>
        <p:txBody>
          <a:bodyPr/>
          <a:lstStyle/>
          <a:p>
            <a:endParaRPr lang="fr-FR" b="1" dirty="0" smtClean="0">
              <a:latin typeface="+mj-lt"/>
            </a:endParaRPr>
          </a:p>
          <a:p>
            <a:r>
              <a:rPr lang="fr-FR" b="1" dirty="0" smtClean="0">
                <a:latin typeface="+mj-lt"/>
              </a:rPr>
              <a:t>Présentation</a:t>
            </a:r>
          </a:p>
          <a:p>
            <a:r>
              <a:rPr lang="fr-FR" b="1" dirty="0" smtClean="0">
                <a:latin typeface="+mj-lt"/>
              </a:rPr>
              <a:t>I – Conception matérielle</a:t>
            </a:r>
          </a:p>
          <a:p>
            <a:r>
              <a:rPr lang="fr-FR" b="1" dirty="0" smtClean="0">
                <a:latin typeface="+mj-lt"/>
              </a:rPr>
              <a:t>II – Conception logicielle</a:t>
            </a:r>
          </a:p>
          <a:p>
            <a:r>
              <a:rPr lang="fr-FR" b="1" dirty="0" smtClean="0">
                <a:latin typeface="+mj-lt"/>
              </a:rPr>
              <a:t>III –Problèmes rencontrés</a:t>
            </a:r>
          </a:p>
          <a:p>
            <a:r>
              <a:rPr lang="fr-FR" b="1" dirty="0" smtClean="0">
                <a:latin typeface="+mj-lt"/>
              </a:rPr>
              <a:t>Conclusion</a:t>
            </a:r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4176464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7664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III. Conception Logicielle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3) Algorithme de triangulation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j-lt"/>
              </a:rPr>
              <a:t>Le robot est sur une position inconnue sur le terrain </a:t>
            </a:r>
          </a:p>
          <a:p>
            <a:r>
              <a:rPr lang="fr-FR" sz="2400" dirty="0" smtClean="0">
                <a:latin typeface="+mj-lt"/>
              </a:rPr>
              <a:t>Création d’un repère dont l’origine est la position du capteur </a:t>
            </a:r>
          </a:p>
          <a:p>
            <a:r>
              <a:rPr lang="fr-FR" sz="2400" dirty="0" smtClean="0">
                <a:latin typeface="+mj-lt"/>
              </a:rPr>
              <a:t>On détermine les 3 angles entre le robot et les balises</a:t>
            </a:r>
          </a:p>
          <a:p>
            <a:pPr>
              <a:buNone/>
            </a:pPr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27363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III. Conception Logicielle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3) Algorithme de triangulation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j-lt"/>
              </a:rPr>
              <a:t>On trace les cercles circonscrits de chaque triangle </a:t>
            </a:r>
          </a:p>
          <a:p>
            <a:r>
              <a:rPr lang="fr-FR" sz="2400" dirty="0" smtClean="0">
                <a:latin typeface="+mj-lt"/>
              </a:rPr>
              <a:t>Le robot est à l’intersection des 3 cercles</a:t>
            </a:r>
          </a:p>
          <a:p>
            <a:pPr>
              <a:buNone/>
            </a:pPr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8" name="Image 7" descr="Triangulation des balise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408712" cy="325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III. Conception Logicielle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3) Algorithme de triangulation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r-FR" b="1" dirty="0" smtClean="0">
                <a:latin typeface="+mj-lt"/>
              </a:rPr>
              <a:t>	Problème : </a:t>
            </a:r>
            <a:r>
              <a:rPr lang="fr-FR" dirty="0" smtClean="0">
                <a:latin typeface="+mj-lt"/>
              </a:rPr>
              <a:t>que se passe-t-il lorsque le robot tourne sur lui-même ?</a:t>
            </a:r>
          </a:p>
          <a:p>
            <a:pPr>
              <a:buNone/>
            </a:pPr>
            <a:endParaRPr lang="fr-FR" b="1" dirty="0" smtClean="0">
              <a:latin typeface="+mj-lt"/>
            </a:endParaRPr>
          </a:p>
          <a:p>
            <a:pPr>
              <a:buNone/>
            </a:pPr>
            <a:r>
              <a:rPr lang="fr-FR" b="1" dirty="0" smtClean="0">
                <a:latin typeface="+mj-lt"/>
              </a:rPr>
              <a:t>	Solution : </a:t>
            </a:r>
            <a:r>
              <a:rPr lang="fr-FR" dirty="0" smtClean="0">
                <a:latin typeface="+mj-lt"/>
              </a:rPr>
              <a:t>Calcul des trois triangulations possibles et comparaison avec la position précédente</a:t>
            </a:r>
          </a:p>
          <a:p>
            <a:pPr>
              <a:buNone/>
            </a:pPr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>
                <a:latin typeface="+mj-lt"/>
              </a:rPr>
              <a:t>	</a:t>
            </a:r>
            <a:r>
              <a:rPr lang="fr-FR" b="1" dirty="0" smtClean="0">
                <a:latin typeface="+mj-lt"/>
              </a:rPr>
              <a:t>Exemple</a:t>
            </a:r>
            <a:r>
              <a:rPr lang="fr-FR" dirty="0" smtClean="0">
                <a:latin typeface="+mj-lt"/>
              </a:rPr>
              <a:t> : 3 angles 25°, 110° et 270° :</a:t>
            </a:r>
          </a:p>
          <a:p>
            <a:pPr>
              <a:buNone/>
            </a:pPr>
            <a:endParaRPr lang="fr-FR" sz="600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25° correspond à C, 110° correspond à D et 270° correspond à F</a:t>
            </a:r>
          </a:p>
          <a:p>
            <a:pPr lvl="1"/>
            <a:r>
              <a:rPr lang="fr-FR" dirty="0" smtClean="0">
                <a:latin typeface="+mj-lt"/>
              </a:rPr>
              <a:t>25° correspond à D, 110° correspond à F et 270° correspond à C</a:t>
            </a:r>
          </a:p>
          <a:p>
            <a:pPr lvl="1"/>
            <a:r>
              <a:rPr lang="fr-FR" dirty="0" smtClean="0">
                <a:latin typeface="+mj-lt"/>
              </a:rPr>
              <a:t>25° correspond à F, 110° correspond à C et 270° correspond à D</a:t>
            </a:r>
          </a:p>
          <a:p>
            <a:pPr>
              <a:buNone/>
            </a:pPr>
            <a:endParaRPr lang="fr-FR" dirty="0" smtClean="0">
              <a:latin typeface="+mj-lt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5320" y="2708920"/>
            <a:ext cx="154868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0792" y="2060848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IV – Problèmes rencontrés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192688" cy="365125"/>
          </a:xfrm>
        </p:spPr>
        <p:txBody>
          <a:bodyPr/>
          <a:lstStyle/>
          <a:p>
            <a:pPr algn="ctr"/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IV. Problèmes rencontrés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1) Le Bluetooth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pPr marL="514350" indent="-514350"/>
            <a:r>
              <a:rPr lang="fr-FR" dirty="0" smtClean="0">
                <a:latin typeface="+mj-lt"/>
              </a:rPr>
              <a:t>Problème </a:t>
            </a:r>
            <a:r>
              <a:rPr lang="fr-FR" dirty="0" smtClean="0">
                <a:latin typeface="+mj-lt"/>
              </a:rPr>
              <a:t>d’assignation de chaque pin </a:t>
            </a:r>
          </a:p>
          <a:p>
            <a:pPr marL="514350" indent="-514350"/>
            <a:r>
              <a:rPr lang="fr-FR" dirty="0" smtClean="0">
                <a:latin typeface="+mj-lt"/>
              </a:rPr>
              <a:t>Problème </a:t>
            </a:r>
            <a:r>
              <a:rPr lang="fr-FR" dirty="0" smtClean="0">
                <a:latin typeface="+mj-lt"/>
              </a:rPr>
              <a:t>de programmation du Bluetooth </a:t>
            </a:r>
          </a:p>
          <a:p>
            <a:pPr marL="514350" indent="-514350"/>
            <a:endParaRPr lang="fr-FR" dirty="0" smtClean="0">
              <a:latin typeface="+mj-lt"/>
            </a:endParaRPr>
          </a:p>
          <a:p>
            <a:pPr marL="880110" lvl="1" indent="-514350"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 Biper chaque pin </a:t>
            </a:r>
          </a:p>
          <a:p>
            <a:pPr marL="880110" lvl="1" indent="-514350"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 Nombreuses tentatives de programmes</a:t>
            </a:r>
          </a:p>
          <a:p>
            <a:pPr marL="880110" lvl="1" indent="-514350"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 Durée: plus de 3 semaines</a:t>
            </a:r>
            <a:endParaRPr lang="fr-FR" dirty="0" smtClean="0">
              <a:latin typeface="+mj-lt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IV. Problèmes rencontrés</a:t>
            </a:r>
            <a:br>
              <a:rPr lang="fr-FR" sz="3200" dirty="0" smtClean="0"/>
            </a:br>
            <a:r>
              <a:rPr lang="fr-FR" sz="3600" dirty="0" smtClean="0"/>
              <a:t>	</a:t>
            </a:r>
            <a:r>
              <a:rPr lang="fr-FR" sz="2400" dirty="0" smtClean="0"/>
              <a:t>2) Algorithme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+mj-lt"/>
              </a:rPr>
              <a:t>Perte de la position du robot quand celui-ci tournait sur lui-même</a:t>
            </a:r>
          </a:p>
          <a:p>
            <a:r>
              <a:rPr lang="fr-FR" dirty="0" smtClean="0">
                <a:latin typeface="+mj-lt"/>
              </a:rPr>
              <a:t>Pas de calculs faisables si une balise est cachée</a:t>
            </a:r>
          </a:p>
          <a:p>
            <a:endParaRPr lang="fr-FR" dirty="0" smtClean="0">
              <a:latin typeface="+mj-lt"/>
            </a:endParaRPr>
          </a:p>
          <a:p>
            <a:pPr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 Calculer les trois triangulations possibles et choisir la solution la plus proche de la précédente</a:t>
            </a:r>
          </a:p>
          <a:p>
            <a:pPr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 Ne pas faire de calculs quand on voit que 2 balises</a:t>
            </a:r>
            <a:endParaRPr lang="fr-FR" dirty="0" smtClean="0">
              <a:latin typeface="+mj-lt"/>
            </a:endParaRPr>
          </a:p>
          <a:p>
            <a:pPr>
              <a:buNone/>
            </a:pPr>
            <a:endParaRPr lang="fr-FR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993232" cy="365125"/>
          </a:xfrm>
        </p:spPr>
        <p:txBody>
          <a:bodyPr/>
          <a:lstStyle/>
          <a:p>
            <a:r>
              <a:rPr lang="fr-FR" dirty="0" smtClean="0"/>
              <a:t>LABEYRIE Julie - CHENIGLE Amina - </a:t>
            </a:r>
            <a:r>
              <a:rPr lang="fr-FR" b="1" u="sng" dirty="0" smtClean="0"/>
              <a:t>MERCIER Quentin</a:t>
            </a:r>
            <a:endParaRPr lang="fr-BE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0792" y="2060848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192688" cy="365125"/>
          </a:xfrm>
        </p:spPr>
        <p:txBody>
          <a:bodyPr/>
          <a:lstStyle/>
          <a:p>
            <a:pPr algn="ctr"/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338504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Conclusion</a:t>
            </a:r>
            <a:br>
              <a:rPr lang="fr-FR" sz="3600" dirty="0" smtClean="0"/>
            </a:br>
            <a:r>
              <a:rPr lang="fr-FR" sz="3600" dirty="0" smtClean="0"/>
              <a:t>	</a:t>
            </a:r>
            <a:r>
              <a:rPr lang="fr-FR" sz="2700" dirty="0" smtClean="0"/>
              <a:t>Améliorations possibles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>
              <a:latin typeface="+mj-lt"/>
            </a:endParaRPr>
          </a:p>
          <a:p>
            <a:r>
              <a:rPr lang="fr-FR" sz="2400" dirty="0" smtClean="0">
                <a:latin typeface="+mj-lt"/>
              </a:rPr>
              <a:t>Recouvrir les balises fixes de catadioptres (plus de précision)</a:t>
            </a:r>
          </a:p>
          <a:p>
            <a:r>
              <a:rPr lang="fr-FR" sz="2400" dirty="0" smtClean="0">
                <a:latin typeface="+mj-lt"/>
              </a:rPr>
              <a:t>Placer une boussole sur le robot pour avoir son orientation</a:t>
            </a:r>
          </a:p>
          <a:p>
            <a:r>
              <a:rPr lang="fr-FR" sz="2400" dirty="0" smtClean="0">
                <a:latin typeface="+mj-lt"/>
              </a:rPr>
              <a:t>Amélioration de l’algorithme de triangulation pour traiter les cas où on ne voit que deux balises</a:t>
            </a:r>
          </a:p>
          <a:p>
            <a:r>
              <a:rPr lang="fr-FR" sz="2400" dirty="0" smtClean="0">
                <a:latin typeface="+mj-lt"/>
              </a:rPr>
              <a:t>Gestion </a:t>
            </a:r>
            <a:r>
              <a:rPr lang="fr-FR" sz="2400" dirty="0" smtClean="0">
                <a:latin typeface="+mj-lt"/>
              </a:rPr>
              <a:t>simultanée </a:t>
            </a:r>
            <a:r>
              <a:rPr lang="fr-FR" sz="2400" dirty="0" smtClean="0">
                <a:latin typeface="+mj-lt"/>
              </a:rPr>
              <a:t>de 2 triangulations</a:t>
            </a:r>
          </a:p>
          <a:p>
            <a:r>
              <a:rPr lang="fr-FR" sz="2400" dirty="0" smtClean="0">
                <a:latin typeface="+mj-lt"/>
              </a:rPr>
              <a:t>Routage de la carte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53272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Conclusion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429624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Application et apprentissage de connaissances</a:t>
            </a:r>
          </a:p>
          <a:p>
            <a:r>
              <a:rPr lang="fr-FR" dirty="0" smtClean="0">
                <a:latin typeface="+mj-lt"/>
              </a:rPr>
              <a:t>Sujet complet et fonctionnel</a:t>
            </a:r>
          </a:p>
          <a:p>
            <a:r>
              <a:rPr lang="fr-FR" dirty="0" smtClean="0">
                <a:latin typeface="+mj-lt"/>
              </a:rPr>
              <a:t>Travail d’équipe</a:t>
            </a:r>
          </a:p>
          <a:p>
            <a:r>
              <a:rPr lang="fr-FR" dirty="0" smtClean="0">
                <a:latin typeface="+mj-lt"/>
              </a:rPr>
              <a:t>Gestion du temps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53272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/>
              <a:t>Questions ?</a:t>
            </a:r>
            <a:endParaRPr lang="fr-FR" sz="7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348880"/>
            <a:ext cx="8939336" cy="237626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 de votre attention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1264" cy="365125"/>
          </a:xfrm>
        </p:spPr>
        <p:txBody>
          <a:bodyPr/>
          <a:lstStyle/>
          <a:p>
            <a:r>
              <a:rPr lang="fr-FR" dirty="0" smtClean="0"/>
              <a:t>LABEYRIE Julie 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0792" y="2060848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192688" cy="365125"/>
          </a:xfrm>
        </p:spPr>
        <p:txBody>
          <a:bodyPr/>
          <a:lstStyle/>
          <a:p>
            <a:pPr algn="ctr"/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2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Présentation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3600" dirty="0" smtClean="0"/>
              <a:t>	</a:t>
            </a:r>
            <a:r>
              <a:rPr lang="fr-FR" sz="2700" dirty="0" smtClean="0"/>
              <a:t>Introduction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55576" y="2204864"/>
            <a:ext cx="7632848" cy="4349080"/>
          </a:xfrm>
        </p:spPr>
        <p:txBody>
          <a:bodyPr/>
          <a:lstStyle/>
          <a:p>
            <a:r>
              <a:rPr lang="fr-FR" b="1" dirty="0" smtClean="0">
                <a:latin typeface="+mj-lt"/>
              </a:rPr>
              <a:t>Objectif: </a:t>
            </a:r>
            <a:r>
              <a:rPr lang="fr-FR" dirty="0" smtClean="0">
                <a:latin typeface="+mj-lt"/>
              </a:rPr>
              <a:t>Connaître la position d’un robot en mouvement sur un terrain rectangulaire en temps réel (Précision de 5 cm).</a:t>
            </a:r>
          </a:p>
          <a:p>
            <a:pPr>
              <a:buNone/>
            </a:pPr>
            <a:endParaRPr lang="fr-FR" dirty="0" smtClean="0">
              <a:latin typeface="+mj-lt"/>
            </a:endParaRPr>
          </a:p>
          <a:p>
            <a:r>
              <a:rPr lang="fr-FR" b="1" dirty="0" smtClean="0">
                <a:latin typeface="+mj-lt"/>
              </a:rPr>
              <a:t>Outils: </a:t>
            </a:r>
            <a:r>
              <a:rPr lang="fr-FR" dirty="0" smtClean="0">
                <a:latin typeface="+mj-lt"/>
              </a:rPr>
              <a:t>Balises fixes et mobile, capteurs.</a:t>
            </a:r>
          </a:p>
          <a:p>
            <a:endParaRPr lang="fr-FR" dirty="0" smtClean="0">
              <a:latin typeface="+mj-lt"/>
            </a:endParaRPr>
          </a:p>
          <a:p>
            <a:r>
              <a:rPr lang="fr-FR" b="1" dirty="0" smtClean="0">
                <a:latin typeface="+mj-lt"/>
              </a:rPr>
              <a:t>Application: </a:t>
            </a:r>
            <a:r>
              <a:rPr lang="fr-FR" dirty="0" smtClean="0">
                <a:latin typeface="+mj-lt"/>
              </a:rPr>
              <a:t>Coupe de France de robotique.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4176464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7664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650336"/>
          </a:xfrm>
        </p:spPr>
        <p:txBody>
          <a:bodyPr>
            <a:normAutofit fontScale="90000"/>
          </a:bodyPr>
          <a:lstStyle/>
          <a:p>
            <a:pPr marL="857250" indent="-857250"/>
            <a:r>
              <a:rPr lang="fr-FR" sz="3600" dirty="0" smtClean="0"/>
              <a:t>Présentation</a:t>
            </a:r>
            <a:br>
              <a:rPr lang="fr-FR" sz="3600" dirty="0" smtClean="0"/>
            </a:br>
            <a:r>
              <a:rPr lang="fr-FR" sz="2700" dirty="0" smtClean="0"/>
              <a:t>Cahier des charges</a:t>
            </a:r>
            <a:endParaRPr lang="fr-FR" sz="2700" dirty="0"/>
          </a:p>
        </p:txBody>
      </p:sp>
      <p:pic>
        <p:nvPicPr>
          <p:cNvPr id="6" name="Espace réservé du contenu 5" descr="C:\Users\Julie\Desktop\terrain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2420888"/>
            <a:ext cx="439248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320480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20888"/>
            <a:ext cx="403244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835696" y="56519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Caractéristiques des balises</a:t>
            </a:r>
            <a:endParaRPr lang="fr-F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06456"/>
            <a:ext cx="8229600" cy="722344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 smtClean="0"/>
              <a:t>Présentation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700" dirty="0" smtClean="0"/>
              <a:t>Cahier des charges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fr-FR" b="1" dirty="0" smtClean="0">
                <a:latin typeface="+mj-lt"/>
              </a:rPr>
              <a:t>Contraintes mécaniques: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Taille et poids des balises limités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Balise mobile accrochable grâce à du velcro</a:t>
            </a:r>
          </a:p>
          <a:p>
            <a:pPr marL="514350" indent="-514350">
              <a:buNone/>
            </a:pPr>
            <a:endParaRPr lang="fr-FR" dirty="0" smtClean="0">
              <a:latin typeface="+mj-lt"/>
            </a:endParaRPr>
          </a:p>
          <a:p>
            <a:pPr marL="514350" indent="-514350">
              <a:buNone/>
            </a:pPr>
            <a:r>
              <a:rPr lang="fr-FR" b="1" dirty="0" smtClean="0">
                <a:latin typeface="+mj-lt"/>
              </a:rPr>
              <a:t>Contraintes électroniques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Tension max = 48V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Laser de type 2,3,4 interdits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latin typeface="+mj-lt"/>
              </a:rPr>
              <a:t>La balise doit disposer d’une batterie</a:t>
            </a:r>
          </a:p>
          <a:p>
            <a:pPr marL="514350" indent="-514350">
              <a:buNone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65240" cy="365125"/>
          </a:xfrm>
        </p:spPr>
        <p:txBody>
          <a:bodyPr/>
          <a:lstStyle/>
          <a:p>
            <a:r>
              <a:rPr lang="fr-FR" dirty="0" smtClean="0"/>
              <a:t>LABEYRIE Julie - </a:t>
            </a:r>
            <a:r>
              <a:rPr lang="fr-FR" b="1" u="sng" dirty="0" smtClean="0"/>
              <a:t>CHENIGLE Amina </a:t>
            </a:r>
            <a:r>
              <a:rPr lang="fr-FR" dirty="0" smtClean="0"/>
              <a:t>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0792" y="2060848"/>
            <a:ext cx="7851648" cy="182880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II – Conception matérielle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192688" cy="365125"/>
          </a:xfrm>
        </p:spPr>
        <p:txBody>
          <a:bodyPr/>
          <a:lstStyle/>
          <a:p>
            <a:pPr algn="ctr"/>
            <a:r>
              <a:rPr lang="fr-FR" b="1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3491880" y="90872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2480"/>
            <a:ext cx="8229600" cy="722344"/>
          </a:xfrm>
        </p:spPr>
        <p:txBody>
          <a:bodyPr>
            <a:normAutofit fontScale="90000"/>
          </a:bodyPr>
          <a:lstStyle/>
          <a:p>
            <a:pPr marL="857250" indent="-857250"/>
            <a:r>
              <a:rPr lang="fr-FR" sz="3600" dirty="0" smtClean="0"/>
              <a:t>II. Conception Matérielle</a:t>
            </a:r>
            <a:br>
              <a:rPr lang="fr-FR" sz="3600" dirty="0" smtClean="0"/>
            </a:br>
            <a:r>
              <a:rPr lang="fr-FR" sz="2700" dirty="0" smtClean="0"/>
              <a:t>1) La triangulation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latin typeface="+mj-lt"/>
                <a:sym typeface="Wingdings" pitchFamily="2" charset="2"/>
              </a:rPr>
              <a:t>Méthode : Balise mobile = émettrice/réceptrice</a:t>
            </a:r>
            <a:endParaRPr lang="fr-FR" dirty="0" smtClean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065240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677" y="2780928"/>
            <a:ext cx="659569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2480"/>
            <a:ext cx="8229600" cy="722344"/>
          </a:xfrm>
        </p:spPr>
        <p:txBody>
          <a:bodyPr>
            <a:normAutofit fontScale="90000"/>
          </a:bodyPr>
          <a:lstStyle/>
          <a:p>
            <a:pPr marL="857250" indent="-857250"/>
            <a:r>
              <a:rPr lang="fr-FR" sz="3600" dirty="0" smtClean="0"/>
              <a:t>II. Conception Matérielle</a:t>
            </a:r>
            <a:br>
              <a:rPr lang="fr-FR" sz="3600" dirty="0" smtClean="0"/>
            </a:br>
            <a:r>
              <a:rPr lang="fr-FR" sz="2700" dirty="0" smtClean="0"/>
              <a:t>1) La triangulation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91744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latin typeface="+mj-lt"/>
                <a:sym typeface="Wingdings" pitchFamily="2" charset="2"/>
              </a:rPr>
              <a:t>Généralités sur la triangulation</a:t>
            </a:r>
            <a:endParaRPr lang="fr-FR" b="1" dirty="0" smtClean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53272" cy="365125"/>
          </a:xfrm>
        </p:spPr>
        <p:txBody>
          <a:bodyPr/>
          <a:lstStyle/>
          <a:p>
            <a:r>
              <a:rPr lang="fr-FR" b="1" u="sng" dirty="0" smtClean="0"/>
              <a:t>LABEYRIE Julie </a:t>
            </a:r>
            <a:r>
              <a:rPr lang="fr-FR" dirty="0" smtClean="0"/>
              <a:t>- CHENIGLE Amina - MERCIER Quentin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/29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671392" y="69269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Triangulation de la position d’un robot</a:t>
            </a:r>
          </a:p>
          <a:p>
            <a:endParaRPr lang="fr-FR" dirty="0"/>
          </a:p>
        </p:txBody>
      </p:sp>
      <p:pic>
        <p:nvPicPr>
          <p:cNvPr id="11" name="Image 10" descr="http://upload.wikimedia.org/wikipedia/commons/8/86/Triangula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302433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4211960" y="3380799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i="1" dirty="0" smtClean="0">
                <a:latin typeface="+mj-lt"/>
              </a:rPr>
              <a:t>Calcul d’une position d’un objet via la connaissance d’angles et de distances</a:t>
            </a:r>
            <a:endParaRPr lang="fr-FR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1005</Words>
  <Application>Microsoft Office PowerPoint</Application>
  <PresentationFormat>Affichage à l'écran (4:3)</PresentationFormat>
  <Paragraphs>238</Paragraphs>
  <Slides>29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Triangulation de la position d’un robot </vt:lpstr>
      <vt:lpstr>      Plan  </vt:lpstr>
      <vt:lpstr> Présentation</vt:lpstr>
      <vt:lpstr>   Présentation  Introduction </vt:lpstr>
      <vt:lpstr>Présentation Cahier des charges</vt:lpstr>
      <vt:lpstr>Présentation Cahier des charges</vt:lpstr>
      <vt:lpstr> II – Conception matérielle</vt:lpstr>
      <vt:lpstr>II. Conception Matérielle 1) La triangulation </vt:lpstr>
      <vt:lpstr>II. Conception Matérielle 1) La triangulation </vt:lpstr>
      <vt:lpstr>II. Conception Matérielle 2) Le PIC</vt:lpstr>
      <vt:lpstr>II. Conception Matérielle  3) L’alimentation</vt:lpstr>
      <vt:lpstr>II. Conception Matérielle  4) Le bloc moteur</vt:lpstr>
      <vt:lpstr>II. Conception Matérielle  5) Le capteur</vt:lpstr>
      <vt:lpstr>II. Conception Matérielle  5) Le capteur</vt:lpstr>
      <vt:lpstr>II. Conception Matérielle</vt:lpstr>
      <vt:lpstr>II. Conception Matérielle  6) Le Bluetooth</vt:lpstr>
      <vt:lpstr> III – Conception logicielle</vt:lpstr>
      <vt:lpstr>III. Conception Logicielle  1) Programmation du Bluetooth</vt:lpstr>
      <vt:lpstr>III. Conception Logicielle  2) Programmation du pic</vt:lpstr>
      <vt:lpstr>III. Conception Logicielle  3) Algorithme de triangulation</vt:lpstr>
      <vt:lpstr>III. Conception Logicielle  3) Algorithme de triangulation</vt:lpstr>
      <vt:lpstr>III. Conception Logicielle  3) Algorithme de triangulation</vt:lpstr>
      <vt:lpstr> IV – Problèmes rencontrés</vt:lpstr>
      <vt:lpstr>IV. Problèmes rencontrés  1) Le Bluetooth</vt:lpstr>
      <vt:lpstr>IV. Problèmes rencontrés  2) Algorithme</vt:lpstr>
      <vt:lpstr> Conclusion</vt:lpstr>
      <vt:lpstr>Conclusion  Améliorations possibles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Triangulation de la position d’un robot</dc:title>
  <dc:creator>Amina</dc:creator>
  <cp:lastModifiedBy>Julie</cp:lastModifiedBy>
  <cp:revision>44</cp:revision>
  <dcterms:created xsi:type="dcterms:W3CDTF">2015-05-17T13:27:24Z</dcterms:created>
  <dcterms:modified xsi:type="dcterms:W3CDTF">2015-05-18T14:24:51Z</dcterms:modified>
</cp:coreProperties>
</file>