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419AB-80EB-85B3-8D6A-BA94E942D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89C02-53D7-644F-5E86-4C8D44A06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BF873-6674-6ADB-D0ED-0924A493D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5607-8259-41A5-BD4F-F50F32D75D57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F75C7-10D3-87F4-7AAB-A1A49D2F6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94FDB-A815-8130-4EC5-06F8033E8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BEEE-9B19-4759-ADD2-BE6C9A2BB42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18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519B-250D-5D35-7FDB-BB24C58B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E0FBE-B6DC-E30B-6FFE-93111F38B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E4E6E-9DBA-24C0-FF02-65B479FFD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5607-8259-41A5-BD4F-F50F32D75D57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D4528-AA6A-9ABA-E1FF-C24398EF1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3BBEC-2393-6232-4896-0E2FC025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BEEE-9B19-4759-ADD2-BE6C9A2BB42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42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211B3A-6EAD-EABE-F5F4-D04F6C9CD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42852-0495-8934-EA7C-7CD02CD82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FF4A5-E95B-4C78-7461-6F17283CC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5607-8259-41A5-BD4F-F50F32D75D57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8EF06-3411-8904-4401-542CB386E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135EE-2DB9-71F9-4325-A192A98B0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BEEE-9B19-4759-ADD2-BE6C9A2BB42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8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0FFF-45C5-0E3D-68BE-3D8A0B729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1F9AB-033C-E856-891A-5DF4AEC39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23A98-69C7-32CC-78D4-D37579093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5607-8259-41A5-BD4F-F50F32D75D57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970A3-8DDF-E24C-49F2-068365F0F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D9174-46CD-CC6D-E23C-E88BEF88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BEEE-9B19-4759-ADD2-BE6C9A2BB42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81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E9C6-A37A-CBDC-3DEF-758D0972E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B1E73-BFB7-E511-CA0B-CF821AF9C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DE5F9-A374-0578-7A4F-69B889986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5607-8259-41A5-BD4F-F50F32D75D57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EE0E8-5BC9-A6B7-75B5-F8DB68FCB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96354-A64B-94F0-BC18-FDE089D6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BEEE-9B19-4759-ADD2-BE6C9A2BB42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84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07E0-5BE1-2E1B-E3E9-8D503405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23FB1-BFDD-D5D8-33C0-B639B5193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2B82D-CFDB-30A4-E619-0C2B1133E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EDB39-9C9B-DC8E-92D7-A6B3B08D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5607-8259-41A5-BD4F-F50F32D75D57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C9B2C-0387-8FFF-C11C-8686C452B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3A9EE-FBD1-808D-5FFF-F687CE8BF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BEEE-9B19-4759-ADD2-BE6C9A2BB42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89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B75F-045F-164E-1001-381F39496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C4BB2-07A2-F2A1-97CE-54119F992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0E2C5-949C-E463-1D6D-C0EFAE911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ED5E85-9CCD-C169-A61C-DF75222E0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8552-CDA8-B075-EED6-CC0DFDAB0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324E0A-C3CB-FF7C-FA28-4D3D60ACF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5607-8259-41A5-BD4F-F50F32D75D57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DC43E5-D920-A508-2228-FDD3EBDC7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DA7B0B-9B83-24CF-FF2B-C6097F4A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BEEE-9B19-4759-ADD2-BE6C9A2BB42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21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748CC-9C1C-5860-E6DC-BAB4371D5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DEBC5C-9E91-251A-299F-591EF9D03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5607-8259-41A5-BD4F-F50F32D75D57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DD931D-3520-DFC3-EAD6-AA6BC229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6F343-2C2E-716B-0F22-011ACA1F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BEEE-9B19-4759-ADD2-BE6C9A2BB42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89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C1C0CB-2B3B-019C-660F-14BEA7701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5607-8259-41A5-BD4F-F50F32D75D57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FDF49-349C-0862-2017-D9AE4DA00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C2C13-3E5A-8F1B-E26A-349B22C04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BEEE-9B19-4759-ADD2-BE6C9A2BB42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28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3C599-0A0A-DF74-D934-BD5AA9631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B121-0487-2B21-26D6-AF95AFE0F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58C92-0A3B-22D8-3C28-83AED3767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8384C-1F22-2CC2-EA88-3B99CAA3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5607-8259-41A5-BD4F-F50F32D75D57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6ECEB-423B-0E03-45FD-7F4CD131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CC982-016C-37D9-BF6C-F1F08E74D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BEEE-9B19-4759-ADD2-BE6C9A2BB42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79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6FAAD-1892-70B0-F9B9-A746815B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5D2F1C-1FC6-E210-1EEE-22AFBEA78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98169-6CDD-5502-AB1C-E7F45EA4D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A3F5C-6B99-4E32-F1C8-A104628E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5607-8259-41A5-BD4F-F50F32D75D57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B39DC-A825-C19C-1128-4B34A3B7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569B8-FC47-7F4C-D6E2-4641E4F7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BEEE-9B19-4759-ADD2-BE6C9A2BB42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43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83F028-728F-2B12-DA9D-AF8D7FB78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B0E90-3055-D89E-4D51-99DF41919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36689-9F9F-8EBF-D967-1CC149938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E5607-8259-41A5-BD4F-F50F32D75D57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1FA90-9283-1EDA-CD9E-3B0346F48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A32D-9DD9-4B98-938F-625B56014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5BEEE-9B19-4759-ADD2-BE6C9A2BB42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54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CFDEBE-455F-8B48-EE63-CA661A02D4CA}"/>
              </a:ext>
            </a:extLst>
          </p:cNvPr>
          <p:cNvSpPr txBox="1"/>
          <p:nvPr/>
        </p:nvSpPr>
        <p:spPr>
          <a:xfrm>
            <a:off x="299103" y="213644"/>
            <a:ext cx="4525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RESUMO ANÁLISE – INDICADORES MUNÍPIOS</a:t>
            </a:r>
          </a:p>
          <a:p>
            <a:r>
              <a:rPr lang="pt-BR" dirty="0"/>
              <a:t>Dados de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703FD5-3068-FEF0-1896-D5570A0CF271}"/>
              </a:ext>
            </a:extLst>
          </p:cNvPr>
          <p:cNvSpPr txBox="1"/>
          <p:nvPr/>
        </p:nvSpPr>
        <p:spPr>
          <a:xfrm>
            <a:off x="340390" y="816148"/>
            <a:ext cx="1137658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RESUMO – Amazônia Legal [AL]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732944-FFB2-0B65-2C02-18C22F20CF52}"/>
              </a:ext>
            </a:extLst>
          </p:cNvPr>
          <p:cNvSpPr txBox="1"/>
          <p:nvPr/>
        </p:nvSpPr>
        <p:spPr>
          <a:xfrm>
            <a:off x="478226" y="1461399"/>
            <a:ext cx="1137658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FAVELAS</a:t>
            </a:r>
            <a:r>
              <a:rPr lang="pt-BR" dirty="0"/>
              <a:t> – A urbanização é precária na AL e há poucos programas que promovem a revitalização ou construção de habitações decentes. Por outro lado, regularização de lotes e fornecimento de terra é comum na região. Isso é o suficiente?</a:t>
            </a:r>
          </a:p>
          <a:p>
            <a:endParaRPr lang="pt-BR" dirty="0"/>
          </a:p>
          <a:p>
            <a:r>
              <a:rPr lang="pt-BR" b="1" dirty="0"/>
              <a:t>BARREIRA FLORESTAL </a:t>
            </a:r>
            <a:r>
              <a:rPr lang="pt-BR" dirty="0"/>
              <a:t>– Principal modal é barco, avião e van entre as cidades. A rede de transporte público é precária dentro dos municípios. A ausência de estradas é um fator que compromete seu desenvolvimento? (Isolamento?)</a:t>
            </a:r>
          </a:p>
          <a:p>
            <a:endParaRPr lang="pt-BR" dirty="0"/>
          </a:p>
          <a:p>
            <a:r>
              <a:rPr lang="pt-BR" b="1" dirty="0"/>
              <a:t>DESENVOLV. AGRICULTURA </a:t>
            </a:r>
            <a:r>
              <a:rPr lang="pt-BR" dirty="0"/>
              <a:t>– As maiores taxas de fornecimento gratuito a nível nacional de sementes/mudas ocorrem na AL. Entretanto, grande parte da energia dos programas na região são para plantações comunitárias (subsistência). Quais os impedimentos para que eles superem e comecem gerar valor financeiro (crescimento)?</a:t>
            </a:r>
          </a:p>
          <a:p>
            <a:endParaRPr lang="pt-BR" dirty="0"/>
          </a:p>
          <a:p>
            <a:r>
              <a:rPr lang="pt-BR" b="1" dirty="0"/>
              <a:t>LEGISLAÇÃO</a:t>
            </a:r>
            <a:r>
              <a:rPr lang="pt-BR" dirty="0"/>
              <a:t> – Leis de proteção à floresta em grande maioria estão na AL, porém pouco é pensando em regularizar as cidades que foram ali fundadas com regras de manejo ambiental e saneamento básico.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7886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CFDEBE-455F-8B48-EE63-CA661A02D4CA}"/>
              </a:ext>
            </a:extLst>
          </p:cNvPr>
          <p:cNvSpPr txBox="1"/>
          <p:nvPr/>
        </p:nvSpPr>
        <p:spPr>
          <a:xfrm>
            <a:off x="299103" y="213644"/>
            <a:ext cx="1639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TABELA MUNIC</a:t>
            </a:r>
          </a:p>
          <a:p>
            <a:r>
              <a:rPr lang="pt-BR" dirty="0"/>
              <a:t>Dados de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703FD5-3068-FEF0-1896-D5570A0CF271}"/>
              </a:ext>
            </a:extLst>
          </p:cNvPr>
          <p:cNvSpPr txBox="1"/>
          <p:nvPr/>
        </p:nvSpPr>
        <p:spPr>
          <a:xfrm>
            <a:off x="408060" y="1204026"/>
            <a:ext cx="11376589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pt-BR" b="1" dirty="0"/>
              <a:t>Indicadores de Habitação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3C9870-7D32-99DB-1932-8379BEE1B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65" y="1684875"/>
            <a:ext cx="5526620" cy="12548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2278D6-E002-022A-1AA8-D11F35E93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65" y="3768643"/>
            <a:ext cx="5527682" cy="20804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A732944-FFB2-0B65-2C02-18C22F20CF52}"/>
              </a:ext>
            </a:extLst>
          </p:cNvPr>
          <p:cNvSpPr txBox="1"/>
          <p:nvPr/>
        </p:nvSpPr>
        <p:spPr>
          <a:xfrm>
            <a:off x="6163317" y="1573358"/>
            <a:ext cx="50801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De forma geral os problemas habitacionais são homogêneos em termos nacionais.</a:t>
            </a:r>
          </a:p>
          <a:p>
            <a:r>
              <a:rPr lang="pt-BR" dirty="0"/>
              <a:t>Entretanto, AL possui o 2º pior índice considerando habitações como favela</a:t>
            </a:r>
          </a:p>
          <a:p>
            <a:endParaRPr lang="pt-B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4D4B75-0232-C781-E50D-F868C21E6BCF}"/>
              </a:ext>
            </a:extLst>
          </p:cNvPr>
          <p:cNvSpPr txBox="1"/>
          <p:nvPr/>
        </p:nvSpPr>
        <p:spPr>
          <a:xfrm>
            <a:off x="6163317" y="3768643"/>
            <a:ext cx="50801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 AL possui programas que fornecem terra e regularização fundiária dentro da média a nível nacional. Porém, pouco se faz para melhorar as condições das habitações já existentes.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0482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CFDEBE-455F-8B48-EE63-CA661A02D4CA}"/>
              </a:ext>
            </a:extLst>
          </p:cNvPr>
          <p:cNvSpPr txBox="1"/>
          <p:nvPr/>
        </p:nvSpPr>
        <p:spPr>
          <a:xfrm>
            <a:off x="299103" y="213644"/>
            <a:ext cx="1639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TABELA MUNIC</a:t>
            </a:r>
          </a:p>
          <a:p>
            <a:r>
              <a:rPr lang="pt-BR" dirty="0"/>
              <a:t>Dados de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703FD5-3068-FEF0-1896-D5570A0CF271}"/>
              </a:ext>
            </a:extLst>
          </p:cNvPr>
          <p:cNvSpPr txBox="1"/>
          <p:nvPr/>
        </p:nvSpPr>
        <p:spPr>
          <a:xfrm>
            <a:off x="408060" y="1204026"/>
            <a:ext cx="1137658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pt-BR" b="1" dirty="0"/>
              <a:t>Indicadores de Transporte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732944-FFB2-0B65-2C02-18C22F20CF52}"/>
              </a:ext>
            </a:extLst>
          </p:cNvPr>
          <p:cNvSpPr txBox="1"/>
          <p:nvPr/>
        </p:nvSpPr>
        <p:spPr>
          <a:xfrm>
            <a:off x="6163317" y="1573358"/>
            <a:ext cx="5080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Maior meio de transporte coletivo na região é de mototáxi. Além disso, a maior taxa do modal aeroporto ocorre na AL.</a:t>
            </a:r>
          </a:p>
          <a:p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F0CB4A-774B-D0BF-D87E-A57A20B56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86" y="1584997"/>
            <a:ext cx="5080135" cy="218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5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CFDEBE-455F-8B48-EE63-CA661A02D4CA}"/>
              </a:ext>
            </a:extLst>
          </p:cNvPr>
          <p:cNvSpPr txBox="1"/>
          <p:nvPr/>
        </p:nvSpPr>
        <p:spPr>
          <a:xfrm>
            <a:off x="299103" y="213644"/>
            <a:ext cx="1639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TABELA MUNIC</a:t>
            </a:r>
          </a:p>
          <a:p>
            <a:r>
              <a:rPr lang="pt-BR" dirty="0"/>
              <a:t>Dados de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703FD5-3068-FEF0-1896-D5570A0CF271}"/>
              </a:ext>
            </a:extLst>
          </p:cNvPr>
          <p:cNvSpPr txBox="1"/>
          <p:nvPr/>
        </p:nvSpPr>
        <p:spPr>
          <a:xfrm>
            <a:off x="408060" y="1204026"/>
            <a:ext cx="1137658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pt-BR" b="1" dirty="0"/>
              <a:t>Indicadores de Transporte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732944-FFB2-0B65-2C02-18C22F20CF52}"/>
              </a:ext>
            </a:extLst>
          </p:cNvPr>
          <p:cNvSpPr txBox="1"/>
          <p:nvPr/>
        </p:nvSpPr>
        <p:spPr>
          <a:xfrm>
            <a:off x="6163317" y="1573358"/>
            <a:ext cx="5080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 menor taxa de municípios com ônibus ocorre na AL. Além disso, há pouca interligação entre os municípios via ônibus.</a:t>
            </a:r>
          </a:p>
          <a:p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015B56-E743-293B-2998-4A7E88B9D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59" y="1676823"/>
            <a:ext cx="5644633" cy="444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117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CFDEBE-455F-8B48-EE63-CA661A02D4CA}"/>
              </a:ext>
            </a:extLst>
          </p:cNvPr>
          <p:cNvSpPr txBox="1"/>
          <p:nvPr/>
        </p:nvSpPr>
        <p:spPr>
          <a:xfrm>
            <a:off x="299103" y="213644"/>
            <a:ext cx="1639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TABELA MUNIC</a:t>
            </a:r>
          </a:p>
          <a:p>
            <a:r>
              <a:rPr lang="pt-BR" dirty="0"/>
              <a:t>Dados de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703FD5-3068-FEF0-1896-D5570A0CF271}"/>
              </a:ext>
            </a:extLst>
          </p:cNvPr>
          <p:cNvSpPr txBox="1"/>
          <p:nvPr/>
        </p:nvSpPr>
        <p:spPr>
          <a:xfrm>
            <a:off x="407705" y="804148"/>
            <a:ext cx="1137658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pt-BR" b="1" dirty="0"/>
              <a:t>Indicadores de Agropecuária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732944-FFB2-0B65-2C02-18C22F20CF52}"/>
              </a:ext>
            </a:extLst>
          </p:cNvPr>
          <p:cNvSpPr txBox="1"/>
          <p:nvPr/>
        </p:nvSpPr>
        <p:spPr>
          <a:xfrm>
            <a:off x="6095999" y="1299893"/>
            <a:ext cx="50801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 nível nacional a AL possui as maiores taxas de programa de distribuição de sementes, mudas e adubos.</a:t>
            </a:r>
          </a:p>
          <a:p>
            <a:endParaRPr lang="pt-BR" dirty="0"/>
          </a:p>
          <a:p>
            <a:r>
              <a:rPr lang="pt-BR" dirty="0"/>
              <a:t>Por outro lado, há um privilégio para produção de hortas comunitárias no qual possui índices médios/ruins para incentivar a produção para fora.</a:t>
            </a:r>
          </a:p>
          <a:p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2334D4-25F1-FA5E-608E-80D36E37B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61" y="1173480"/>
            <a:ext cx="4899660" cy="568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5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CFDEBE-455F-8B48-EE63-CA661A02D4CA}"/>
              </a:ext>
            </a:extLst>
          </p:cNvPr>
          <p:cNvSpPr txBox="1"/>
          <p:nvPr/>
        </p:nvSpPr>
        <p:spPr>
          <a:xfrm>
            <a:off x="299103" y="213644"/>
            <a:ext cx="1639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TABELA MUNIC</a:t>
            </a:r>
          </a:p>
          <a:p>
            <a:r>
              <a:rPr lang="pt-BR" dirty="0"/>
              <a:t>Dados de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703FD5-3068-FEF0-1896-D5570A0CF271}"/>
              </a:ext>
            </a:extLst>
          </p:cNvPr>
          <p:cNvSpPr txBox="1"/>
          <p:nvPr/>
        </p:nvSpPr>
        <p:spPr>
          <a:xfrm>
            <a:off x="407705" y="804148"/>
            <a:ext cx="11376589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pt-BR" b="1" dirty="0"/>
              <a:t>Indicadores de Meio Ambiente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732944-FFB2-0B65-2C02-18C22F20CF52}"/>
              </a:ext>
            </a:extLst>
          </p:cNvPr>
          <p:cNvSpPr txBox="1"/>
          <p:nvPr/>
        </p:nvSpPr>
        <p:spPr>
          <a:xfrm>
            <a:off x="6095998" y="1299893"/>
            <a:ext cx="552186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Os municípios possuem uma das maiores taxas de leis para preservação ambiental das florestas, porém pouco é regulado dentro das cidades para propiciar condições mínimas de qualidade de vida.</a:t>
            </a:r>
          </a:p>
          <a:p>
            <a:endParaRPr lang="pt-BR" dirty="0"/>
          </a:p>
          <a:p>
            <a:r>
              <a:rPr lang="pt-BR" dirty="0"/>
              <a:t>Além disso, os lixos gerados nas cidades não são tratados corretamente gerando municípios insalubres.</a:t>
            </a:r>
          </a:p>
          <a:p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94A695-4CA2-2C3B-494F-AB85B55D5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63" y="1299892"/>
            <a:ext cx="5521866" cy="331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20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CFDEBE-455F-8B48-EE63-CA661A02D4CA}"/>
              </a:ext>
            </a:extLst>
          </p:cNvPr>
          <p:cNvSpPr txBox="1"/>
          <p:nvPr/>
        </p:nvSpPr>
        <p:spPr>
          <a:xfrm>
            <a:off x="299103" y="213644"/>
            <a:ext cx="1639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TABELA MUNIC</a:t>
            </a:r>
          </a:p>
          <a:p>
            <a:r>
              <a:rPr lang="pt-BR" dirty="0"/>
              <a:t>Dados de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703FD5-3068-FEF0-1896-D5570A0CF271}"/>
              </a:ext>
            </a:extLst>
          </p:cNvPr>
          <p:cNvSpPr txBox="1"/>
          <p:nvPr/>
        </p:nvSpPr>
        <p:spPr>
          <a:xfrm>
            <a:off x="407705" y="804148"/>
            <a:ext cx="11376589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pt-BR" b="1" dirty="0"/>
              <a:t>Indicadores de Meio Ambiente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732944-FFB2-0B65-2C02-18C22F20CF52}"/>
              </a:ext>
            </a:extLst>
          </p:cNvPr>
          <p:cNvSpPr txBox="1"/>
          <p:nvPr/>
        </p:nvSpPr>
        <p:spPr>
          <a:xfrm>
            <a:off x="6095998" y="1299893"/>
            <a:ext cx="552186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Apesar de possuir leis de proteção ambiental, as maiores taxas de desmatamento e queimadas ocorrem na AL.</a:t>
            </a:r>
          </a:p>
          <a:p>
            <a:endParaRPr lang="pt-BR" dirty="0"/>
          </a:p>
          <a:p>
            <a:r>
              <a:rPr lang="pt-BR" dirty="0"/>
              <a:t>Além disso, a AL/Norte possuem a maior taxa de problema de saneamento reflexo da falta de legislação sobre o assunto.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7C1769-EE81-B891-657A-BD486B0EB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05" y="1299893"/>
            <a:ext cx="5587300" cy="356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277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CFDEBE-455F-8B48-EE63-CA661A02D4CA}"/>
              </a:ext>
            </a:extLst>
          </p:cNvPr>
          <p:cNvSpPr txBox="1"/>
          <p:nvPr/>
        </p:nvSpPr>
        <p:spPr>
          <a:xfrm>
            <a:off x="299103" y="213644"/>
            <a:ext cx="1639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TABELA MUNIC</a:t>
            </a:r>
          </a:p>
          <a:p>
            <a:r>
              <a:rPr lang="pt-BR" dirty="0"/>
              <a:t>Dados de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703FD5-3068-FEF0-1896-D5570A0CF271}"/>
              </a:ext>
            </a:extLst>
          </p:cNvPr>
          <p:cNvSpPr txBox="1"/>
          <p:nvPr/>
        </p:nvSpPr>
        <p:spPr>
          <a:xfrm>
            <a:off x="407705" y="804148"/>
            <a:ext cx="1137658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pt-BR" b="1" dirty="0"/>
              <a:t>Indicadores de Gestão Ambiental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732944-FFB2-0B65-2C02-18C22F20CF52}"/>
              </a:ext>
            </a:extLst>
          </p:cNvPr>
          <p:cNvSpPr txBox="1"/>
          <p:nvPr/>
        </p:nvSpPr>
        <p:spPr>
          <a:xfrm>
            <a:off x="6095998" y="1299893"/>
            <a:ext cx="552186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Há uma baixa taxa de municípios com leis para uso e ordenação do solo.</a:t>
            </a:r>
          </a:p>
          <a:p>
            <a:endParaRPr lang="pt-BR" dirty="0"/>
          </a:p>
          <a:p>
            <a:r>
              <a:rPr lang="pt-BR" dirty="0"/>
              <a:t>Além disso, não existe regulamentos para tratar problemas como enchentes, deslizamentos, ruídos e etc.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A0263D-722E-F57C-7EF5-0350AE0B4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05" y="1299893"/>
            <a:ext cx="5591444" cy="29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61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517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Martini Kato</dc:creator>
  <cp:lastModifiedBy>Ricardo Martini Kato</cp:lastModifiedBy>
  <cp:revision>2</cp:revision>
  <dcterms:created xsi:type="dcterms:W3CDTF">2022-05-19T16:51:13Z</dcterms:created>
  <dcterms:modified xsi:type="dcterms:W3CDTF">2022-05-19T23:43:43Z</dcterms:modified>
</cp:coreProperties>
</file>