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8FD524-AC86-4E55-B72C-89B4CDC807DE}" type="datetimeFigureOut">
              <a:rPr lang="en-US" smtClean="0"/>
              <a:t>9/30/2018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7BE07-149F-498E-8F6D-56951BCE9E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8FD524-AC86-4E55-B72C-89B4CDC807DE}" type="datetimeFigureOut">
              <a:rPr lang="en-US" smtClean="0"/>
              <a:t>9/30/2018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7BE07-149F-498E-8F6D-56951BCE9E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8FD524-AC86-4E55-B72C-89B4CDC807DE}" type="datetimeFigureOut">
              <a:rPr lang="en-US" smtClean="0"/>
              <a:t>9/30/2018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7BE07-149F-498E-8F6D-56951BCE9E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8FD524-AC86-4E55-B72C-89B4CDC807DE}" type="datetimeFigureOut">
              <a:rPr lang="en-US" smtClean="0"/>
              <a:t>9/30/2018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7BE07-149F-498E-8F6D-56951BCE9E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8FD524-AC86-4E55-B72C-89B4CDC807DE}" type="datetimeFigureOut">
              <a:rPr lang="en-US" smtClean="0"/>
              <a:t>9/30/2018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17BE07-149F-498E-8F6D-56951BCE9E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8FD524-AC86-4E55-B72C-89B4CDC807DE}" type="datetimeFigureOut">
              <a:rPr lang="en-US" smtClean="0"/>
              <a:t>9/30/2018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7BE07-149F-498E-8F6D-56951BCE9E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8FD524-AC86-4E55-B72C-89B4CDC807DE}" type="datetimeFigureOut">
              <a:rPr lang="en-US" smtClean="0"/>
              <a:t>9/30/2018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17BE07-149F-498E-8F6D-56951BCE9E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8FD524-AC86-4E55-B72C-89B4CDC807DE}" type="datetimeFigureOut">
              <a:rPr lang="en-US" smtClean="0"/>
              <a:t>9/30/2018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17BE07-149F-498E-8F6D-56951BCE9E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FD524-AC86-4E55-B72C-89B4CDC807DE}" type="datetimeFigureOut">
              <a:rPr lang="en-US" smtClean="0"/>
              <a:t>9/30/2018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17BE07-149F-498E-8F6D-56951BCE9E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8FD524-AC86-4E55-B72C-89B4CDC807DE}" type="datetimeFigureOut">
              <a:rPr lang="en-US" smtClean="0"/>
              <a:t>9/30/2018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7BE07-149F-498E-8F6D-56951BCE9E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8FD524-AC86-4E55-B72C-89B4CDC807DE}" type="datetimeFigureOut">
              <a:rPr lang="en-US" smtClean="0"/>
              <a:t>9/30/2018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17BE07-149F-498E-8F6D-56951BCE9E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FD524-AC86-4E55-B72C-89B4CDC807DE}" type="datetimeFigureOut">
              <a:rPr lang="en-US" smtClean="0"/>
              <a:t>9/30/2018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17BE07-149F-498E-8F6D-56951BCE9E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Parliamentary System</a:t>
            </a:r>
            <a:br>
              <a:rPr lang="en-US" dirty="0" smtClean="0"/>
            </a:br>
            <a:r>
              <a:rPr lang="en-US" dirty="0" smtClean="0"/>
              <a:t>Merits and Demerits</a:t>
            </a:r>
            <a:endParaRPr lang="en-US" dirty="0"/>
          </a:p>
        </p:txBody>
      </p:sp>
      <p:sp>
        <p:nvSpPr>
          <p:cNvPr id="3" name="Subtitle 2"/>
          <p:cNvSpPr>
            <a:spLocks noGrp="1"/>
          </p:cNvSpPr>
          <p:nvPr>
            <p:ph type="subTitle" idx="1"/>
          </p:nvPr>
        </p:nvSpPr>
        <p:spPr/>
        <p:txBody>
          <a:bodyPr/>
          <a:lstStyle/>
          <a:p>
            <a:r>
              <a:rPr lang="en-US" dirty="0" smtClean="0"/>
              <a:t>Dr. Bernard D’ Sami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Cabinet Dictatorship</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Council of Ministers, with the support of the majority in the lower house of the legislature, tends to be authoritarian and irresponsible. Being assured of the support of the majority, it does not care for the feelings and views of opposition</a:t>
            </a:r>
            <a:r>
              <a:rPr lang="en-US" dirty="0" smtClean="0"/>
              <a:t>.</a:t>
            </a:r>
          </a:p>
          <a:p>
            <a:r>
              <a:rPr lang="en-US" dirty="0"/>
              <a:t>Thus, the Cabinet Government is reduced to party government, and parliamentary democracy is turned into Cabinet Dictatorship.</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Failure to Take Prompt Decision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As </a:t>
            </a:r>
            <a:r>
              <a:rPr lang="en-US" dirty="0"/>
              <a:t>the Council of Ministers does not enjoy a fixed tenure, it is not able to adopt any bold, long-term policy. The problem is compounded I in a coalition government which is often unstable. The coalition partners tend to fight among themselves. As a result, they fail to adopt any bold policy.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Partisanship</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In </a:t>
            </a:r>
            <a:r>
              <a:rPr lang="en-US" dirty="0"/>
              <a:t>a Parliamentary system, political parties are guided morel partisan motives than by national or people's interests. The ruling party and the opposition I pee each other as enemies. While the ruling party seldom sees any merit in the criticism the opposition, the opposition often opposes the government for the sake of opposition.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Government by Amateurs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Parliamentary government lacks competence and effectiveness, because the ministers are mostly amateurs. </a:t>
            </a:r>
            <a:r>
              <a:rPr lang="en-US" dirty="0">
                <a:solidFill>
                  <a:srgbClr val="FF0000"/>
                </a:solidFill>
              </a:rPr>
              <a:t>As the ministers have to be appointed from among the members of the legislature, the scope for appointing talented and competent people as ministers is limited</a:t>
            </a:r>
            <a:r>
              <a:rPr lang="en-US" dirty="0"/>
              <a:t>.</a:t>
            </a:r>
          </a:p>
          <a:p>
            <a:r>
              <a:rPr lang="en-US" dirty="0"/>
              <a:t>Many times, important considerations in appointing ministers </a:t>
            </a:r>
            <a:r>
              <a:rPr lang="en-US" dirty="0">
                <a:solidFill>
                  <a:srgbClr val="FF0000"/>
                </a:solidFill>
              </a:rPr>
              <a:t>are not skill, competence and talent but caste, religion, community faction and influence in the party</a:t>
            </a:r>
            <a:r>
              <a:rPr lang="en-US" dirty="0"/>
              <a: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Control by Bureaucracy</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While </a:t>
            </a:r>
            <a:r>
              <a:rPr lang="en-US" dirty="0"/>
              <a:t>the Cabinet is powerful, more powerful is the bureaucracy. The ministers, being mostly amateurs, depend upon civil servants for expert advice and guidance. </a:t>
            </a:r>
            <a:r>
              <a:rPr lang="en-US" dirty="0">
                <a:solidFill>
                  <a:srgbClr val="FF0000"/>
                </a:solidFill>
              </a:rPr>
              <a:t>The civil servants exercise real powers in the name of minister. They do not come out to the front. They are not accountable to the legislature.</a:t>
            </a:r>
          </a:p>
          <a:p>
            <a:r>
              <a:rPr lang="en-US" dirty="0"/>
              <a:t>It is the ministers who are held responsible for the decisions taken by civil servants in the name of ministers. This leads to irresponsibility and </a:t>
            </a:r>
            <a:r>
              <a:rPr lang="en-US" dirty="0" smtClean="0"/>
              <a:t>red </a:t>
            </a:r>
            <a:r>
              <a:rPr lang="en-US" dirty="0" err="1" smtClean="0"/>
              <a:t>tapism</a:t>
            </a:r>
            <a:r>
              <a:rPr lang="en-US" dirty="0"/>
              <a:t>. Ramsay Muir has aptly observed, "Bureaucracy thrives upon the cloak of ministerial responsibility."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Harmony between Executive and Legislature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a:t>
            </a:r>
            <a:r>
              <a:rPr lang="en-US" dirty="0"/>
              <a:t>a Parliamentary for a government there is close harmony and cooperation between the executive a legislature. As ministers belong to the ruling party or parties enjoying majority sup the legislature, they do not face much difficulty in getting the support and approval of the legislature for the policies and </a:t>
            </a:r>
            <a:r>
              <a:rPr lang="en-US" dirty="0" err="1"/>
              <a:t>programmes</a:t>
            </a:r>
            <a:r>
              <a:rPr lang="en-US" dirty="0"/>
              <a:t> of the government. There is thus less of confrontation between the executive and the legislature.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Responsible and Clean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While </a:t>
            </a:r>
            <a:r>
              <a:rPr lang="en-US" dirty="0"/>
              <a:t>the Council of Ministers as a whole is responsible to the legislature, the individual ministers are also individually responsible to it for their respective acts of omission and commission. Being conscious of this, they try to remain 'clean'. The opposition, being the watchdog of the government, will expose a corrupt / inefficient government.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People's Government</a:t>
            </a:r>
            <a:endParaRPr lang="en-US" dirty="0"/>
          </a:p>
        </p:txBody>
      </p:sp>
      <p:sp>
        <p:nvSpPr>
          <p:cNvPr id="3" name="Content Placeholder 2"/>
          <p:cNvSpPr>
            <a:spLocks noGrp="1"/>
          </p:cNvSpPr>
          <p:nvPr>
            <p:ph idx="1"/>
          </p:nvPr>
        </p:nvSpPr>
        <p:spPr/>
        <p:txBody>
          <a:bodyPr>
            <a:normAutofit lnSpcReduction="10000"/>
          </a:bodyPr>
          <a:lstStyle/>
          <a:p>
            <a:pPr>
              <a:buNone/>
            </a:pPr>
            <a:endParaRPr lang="en-US" dirty="0"/>
          </a:p>
          <a:p>
            <a:r>
              <a:rPr lang="en-US" dirty="0"/>
              <a:t>The Parliamentary executive has been acclaimed as the real government of people because the members of the legislature, as representatives of people, draw the attention of the House to the problems of people. Further, during elections, political parties raise various issues of people. The government is significantly influenced by public opinion.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Quick Decision Making</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Lord </a:t>
            </a:r>
            <a:r>
              <a:rPr lang="en-US" dirty="0"/>
              <a:t>Bryce has praised the Parliamentary form of government for its capacity to take quick decisions. As the ruling party enjoys majority support in the legislature, it can take swift decisions to meet any contingency.</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Flexible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 </a:t>
            </a:r>
            <a:r>
              <a:rPr lang="en-US" dirty="0"/>
              <a:t>is a lot of flexibility in the Parliamentary system of government to cope with changing situations and even emergencies. The system, being flexible, can easily adapt itself to any new reality. One Cabinet may be replaced by a new one without much controversy to tackle any serious situation. As Neville Chamberlain failed to lead Britain during the Second World War, he was replaced by </a:t>
            </a:r>
            <a:r>
              <a:rPr lang="en-US" dirty="0" smtClean="0"/>
              <a:t>Winston </a:t>
            </a:r>
            <a:r>
              <a:rPr lang="en-US" dirty="0"/>
              <a:t>Churchill as the Prime Minister of Britain.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Conducive to National Integration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While </a:t>
            </a:r>
            <a:r>
              <a:rPr lang="en-US" dirty="0"/>
              <a:t>trying to address the concerns of different regions and cultures of the nation, the Parliamentary form of government helps in promoting national </a:t>
            </a:r>
            <a:r>
              <a:rPr lang="en-US" dirty="0" smtClean="0"/>
              <a:t>integration. </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smtClean="0"/>
              <a:t>Educational Value</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policies and </a:t>
            </a:r>
            <a:r>
              <a:rPr lang="en-US" dirty="0" err="1"/>
              <a:t>programmes</a:t>
            </a:r>
            <a:r>
              <a:rPr lang="en-US" dirty="0"/>
              <a:t> of the government as well as various problems of people are discussed on the floor of the legislature through speeches and questions and answers. The ministers, being the members of the legislature, have to respond to the issues raised by the members of the legislature.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Demerits:</a:t>
            </a:r>
            <a:r>
              <a:rPr lang="en-US" dirty="0" smtClean="0"/>
              <a:t/>
            </a:r>
            <a:br>
              <a:rPr lang="en-US" dirty="0" smtClean="0"/>
            </a:br>
            <a:r>
              <a:rPr lang="en-US" b="1" dirty="0" smtClean="0"/>
              <a:t>  Weak Separation of Powers</a:t>
            </a:r>
            <a:endParaRPr lang="en-US" dirty="0"/>
          </a:p>
        </p:txBody>
      </p:sp>
      <p:sp>
        <p:nvSpPr>
          <p:cNvPr id="3" name="Content Placeholder 2"/>
          <p:cNvSpPr>
            <a:spLocks noGrp="1"/>
          </p:cNvSpPr>
          <p:nvPr>
            <p:ph idx="1"/>
          </p:nvPr>
        </p:nvSpPr>
        <p:spPr/>
        <p:txBody>
          <a:bodyPr/>
          <a:lstStyle/>
          <a:p>
            <a:pPr>
              <a:buNone/>
            </a:pPr>
            <a:endParaRPr lang="en-US" dirty="0"/>
          </a:p>
          <a:p>
            <a:r>
              <a:rPr lang="en-US" dirty="0"/>
              <a:t>In this system, the principle of separation of powers is violated. As the ministers are the members of the ruling party or coalition, they dominate policy-making though, in principle, policy-making is the domain of the legislature.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816</Words>
  <Application>Microsoft Office PowerPoint</Application>
  <PresentationFormat>On-screen Show (4:3)</PresentationFormat>
  <Paragraphs>33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Parliamentary System Merits and Demerits</vt:lpstr>
      <vt:lpstr> Harmony between Executive and Legislature </vt:lpstr>
      <vt:lpstr>Responsible and Clean </vt:lpstr>
      <vt:lpstr>People's Government</vt:lpstr>
      <vt:lpstr> Quick Decision Making </vt:lpstr>
      <vt:lpstr>Flexible </vt:lpstr>
      <vt:lpstr> Conducive to National Integration </vt:lpstr>
      <vt:lpstr> Educational Value </vt:lpstr>
      <vt:lpstr>Demerits:   Weak Separation of Powers</vt:lpstr>
      <vt:lpstr>Cabinet Dictatorship </vt:lpstr>
      <vt:lpstr>Failure to Take Prompt Decision </vt:lpstr>
      <vt:lpstr>Partisanship </vt:lpstr>
      <vt:lpstr>Government by Amateurs </vt:lpstr>
      <vt:lpstr>Control by Bureaucracy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Parliamentary System Merits and Demerits</dc:title>
  <dc:creator>Bernard</dc:creator>
  <cp:lastModifiedBy>Dr BDS</cp:lastModifiedBy>
  <cp:revision>4</cp:revision>
  <dcterms:created xsi:type="dcterms:W3CDTF">2017-09-21T15:09:03Z</dcterms:created>
  <dcterms:modified xsi:type="dcterms:W3CDTF">2018-09-30T10:51:24Z</dcterms:modified>
</cp:coreProperties>
</file>