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2" r:id="rId5"/>
    <p:sldId id="264" r:id="rId6"/>
    <p:sldId id="266" r:id="rId7"/>
    <p:sldId id="268" r:id="rId8"/>
    <p:sldId id="270" r:id="rId9"/>
    <p:sldId id="272" r:id="rId10"/>
    <p:sldId id="279" r:id="rId11"/>
    <p:sldId id="274" r:id="rId12"/>
    <p:sldId id="276" r:id="rId13"/>
    <p:sldId id="277" r:id="rId14"/>
    <p:sldId id="278" r:id="rId15"/>
    <p:sldId id="280" r:id="rId16"/>
    <p:sldId id="281" r:id="rId17"/>
    <p:sldId id="282" r:id="rId18"/>
    <p:sldId id="283" r:id="rId19"/>
    <p:sldId id="284" r:id="rId20"/>
    <p:sldId id="285" r:id="rId21"/>
    <p:sldId id="286" r:id="rId22"/>
    <p:sldId id="28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v.Dr.G.Anto" initials="R"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CECB64E-0103-4E03-8E38-236B6157C87E}" type="datetimeFigureOut">
              <a:rPr lang="en-US" smtClean="0"/>
              <a:pPr/>
              <a:t>9/3/2013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6CD12A-C61F-41DB-BBB7-B2D6E0DC40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6CD12A-C61F-41DB-BBB7-B2D6E0DC40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6CD12A-C61F-41DB-BBB7-B2D6E0DC40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6CD12A-C61F-41DB-BBB7-B2D6E0DC403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6CD12A-C61F-41DB-BBB7-B2D6E0DC403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6CD12A-C61F-41DB-BBB7-B2D6E0DC403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96CD12A-C61F-41DB-BBB7-B2D6E0DC40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96CD12A-C61F-41DB-BBB7-B2D6E0DC403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CECB64E-0103-4E03-8E38-236B6157C87E}" type="datetimeFigureOut">
              <a:rPr lang="en-US" smtClean="0"/>
              <a:pPr/>
              <a:t>9/3/2013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96CD12A-C61F-41DB-BBB7-B2D6E0DC40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CECB64E-0103-4E03-8E38-236B6157C87E}" type="datetimeFigureOut">
              <a:rPr lang="en-US" smtClean="0"/>
              <a:pPr/>
              <a:t>9/3/2013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6CD12A-C61F-41DB-BBB7-B2D6E0DC40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CECB64E-0103-4E03-8E38-236B6157C87E}" type="datetimeFigureOut">
              <a:rPr lang="en-US" smtClean="0"/>
              <a:pPr/>
              <a:t>9/3/2013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6CD12A-C61F-41DB-BBB7-B2D6E0DC403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ECB64E-0103-4E03-8E38-236B6157C87E}" type="datetimeFigureOut">
              <a:rPr lang="en-US" smtClean="0"/>
              <a:pPr/>
              <a:t>9/3/2013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6CD12A-C61F-41DB-BBB7-B2D6E0DC40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Rights</a:t>
            </a:r>
            <a:endParaRPr lang="en-US" dirty="0"/>
          </a:p>
        </p:txBody>
      </p:sp>
      <p:sp>
        <p:nvSpPr>
          <p:cNvPr id="3" name="Subtitle 2"/>
          <p:cNvSpPr>
            <a:spLocks noGrp="1"/>
          </p:cNvSpPr>
          <p:nvPr>
            <p:ph type="subTitle" idx="1"/>
          </p:nvPr>
        </p:nvSpPr>
        <p:spPr/>
        <p:txBody>
          <a:bodyPr/>
          <a:lstStyle/>
          <a:p>
            <a:r>
              <a:rPr lang="en-US" dirty="0" smtClean="0"/>
              <a:t>Dr. Bernard D’ Sami</a:t>
            </a:r>
          </a:p>
          <a:p>
            <a:r>
              <a:rPr lang="en-US" dirty="0" smtClean="0"/>
              <a:t>Loyola College (Autonomous) Chennai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Human rights as “natural rights”</a:t>
            </a:r>
          </a:p>
          <a:p>
            <a:r>
              <a:rPr lang="en-US" dirty="0" smtClean="0"/>
              <a:t>HR can be located in the notion of ‘natural rights’ that was propounded in the 17</a:t>
            </a:r>
            <a:r>
              <a:rPr lang="en-US" baseline="30000" dirty="0" smtClean="0"/>
              <a:t>th</a:t>
            </a:r>
            <a:r>
              <a:rPr lang="en-US" dirty="0" smtClean="0"/>
              <a:t> century by John Locke, who urged that certain rights are ‘natural’ to individuals as human beings, having existed even in the ‘state of nature’ before the development of societies and emergence of the state.</a:t>
            </a:r>
          </a:p>
          <a:p>
            <a:endParaRPr lang="en-US" dirty="0"/>
          </a:p>
        </p:txBody>
      </p:sp>
      <p:sp>
        <p:nvSpPr>
          <p:cNvPr id="3" name="Title 2"/>
          <p:cNvSpPr>
            <a:spLocks noGrp="1"/>
          </p:cNvSpPr>
          <p:nvPr>
            <p:ph type="title"/>
          </p:nvPr>
        </p:nvSpPr>
        <p:spPr/>
        <p:txBody>
          <a:bodyPr/>
          <a:lstStyle/>
          <a:p>
            <a:r>
              <a:rPr lang="en-US" dirty="0" smtClean="0"/>
              <a:t>The theory of Natural Rights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Natural law is based on that nature endows man with a perfect sense of justice. Therefore it is considered higher than positive law.  </a:t>
            </a:r>
          </a:p>
          <a:p>
            <a:r>
              <a:rPr lang="en-US" dirty="0" smtClean="0"/>
              <a:t>Since natural law is derived from man’s essential nature it provides the basis for the belief that all human beings are equal and have certain rights </a:t>
            </a:r>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Contemporary assumptions that underline human rights discourse such as ‘dignity of human being’, ‘inalienable rights of human being’ and ‘universality of human rights’ have their roots in natural rights. </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Natural law by its vagueness allowed slavery, poverty,  denying the rights of women but  continued to provide the basis for demanding the life and equality human beings</a:t>
            </a:r>
            <a:endParaRPr lang="en-US" dirty="0"/>
          </a:p>
          <a:p>
            <a:r>
              <a:rPr lang="en-US" dirty="0" smtClean="0"/>
              <a:t>The theory assumes that that people enjoyed rights even before the emergence of the state.  The rights came into existence only after the creation of the state (no individual right in the pre-civil society)</a:t>
            </a:r>
            <a:endParaRPr lang="en-US" dirty="0"/>
          </a:p>
        </p:txBody>
      </p:sp>
      <p:sp>
        <p:nvSpPr>
          <p:cNvPr id="2" name="Title 1"/>
          <p:cNvSpPr>
            <a:spLocks noGrp="1"/>
          </p:cNvSpPr>
          <p:nvPr>
            <p:ph type="title"/>
          </p:nvPr>
        </p:nvSpPr>
        <p:spPr/>
        <p:txBody>
          <a:bodyPr/>
          <a:lstStyle/>
          <a:p>
            <a:r>
              <a:rPr lang="en-US" dirty="0" smtClean="0"/>
              <a:t>A Critique on Natural Rights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theory holds the view that rights are absolute. No modern country can guarantee absolute rights.  Duties go hand on hand with rights.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theory holds that the rights are the creation of the State</a:t>
            </a:r>
          </a:p>
          <a:p>
            <a:r>
              <a:rPr lang="en-US" dirty="0" smtClean="0"/>
              <a:t>A person have only those rights which are granted to him by the law of the state</a:t>
            </a:r>
          </a:p>
          <a:p>
            <a:r>
              <a:rPr lang="en-US" dirty="0" smtClean="0"/>
              <a:t>The state not only creates but also maintains and enforces these rights</a:t>
            </a:r>
          </a:p>
          <a:p>
            <a:r>
              <a:rPr lang="en-US" dirty="0" smtClean="0"/>
              <a:t>It also reserves the right to make modifications. </a:t>
            </a:r>
            <a:endParaRPr lang="en-US" dirty="0"/>
          </a:p>
        </p:txBody>
      </p:sp>
      <p:sp>
        <p:nvSpPr>
          <p:cNvPr id="3" name="Title 2"/>
          <p:cNvSpPr>
            <a:spLocks noGrp="1"/>
          </p:cNvSpPr>
          <p:nvPr>
            <p:ph type="title"/>
          </p:nvPr>
        </p:nvSpPr>
        <p:spPr/>
        <p:txBody>
          <a:bodyPr/>
          <a:lstStyle/>
          <a:p>
            <a:r>
              <a:rPr lang="en-US" dirty="0" smtClean="0"/>
              <a:t>2. The Legal theory of rights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wrong to assume that the </a:t>
            </a:r>
            <a:r>
              <a:rPr lang="en-US" dirty="0" smtClean="0"/>
              <a:t>State </a:t>
            </a:r>
            <a:r>
              <a:rPr lang="en-US" dirty="0" smtClean="0"/>
              <a:t>is the sole source of all rights.  It is only guarantor of rights not source of rights.</a:t>
            </a:r>
          </a:p>
          <a:p>
            <a:r>
              <a:rPr lang="en-US" dirty="0" smtClean="0"/>
              <a:t>It is faulty because the </a:t>
            </a:r>
            <a:r>
              <a:rPr lang="en-US" dirty="0" smtClean="0"/>
              <a:t>State </a:t>
            </a:r>
            <a:r>
              <a:rPr lang="en-US" dirty="0" smtClean="0"/>
              <a:t>recognizes certain rights and ignores other rights</a:t>
            </a:r>
          </a:p>
          <a:p>
            <a:r>
              <a:rPr lang="en-US" dirty="0" smtClean="0"/>
              <a:t>The theory makes </a:t>
            </a:r>
            <a:r>
              <a:rPr lang="en-US" dirty="0" smtClean="0"/>
              <a:t>State </a:t>
            </a:r>
            <a:r>
              <a:rPr lang="en-US" dirty="0" smtClean="0"/>
              <a:t>absolute – gives certain rights and denies other states</a:t>
            </a:r>
          </a:p>
          <a:p>
            <a:endParaRPr lang="en-US" dirty="0" smtClean="0"/>
          </a:p>
          <a:p>
            <a:endParaRPr lang="en-US" dirty="0"/>
          </a:p>
        </p:txBody>
      </p:sp>
      <p:sp>
        <p:nvSpPr>
          <p:cNvPr id="3" name="Title 2"/>
          <p:cNvSpPr>
            <a:spLocks noGrp="1"/>
          </p:cNvSpPr>
          <p:nvPr>
            <p:ph type="title"/>
          </p:nvPr>
        </p:nvSpPr>
        <p:spPr/>
        <p:txBody>
          <a:bodyPr/>
          <a:lstStyle/>
          <a:p>
            <a:r>
              <a:rPr lang="en-US" dirty="0" smtClean="0"/>
              <a:t>Critique on the legal rights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theory holds that the rights are the product of history.  </a:t>
            </a:r>
          </a:p>
          <a:p>
            <a:r>
              <a:rPr lang="en-US" dirty="0" smtClean="0"/>
              <a:t>Edmund Burke ‘whatever men enjoyed in the past have become his rights at present’</a:t>
            </a:r>
          </a:p>
          <a:p>
            <a:r>
              <a:rPr lang="en-US" dirty="0" smtClean="0"/>
              <a:t>Most of the rights are grounded in the well established customs.</a:t>
            </a:r>
          </a:p>
          <a:p>
            <a:r>
              <a:rPr lang="en-US" dirty="0" smtClean="0"/>
              <a:t>A number of them are also not from customs</a:t>
            </a:r>
          </a:p>
          <a:p>
            <a:r>
              <a:rPr lang="en-US" dirty="0" smtClean="0"/>
              <a:t>Social change also plays an important role </a:t>
            </a:r>
            <a:r>
              <a:rPr lang="en-US" dirty="0" err="1" smtClean="0"/>
              <a:t>i.e</a:t>
            </a:r>
            <a:r>
              <a:rPr lang="en-US" dirty="0" smtClean="0"/>
              <a:t> child marriage, child-work, sati etc.</a:t>
            </a:r>
            <a:endParaRPr lang="en-US" dirty="0"/>
          </a:p>
        </p:txBody>
      </p:sp>
      <p:sp>
        <p:nvSpPr>
          <p:cNvPr id="3" name="Title 2"/>
          <p:cNvSpPr>
            <a:spLocks noGrp="1"/>
          </p:cNvSpPr>
          <p:nvPr>
            <p:ph type="title"/>
          </p:nvPr>
        </p:nvSpPr>
        <p:spPr/>
        <p:txBody>
          <a:bodyPr/>
          <a:lstStyle/>
          <a:p>
            <a:r>
              <a:rPr lang="en-US" dirty="0" smtClean="0"/>
              <a:t>3. Historical theory of Rights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rights are conditions of social welfare.  </a:t>
            </a:r>
            <a:endParaRPr lang="en-US" dirty="0" smtClean="0"/>
          </a:p>
          <a:p>
            <a:r>
              <a:rPr lang="en-US" dirty="0" smtClean="0"/>
              <a:t>The </a:t>
            </a:r>
            <a:r>
              <a:rPr lang="en-US" dirty="0" smtClean="0"/>
              <a:t>rights are created by the society and aim at realizing the social welfare</a:t>
            </a:r>
          </a:p>
          <a:p>
            <a:r>
              <a:rPr lang="en-US" dirty="0" smtClean="0"/>
              <a:t>An individual cannot have any rights which go against public welfare.  </a:t>
            </a:r>
          </a:p>
          <a:p>
            <a:r>
              <a:rPr lang="en-US" dirty="0" smtClean="0"/>
              <a:t>It is good as it tries to reconcile the principles of social good and welfare of the individual.  </a:t>
            </a:r>
            <a:endParaRPr lang="en-US" dirty="0"/>
          </a:p>
        </p:txBody>
      </p:sp>
      <p:sp>
        <p:nvSpPr>
          <p:cNvPr id="3" name="Title 2"/>
          <p:cNvSpPr>
            <a:spLocks noGrp="1"/>
          </p:cNvSpPr>
          <p:nvPr>
            <p:ph type="title"/>
          </p:nvPr>
        </p:nvSpPr>
        <p:spPr/>
        <p:txBody>
          <a:bodyPr>
            <a:normAutofit fontScale="90000"/>
          </a:bodyPr>
          <a:lstStyle/>
          <a:p>
            <a:r>
              <a:rPr lang="en-US" dirty="0" smtClean="0"/>
              <a:t>4. The Social welfare theory of rights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Difficult to determine as to what constitutes the happiness of the greatest number.  </a:t>
            </a:r>
          </a:p>
          <a:p>
            <a:r>
              <a:rPr lang="en-US" dirty="0" smtClean="0"/>
              <a:t>Social welfare can be conveniently used by the state as an excuse for trampling the rights of the citizens.</a:t>
            </a:r>
            <a:endParaRPr lang="en-US" dirty="0"/>
          </a:p>
        </p:txBody>
      </p:sp>
      <p:sp>
        <p:nvSpPr>
          <p:cNvPr id="3" name="Title 2"/>
          <p:cNvSpPr>
            <a:spLocks noGrp="1"/>
          </p:cNvSpPr>
          <p:nvPr>
            <p:ph type="title"/>
          </p:nvPr>
        </p:nvSpPr>
        <p:spPr/>
        <p:txBody>
          <a:bodyPr/>
          <a:lstStyle/>
          <a:p>
            <a:r>
              <a:rPr lang="en-US" dirty="0" smtClean="0"/>
              <a:t>critique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State is merely a guarantor of rights – it is not the fundamental source of these rights (the rights inhere in individuals) and it cannot take them away</a:t>
            </a:r>
          </a:p>
          <a:p>
            <a:r>
              <a:rPr lang="en-US" dirty="0" smtClean="0"/>
              <a:t>Simultaneously the inalienable nature of these rights makes it impossible for a person or an institution to waive them.</a:t>
            </a:r>
          </a:p>
          <a:p>
            <a:r>
              <a:rPr lang="en-US" dirty="0" smtClean="0"/>
              <a:t>This means ‘they could not be legislated against’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views rights in purely moral terms and considers them essential for the moral development of the individual.  Green described the rights as powers ‘necessary to the fulfillment of man’s vocation as a moral being’ </a:t>
            </a:r>
          </a:p>
          <a:p>
            <a:r>
              <a:rPr lang="en-US" dirty="0" smtClean="0"/>
              <a:t>It postulates that an individual cannot </a:t>
            </a:r>
            <a:r>
              <a:rPr lang="en-US" dirty="0" smtClean="0"/>
              <a:t>realize </a:t>
            </a:r>
            <a:r>
              <a:rPr lang="en-US" dirty="0" smtClean="0"/>
              <a:t>his full stature without rights.  The rights enable the individual to develop his personality to the fullest extent possible.</a:t>
            </a:r>
            <a:endParaRPr lang="en-US" dirty="0"/>
          </a:p>
        </p:txBody>
      </p:sp>
      <p:sp>
        <p:nvSpPr>
          <p:cNvPr id="3" name="Title 2"/>
          <p:cNvSpPr>
            <a:spLocks noGrp="1"/>
          </p:cNvSpPr>
          <p:nvPr>
            <p:ph type="title"/>
          </p:nvPr>
        </p:nvSpPr>
        <p:spPr/>
        <p:txBody>
          <a:bodyPr/>
          <a:lstStyle/>
          <a:p>
            <a:r>
              <a:rPr lang="en-US" dirty="0" smtClean="0"/>
              <a:t>5. The idealist theory of rights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Problem with the theory it does not provide a definite answer as to what are the conditions essential for the development of an individuals’ personality.  </a:t>
            </a:r>
          </a:p>
          <a:p>
            <a:r>
              <a:rPr lang="en-US" dirty="0" smtClean="0"/>
              <a:t>It is for individual’s growth then social good.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is developed from the Marx’s analysis of the society.</a:t>
            </a:r>
          </a:p>
          <a:p>
            <a:r>
              <a:rPr lang="en-US" dirty="0" smtClean="0"/>
              <a:t>During the feudal period the rights were essentially meant to promote the feudal interests just the present capitalist age they promote the interests of the capitalists.  For the economically deprived people there are no rights.  According to this theory there can be genuine rights for all the members of the society only under a socialist system.  </a:t>
            </a:r>
            <a:endParaRPr lang="en-US" dirty="0"/>
          </a:p>
        </p:txBody>
      </p:sp>
      <p:sp>
        <p:nvSpPr>
          <p:cNvPr id="3" name="Title 2"/>
          <p:cNvSpPr>
            <a:spLocks noGrp="1"/>
          </p:cNvSpPr>
          <p:nvPr>
            <p:ph type="title"/>
          </p:nvPr>
        </p:nvSpPr>
        <p:spPr/>
        <p:txBody>
          <a:bodyPr/>
          <a:lstStyle/>
          <a:p>
            <a:r>
              <a:rPr lang="en-US" dirty="0" smtClean="0"/>
              <a:t>6. Economic Theory of Rights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Positive HR’s require the State to take active steps towards their realization (the right to food, adequate housing)</a:t>
            </a:r>
          </a:p>
          <a:p>
            <a:r>
              <a:rPr lang="en-US" dirty="0" smtClean="0"/>
              <a:t>Negative human rights refer to freedoms that the State must not encroach upon (freedom from torture or the right not to be detained without trial)</a:t>
            </a:r>
            <a:endParaRPr lang="en-US" dirty="0"/>
          </a:p>
        </p:txBody>
      </p:sp>
      <p:sp>
        <p:nvSpPr>
          <p:cNvPr id="2" name="Title 1"/>
          <p:cNvSpPr>
            <a:spLocks noGrp="1"/>
          </p:cNvSpPr>
          <p:nvPr>
            <p:ph type="title"/>
          </p:nvPr>
        </p:nvSpPr>
        <p:spPr/>
        <p:txBody>
          <a:bodyPr>
            <a:normAutofit fontScale="90000"/>
          </a:bodyPr>
          <a:lstStyle/>
          <a:p>
            <a:r>
              <a:rPr lang="en-US" dirty="0" smtClean="0"/>
              <a:t>Positive and Negative Human Rights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r>
              <a:rPr lang="en-US" smtClean="0"/>
              <a:t>First Generation Rights – Political and Civil Rights</a:t>
            </a:r>
          </a:p>
          <a:p>
            <a:pPr eaLnBrk="1" hangingPunct="1"/>
            <a:r>
              <a:rPr lang="en-US" smtClean="0"/>
              <a:t>Second Generation Rights – Social, Economic and Cultural rights</a:t>
            </a:r>
          </a:p>
          <a:p>
            <a:pPr eaLnBrk="1" hangingPunct="1"/>
            <a:r>
              <a:rPr lang="en-US" smtClean="0"/>
              <a:t>Third Generation Rights – Emerging sectoral rights  such as women, children, dalits, refugees, migrants etc.</a:t>
            </a:r>
          </a:p>
        </p:txBody>
      </p:sp>
      <p:sp>
        <p:nvSpPr>
          <p:cNvPr id="16386" name="Rectangle 2"/>
          <p:cNvSpPr>
            <a:spLocks noGrp="1" noChangeArrowheads="1"/>
          </p:cNvSpPr>
          <p:nvPr>
            <p:ph type="title"/>
          </p:nvPr>
        </p:nvSpPr>
        <p:spPr/>
        <p:txBody>
          <a:bodyPr/>
          <a:lstStyle/>
          <a:p>
            <a:pPr eaLnBrk="1" hangingPunct="1"/>
            <a:r>
              <a:rPr lang="en-US" smtClean="0"/>
              <a:t>Three Generation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pPr eaLnBrk="1" hangingPunct="1"/>
            <a:r>
              <a:rPr lang="en-US" smtClean="0"/>
              <a:t>Justice Bhagwati’s observation in the Maneka Gandhi’s case</a:t>
            </a:r>
          </a:p>
          <a:p>
            <a:pPr eaLnBrk="1" hangingPunct="1"/>
            <a:r>
              <a:rPr lang="en-US" smtClean="0"/>
              <a:t>Jack Donnelly’s concept of ‘Modern State’</a:t>
            </a:r>
          </a:p>
          <a:p>
            <a:pPr eaLnBrk="1" hangingPunct="1"/>
            <a:r>
              <a:rPr lang="en-US" smtClean="0"/>
              <a:t>Shifting Majority in a Parliamentary Democracy</a:t>
            </a:r>
          </a:p>
          <a:p>
            <a:pPr eaLnBrk="1" hangingPunct="1"/>
            <a:r>
              <a:rPr lang="en-US" smtClean="0"/>
              <a:t>Certain Rights are considered necessary all times</a:t>
            </a:r>
          </a:p>
          <a:p>
            <a:pPr eaLnBrk="1" hangingPunct="1"/>
            <a:endParaRPr lang="en-US" smtClean="0"/>
          </a:p>
        </p:txBody>
      </p:sp>
      <p:sp>
        <p:nvSpPr>
          <p:cNvPr id="4098" name="Rectangle 2"/>
          <p:cNvSpPr>
            <a:spLocks noGrp="1" noChangeArrowheads="1"/>
          </p:cNvSpPr>
          <p:nvPr>
            <p:ph type="title"/>
          </p:nvPr>
        </p:nvSpPr>
        <p:spPr/>
        <p:txBody>
          <a:bodyPr/>
          <a:lstStyle/>
          <a:p>
            <a:pPr eaLnBrk="1" hangingPunct="1"/>
            <a:r>
              <a:rPr lang="en-US" smtClean="0"/>
              <a:t>The Need for Human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eaLnBrk="1" hangingPunct="1"/>
            <a:r>
              <a:rPr lang="en-US" smtClean="0"/>
              <a:t>HR does challenge authoritarian traditions within communities</a:t>
            </a:r>
          </a:p>
          <a:p>
            <a:pPr eaLnBrk="1" hangingPunct="1"/>
            <a:r>
              <a:rPr lang="en-US" smtClean="0"/>
              <a:t>HR is incompatible with some traditional practices such as child marriage, child workers, forced labour, religious dissenters and social ostracism</a:t>
            </a:r>
          </a:p>
        </p:txBody>
      </p:sp>
      <p:sp>
        <p:nvSpPr>
          <p:cNvPr id="5122" name="Rectangle 2"/>
          <p:cNvSpPr>
            <a:spLocks noGrp="1" noChangeArrowheads="1"/>
          </p:cNvSpPr>
          <p:nvPr>
            <p:ph type="title"/>
          </p:nvPr>
        </p:nvSpPr>
        <p:spPr/>
        <p:txBody>
          <a:bodyPr/>
          <a:lstStyle/>
          <a:p>
            <a:pPr eaLnBrk="1" hangingPunct="1"/>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a:bodyPr>
          <a:lstStyle/>
          <a:p>
            <a:pPr eaLnBrk="1" hangingPunct="1"/>
            <a:r>
              <a:rPr lang="en-US" dirty="0" smtClean="0"/>
              <a:t>The Magna </a:t>
            </a:r>
            <a:r>
              <a:rPr lang="en-US" dirty="0" err="1" smtClean="0"/>
              <a:t>Carta</a:t>
            </a:r>
            <a:r>
              <a:rPr lang="en-US" dirty="0" smtClean="0"/>
              <a:t> – 1215</a:t>
            </a:r>
          </a:p>
          <a:p>
            <a:pPr eaLnBrk="1" hangingPunct="1"/>
            <a:r>
              <a:rPr lang="en-US" dirty="0" smtClean="0"/>
              <a:t>The Bill of Rights – 1689</a:t>
            </a:r>
          </a:p>
          <a:p>
            <a:pPr eaLnBrk="1" hangingPunct="1"/>
            <a:r>
              <a:rPr lang="en-US" dirty="0" smtClean="0"/>
              <a:t>The Declaration of Independence – 1776</a:t>
            </a:r>
          </a:p>
          <a:p>
            <a:pPr eaLnBrk="1" hangingPunct="1"/>
            <a:r>
              <a:rPr lang="en-US" dirty="0" smtClean="0"/>
              <a:t>The Declaration of the Rights of Man and of the Citizen – 1789</a:t>
            </a:r>
          </a:p>
          <a:p>
            <a:pPr eaLnBrk="1" hangingPunct="1"/>
            <a:r>
              <a:rPr lang="en-US" dirty="0" smtClean="0"/>
              <a:t>The Bill of Rights – 1791 USA</a:t>
            </a:r>
          </a:p>
          <a:p>
            <a:pPr eaLnBrk="1" hangingPunct="1"/>
            <a:r>
              <a:rPr lang="en-US" dirty="0" smtClean="0"/>
              <a:t>The ILO was </a:t>
            </a:r>
            <a:r>
              <a:rPr lang="en-US" dirty="0" err="1" smtClean="0"/>
              <a:t>estd</a:t>
            </a:r>
            <a:r>
              <a:rPr lang="en-US" dirty="0" smtClean="0"/>
              <a:t> in 1919 sought to promote social justice as a prerequisite for ‘Universal and lasting peace’ and laid down basic humane and just conditions of work </a:t>
            </a:r>
          </a:p>
        </p:txBody>
      </p:sp>
      <p:sp>
        <p:nvSpPr>
          <p:cNvPr id="6146" name="Rectangle 2"/>
          <p:cNvSpPr>
            <a:spLocks noGrp="1" noChangeArrowheads="1"/>
          </p:cNvSpPr>
          <p:nvPr>
            <p:ph type="title"/>
          </p:nvPr>
        </p:nvSpPr>
        <p:spPr/>
        <p:txBody>
          <a:bodyPr>
            <a:normAutofit fontScale="90000"/>
          </a:bodyPr>
          <a:lstStyle/>
          <a:p>
            <a:pPr eaLnBrk="1" hangingPunct="1"/>
            <a:r>
              <a:rPr lang="en-US" sz="3500" dirty="0" smtClean="0"/>
              <a:t>The Growth of ‘Rights’ as an ideology in the World History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dirty="0" smtClean="0"/>
              <a:t>Second World war – Nuremberg trials ‘Crimes against humanity’</a:t>
            </a:r>
          </a:p>
          <a:p>
            <a:r>
              <a:rPr lang="en-US" dirty="0" smtClean="0"/>
              <a:t>Liberation wars and Decolonization Process in Latin America, Asia and Africa</a:t>
            </a:r>
          </a:p>
          <a:p>
            <a:pPr eaLnBrk="1" hangingPunct="1"/>
            <a:r>
              <a:rPr lang="en-US" dirty="0" smtClean="0"/>
              <a:t>Drafting of the Modern Constitutions</a:t>
            </a:r>
          </a:p>
          <a:p>
            <a:pPr eaLnBrk="1" hangingPunct="1"/>
            <a:r>
              <a:rPr lang="en-US" dirty="0" smtClean="0"/>
              <a:t>UDHR- 1948 </a:t>
            </a:r>
          </a:p>
          <a:p>
            <a:pPr eaLnBrk="1" hangingPunct="1"/>
            <a:r>
              <a:rPr lang="en-US" dirty="0" smtClean="0"/>
              <a:t>The Militant Feminist Movement in the 1960’s and 70’s</a:t>
            </a:r>
          </a:p>
        </p:txBody>
      </p:sp>
      <p:sp>
        <p:nvSpPr>
          <p:cNvPr id="7170" name="Rectangle 2"/>
          <p:cNvSpPr>
            <a:spLocks noGrp="1" noChangeArrowheads="1"/>
          </p:cNvSpPr>
          <p:nvPr>
            <p:ph type="title"/>
          </p:nvPr>
        </p:nvSpPr>
        <p:spPr/>
        <p:txBody>
          <a:bodyPr/>
          <a:lstStyle/>
          <a:p>
            <a:pPr eaLnBrk="1" hangingPunct="1"/>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1. The theory of Natural Rights</a:t>
            </a:r>
          </a:p>
          <a:p>
            <a:pPr>
              <a:buNone/>
            </a:pPr>
            <a:r>
              <a:rPr lang="en-US" dirty="0" smtClean="0"/>
              <a:t>2. The legal theory of Rights</a:t>
            </a:r>
          </a:p>
          <a:p>
            <a:pPr>
              <a:buNone/>
            </a:pPr>
            <a:r>
              <a:rPr lang="en-US" dirty="0" smtClean="0"/>
              <a:t>3. Historical theory of Rights</a:t>
            </a:r>
          </a:p>
          <a:p>
            <a:pPr>
              <a:buNone/>
            </a:pPr>
            <a:r>
              <a:rPr lang="en-US" dirty="0" smtClean="0"/>
              <a:t>4. The social welfare theory of rights</a:t>
            </a:r>
          </a:p>
          <a:p>
            <a:pPr>
              <a:buNone/>
            </a:pPr>
            <a:r>
              <a:rPr lang="en-US" dirty="0" smtClean="0"/>
              <a:t>5. The idealist theory of rights</a:t>
            </a:r>
          </a:p>
          <a:p>
            <a:pPr>
              <a:buNone/>
            </a:pPr>
            <a:r>
              <a:rPr lang="en-US" dirty="0" smtClean="0"/>
              <a:t>6. Economic theory of rights</a:t>
            </a:r>
            <a:endParaRPr lang="en-US" dirty="0"/>
          </a:p>
        </p:txBody>
      </p:sp>
      <p:sp>
        <p:nvSpPr>
          <p:cNvPr id="2" name="Title 1"/>
          <p:cNvSpPr>
            <a:spLocks noGrp="1"/>
          </p:cNvSpPr>
          <p:nvPr>
            <p:ph type="title"/>
          </p:nvPr>
        </p:nvSpPr>
        <p:spPr/>
        <p:txBody>
          <a:bodyPr>
            <a:normAutofit fontScale="90000"/>
          </a:bodyPr>
          <a:lstStyle/>
          <a:p>
            <a:r>
              <a:rPr lang="en-US" dirty="0" smtClean="0"/>
              <a:t>Theories of Rights</a:t>
            </a:r>
            <a:br>
              <a:rPr lang="en-US" dirty="0" smtClean="0"/>
            </a:br>
            <a:endParaRPr lang="en-US" dirty="0"/>
          </a:p>
        </p:txBody>
      </p: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206</TotalTime>
  <Words>1118</Words>
  <Application>Microsoft Office PowerPoint</Application>
  <PresentationFormat>On-screen Show (4:3)</PresentationFormat>
  <Paragraphs>80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Rights</vt:lpstr>
      <vt:lpstr>Slide 2</vt:lpstr>
      <vt:lpstr>Positive and Negative Human Rights</vt:lpstr>
      <vt:lpstr>Three Generation Rights</vt:lpstr>
      <vt:lpstr>The Need for Human Rights</vt:lpstr>
      <vt:lpstr>Slide 6</vt:lpstr>
      <vt:lpstr>The Growth of ‘Rights’ as an ideology in the World History</vt:lpstr>
      <vt:lpstr>Slide 8</vt:lpstr>
      <vt:lpstr>Theories of Rights </vt:lpstr>
      <vt:lpstr>The theory of Natural Rights</vt:lpstr>
      <vt:lpstr>Slide 11</vt:lpstr>
      <vt:lpstr>Slide 12</vt:lpstr>
      <vt:lpstr>A Critique on Natural Rights </vt:lpstr>
      <vt:lpstr>Slide 14</vt:lpstr>
      <vt:lpstr>2. The Legal theory of rights</vt:lpstr>
      <vt:lpstr>Critique on the legal rights</vt:lpstr>
      <vt:lpstr>3. Historical theory of Rights</vt:lpstr>
      <vt:lpstr>4. The Social welfare theory of rights</vt:lpstr>
      <vt:lpstr>critique</vt:lpstr>
      <vt:lpstr>5. The idealist theory of rights</vt:lpstr>
      <vt:lpstr>Slide 21</vt:lpstr>
      <vt:lpstr>6. Economic Theory of Rights</vt:lpstr>
    </vt:vector>
  </TitlesOfParts>
  <Company>Loyola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dc:title>
  <dc:creator>Rev.Dr.G.Anto</dc:creator>
  <cp:lastModifiedBy>Rev.Dr.G.Anto</cp:lastModifiedBy>
  <cp:revision>16</cp:revision>
  <dcterms:created xsi:type="dcterms:W3CDTF">2013-08-27T04:46:32Z</dcterms:created>
  <dcterms:modified xsi:type="dcterms:W3CDTF">2013-09-03T08:44:48Z</dcterms:modified>
</cp:coreProperties>
</file>