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57" r:id="rId15"/>
    <p:sldId id="258" r:id="rId16"/>
    <p:sldId id="259" r:id="rId17"/>
    <p:sldId id="260" r:id="rId18"/>
    <p:sldId id="261" r:id="rId19"/>
    <p:sldId id="262" r:id="rId20"/>
    <p:sldId id="263" r:id="rId21"/>
    <p:sldId id="264" r:id="rId22"/>
    <p:sldId id="265" r:id="rId23"/>
    <p:sldId id="266" r:id="rId24"/>
    <p:sldId id="26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3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568FE1-ACE6-442E-BB6D-ED30C08ED769}" type="datetimeFigureOut">
              <a:rPr lang="en-US" smtClean="0"/>
              <a:pPr/>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5AC7-C6DA-4FE0-A75E-ABDB3B97EA9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68FE1-ACE6-442E-BB6D-ED30C08ED769}" type="datetimeFigureOut">
              <a:rPr lang="en-US" smtClean="0"/>
              <a:pPr/>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5AC7-C6DA-4FE0-A75E-ABDB3B97EA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68FE1-ACE6-442E-BB6D-ED30C08ED769}" type="datetimeFigureOut">
              <a:rPr lang="en-US" smtClean="0"/>
              <a:pPr/>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5AC7-C6DA-4FE0-A75E-ABDB3B97EA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68FE1-ACE6-442E-BB6D-ED30C08ED769}" type="datetimeFigureOut">
              <a:rPr lang="en-US" smtClean="0"/>
              <a:pPr/>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5AC7-C6DA-4FE0-A75E-ABDB3B97EA9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568FE1-ACE6-442E-BB6D-ED30C08ED769}" type="datetimeFigureOut">
              <a:rPr lang="en-US" smtClean="0"/>
              <a:pPr/>
              <a:t>10/27/2017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5AC7-C6DA-4FE0-A75E-ABDB3B97EA9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568FE1-ACE6-442E-BB6D-ED30C08ED769}" type="datetimeFigureOut">
              <a:rPr lang="en-US" smtClean="0"/>
              <a:pPr/>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15AC7-C6DA-4FE0-A75E-ABDB3B97EA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568FE1-ACE6-442E-BB6D-ED30C08ED769}" type="datetimeFigureOut">
              <a:rPr lang="en-US" smtClean="0"/>
              <a:pPr/>
              <a:t>10/27/2017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515AC7-C6DA-4FE0-A75E-ABDB3B97EA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568FE1-ACE6-442E-BB6D-ED30C08ED769}" type="datetimeFigureOut">
              <a:rPr lang="en-US" smtClean="0"/>
              <a:pPr/>
              <a:t>10/27/2017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515AC7-C6DA-4FE0-A75E-ABDB3B97EA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68FE1-ACE6-442E-BB6D-ED30C08ED769}" type="datetimeFigureOut">
              <a:rPr lang="en-US" smtClean="0"/>
              <a:pPr/>
              <a:t>10/27/2017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515AC7-C6DA-4FE0-A75E-ABDB3B97EA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568FE1-ACE6-442E-BB6D-ED30C08ED769}" type="datetimeFigureOut">
              <a:rPr lang="en-US" smtClean="0"/>
              <a:pPr/>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15AC7-C6DA-4FE0-A75E-ABDB3B97EA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568FE1-ACE6-442E-BB6D-ED30C08ED769}" type="datetimeFigureOut">
              <a:rPr lang="en-US" smtClean="0"/>
              <a:pPr/>
              <a:t>10/27/2017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15AC7-C6DA-4FE0-A75E-ABDB3B97EA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68FE1-ACE6-442E-BB6D-ED30C08ED769}" type="datetimeFigureOut">
              <a:rPr lang="en-US" smtClean="0"/>
              <a:pPr/>
              <a:t>10/27/2017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15AC7-C6DA-4FE0-A75E-ABDB3B97EA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 Political </a:t>
            </a:r>
            <a:r>
              <a:rPr lang="en-US" dirty="0" smtClean="0"/>
              <a:t>System</a:t>
            </a:r>
            <a:endParaRPr lang="en-US" dirty="0"/>
          </a:p>
        </p:txBody>
      </p:sp>
      <p:sp>
        <p:nvSpPr>
          <p:cNvPr id="3" name="Subtitle 2"/>
          <p:cNvSpPr>
            <a:spLocks noGrp="1"/>
          </p:cNvSpPr>
          <p:nvPr>
            <p:ph type="subTitle" idx="1"/>
          </p:nvPr>
        </p:nvSpPr>
        <p:spPr/>
        <p:txBody>
          <a:bodyPr/>
          <a:lstStyle/>
          <a:p>
            <a:r>
              <a:rPr lang="en-US" dirty="0" smtClean="0"/>
              <a:t>Dr. Bernard D’ Sami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Bill of Rights:</a:t>
            </a:r>
          </a:p>
          <a:p>
            <a:r>
              <a:rPr lang="en-US" dirty="0" smtClean="0"/>
              <a:t>The first ten amendments to the constitution are called “Bill of Rights”. The BOR provides for the rights of a person’s property, liberty, freedom of speech, press, religion and assembly.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Dual Citizenship:</a:t>
            </a:r>
          </a:p>
          <a:p>
            <a:r>
              <a:rPr lang="en-US" dirty="0" smtClean="0"/>
              <a:t>The constitution provides for dual citizenship </a:t>
            </a:r>
            <a:r>
              <a:rPr lang="en-US" dirty="0" err="1" smtClean="0"/>
              <a:t>i.e</a:t>
            </a:r>
            <a:r>
              <a:rPr lang="en-US" dirty="0" smtClean="0"/>
              <a:t> citizen of United States and the state where one is domiciled.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r>
              <a:rPr lang="en-US" b="1" dirty="0" smtClean="0"/>
              <a:t>Spoil System</a:t>
            </a:r>
          </a:p>
          <a:p>
            <a:pPr fontAlgn="base"/>
            <a:r>
              <a:rPr lang="en-US" dirty="0" smtClean="0"/>
              <a:t>This is an interesting feature of the American political system. The system is associated with the name of President, Andrew Jackson. According to this system, when a new President takes over the charge of administration, appoints afresh all-important officials of federal government. The entire administration of the previous President is streamlined. The system is known as "Spoil System- because important jobs are, distributed among, the henchmen of the President or his Party without taking into accountability; .experiences or talent of the men appointed.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Judicial Review</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constitution provides for the Judicial Review, of the legislative enactment. The federal judiciary can declare any legislation or executive action null and void if the same is found to be inconsistent with the provisions of the constitution. The Judiciary thus acts as the guardian and custodian of the constitution and fundamental rights of the citizens. The Supreme Court has so interpreted the constitution that it has adapted it to the changing needs of society. It has enlarged the power of the Congress.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Federation has been advantageous to US for the following: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1. Federation made the union of these states possible. (none of these states were prepared to accept the unitary pattern as that meant complete surrender of authority to the centre) (</a:t>
            </a:r>
            <a:r>
              <a:rPr lang="en-US" b="1" dirty="0" smtClean="0"/>
              <a:t>Pluribus Unum</a:t>
            </a:r>
            <a:r>
              <a:rPr lang="en-US" dirty="0" smtClean="0"/>
              <a:t> was first proposed by the U.S. Continental Congress in 1782- Out of many – one) </a:t>
            </a:r>
          </a:p>
          <a:p>
            <a:pPr>
              <a:buNone/>
            </a:pPr>
            <a:endParaRPr lang="en-US" dirty="0" smtClean="0"/>
          </a:p>
          <a:p>
            <a:r>
              <a:rPr lang="en-US" dirty="0" smtClean="0"/>
              <a:t>2. federal structure has brought about unity in diversity – the states have not lost their culture and tradition (new experiments in areas such as education, agriculture, industry, laws etc.</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3. federalism has introduced a good deal of decentralization of authority.  (quicker decision making and less procedural delays) </a:t>
            </a:r>
          </a:p>
          <a:p>
            <a:r>
              <a:rPr lang="en-US" dirty="0" smtClean="0"/>
              <a:t>4. Federalism has allowed Political participation at three levels – local, state and national.  </a:t>
            </a:r>
          </a:p>
          <a:p>
            <a:r>
              <a:rPr lang="en-US" dirty="0" smtClean="0"/>
              <a:t>5. The end of civil war decided once for all US is one single, indivisible country (no place for secession)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Powers</a:t>
            </a:r>
            <a:endParaRPr lang="en-US" dirty="0"/>
          </a:p>
        </p:txBody>
      </p:sp>
      <p:sp>
        <p:nvSpPr>
          <p:cNvPr id="3" name="Content Placeholder 2"/>
          <p:cNvSpPr>
            <a:spLocks noGrp="1"/>
          </p:cNvSpPr>
          <p:nvPr>
            <p:ph idx="1"/>
          </p:nvPr>
        </p:nvSpPr>
        <p:spPr/>
        <p:txBody>
          <a:bodyPr/>
          <a:lstStyle/>
          <a:p>
            <a:r>
              <a:rPr lang="en-US" dirty="0" smtClean="0"/>
              <a:t>The essence of federalism is distribution of functions and clear demarcation of areas for both federal and state </a:t>
            </a:r>
            <a:r>
              <a:rPr lang="en-US" dirty="0" err="1" smtClean="0"/>
              <a:t>govts</a:t>
            </a:r>
            <a:r>
              <a:rPr lang="en-US" dirty="0" smtClean="0"/>
              <a:t>.  The scheme envisaged in the Constitution is four-fold  powers specifically granted to the federal government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Powers delegated to the federal government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Taxation power</a:t>
            </a:r>
          </a:p>
          <a:p>
            <a:r>
              <a:rPr lang="en-US" dirty="0" smtClean="0"/>
              <a:t>Regulation of interstate and foreign commerce</a:t>
            </a:r>
          </a:p>
          <a:p>
            <a:r>
              <a:rPr lang="en-US" dirty="0" smtClean="0"/>
              <a:t>Borrowing and issuing currency</a:t>
            </a:r>
          </a:p>
          <a:p>
            <a:r>
              <a:rPr lang="en-US" dirty="0" smtClean="0"/>
              <a:t>Establishing lower courts</a:t>
            </a:r>
          </a:p>
          <a:p>
            <a:r>
              <a:rPr lang="en-US" dirty="0" smtClean="0"/>
              <a:t>Declaration of war</a:t>
            </a:r>
          </a:p>
          <a:p>
            <a:r>
              <a:rPr lang="en-US" dirty="0" smtClean="0"/>
              <a:t>Raising and supporting an army</a:t>
            </a:r>
          </a:p>
          <a:p>
            <a:r>
              <a:rPr lang="en-US" dirty="0" smtClean="0"/>
              <a:t>Maintaining a navy</a:t>
            </a:r>
          </a:p>
          <a:p>
            <a:r>
              <a:rPr lang="en-US" dirty="0" smtClean="0"/>
              <a:t>Providing for militia</a:t>
            </a:r>
          </a:p>
          <a:p>
            <a:r>
              <a:rPr lang="en-US" dirty="0" smtClean="0"/>
              <a:t>Government territories and properties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Establishment of post offices</a:t>
            </a:r>
          </a:p>
          <a:p>
            <a:r>
              <a:rPr lang="en-US" dirty="0" smtClean="0"/>
              <a:t>Granting patents and copyrights</a:t>
            </a:r>
          </a:p>
          <a:p>
            <a:r>
              <a:rPr lang="en-US" dirty="0" smtClean="0"/>
              <a:t>Fixing standards and weights and measures</a:t>
            </a:r>
          </a:p>
          <a:p>
            <a:r>
              <a:rPr lang="en-US" dirty="0" smtClean="0"/>
              <a:t>Defining and punishing piracies on the high seas</a:t>
            </a:r>
          </a:p>
          <a:p>
            <a:r>
              <a:rPr lang="en-US" dirty="0" smtClean="0"/>
              <a:t>Making laws on the  above list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Reserved for the States</a:t>
            </a:r>
            <a:endParaRPr lang="en-US" dirty="0"/>
          </a:p>
        </p:txBody>
      </p:sp>
      <p:sp>
        <p:nvSpPr>
          <p:cNvPr id="3" name="Content Placeholder 2"/>
          <p:cNvSpPr>
            <a:spLocks noGrp="1"/>
          </p:cNvSpPr>
          <p:nvPr>
            <p:ph idx="1"/>
          </p:nvPr>
        </p:nvSpPr>
        <p:spPr/>
        <p:txBody>
          <a:bodyPr>
            <a:normAutofit lnSpcReduction="10000"/>
          </a:bodyPr>
          <a:lstStyle/>
          <a:p>
            <a:r>
              <a:rPr lang="en-US" dirty="0" smtClean="0"/>
              <a:t>Regulation of interstate commerce</a:t>
            </a:r>
          </a:p>
          <a:p>
            <a:r>
              <a:rPr lang="en-US" dirty="0" smtClean="0"/>
              <a:t>Establishment of local governments</a:t>
            </a:r>
          </a:p>
          <a:p>
            <a:r>
              <a:rPr lang="en-US" dirty="0" smtClean="0"/>
              <a:t>Protecting the health, safety, welfare and morals of citizens.</a:t>
            </a:r>
          </a:p>
          <a:p>
            <a:r>
              <a:rPr lang="en-US" dirty="0" smtClean="0"/>
              <a:t>Ratification of amendments</a:t>
            </a:r>
          </a:p>
          <a:p>
            <a:r>
              <a:rPr lang="en-US" dirty="0" smtClean="0"/>
              <a:t>Conducting elections</a:t>
            </a:r>
          </a:p>
          <a:p>
            <a:r>
              <a:rPr lang="en-US" dirty="0" smtClean="0"/>
              <a:t>Conditions for voting rights</a:t>
            </a:r>
          </a:p>
          <a:p>
            <a:r>
              <a:rPr lang="en-US" dirty="0" smtClean="0"/>
              <a:t>Changing state constitutions and government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of the US Constitution</a:t>
            </a:r>
            <a:br>
              <a:rPr lang="en-US" dirty="0" smtClean="0"/>
            </a:br>
            <a:endParaRPr lang="en-US" dirty="0"/>
          </a:p>
        </p:txBody>
      </p:sp>
      <p:sp>
        <p:nvSpPr>
          <p:cNvPr id="3" name="Content Placeholder 2"/>
          <p:cNvSpPr>
            <a:spLocks noGrp="1"/>
          </p:cNvSpPr>
          <p:nvPr>
            <p:ph idx="1"/>
          </p:nvPr>
        </p:nvSpPr>
        <p:spPr/>
        <p:txBody>
          <a:bodyPr/>
          <a:lstStyle/>
          <a:p>
            <a:r>
              <a:rPr lang="en-US" sz="2800" b="1" dirty="0" smtClean="0"/>
              <a:t>A Written Constitution </a:t>
            </a:r>
          </a:p>
          <a:p>
            <a:r>
              <a:rPr lang="en-US" dirty="0" smtClean="0"/>
              <a:t>American Constitution is a written constitution framed in 1787 and enforced in 1789. It consists of seven articles; three of them related to structure and powers of Legislature (Article 1), Executive (Article 2) and Judiciary (Article 3) and the other four dedicated to position of states.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list</a:t>
            </a:r>
            <a:endParaRPr lang="en-US" dirty="0"/>
          </a:p>
        </p:txBody>
      </p:sp>
      <p:sp>
        <p:nvSpPr>
          <p:cNvPr id="3" name="Content Placeholder 2"/>
          <p:cNvSpPr>
            <a:spLocks noGrp="1"/>
          </p:cNvSpPr>
          <p:nvPr>
            <p:ph idx="1"/>
          </p:nvPr>
        </p:nvSpPr>
        <p:spPr/>
        <p:txBody>
          <a:bodyPr>
            <a:normAutofit lnSpcReduction="10000"/>
          </a:bodyPr>
          <a:lstStyle/>
          <a:p>
            <a:r>
              <a:rPr lang="en-US" dirty="0" smtClean="0"/>
              <a:t>Imposition of taxes both by Congress and States</a:t>
            </a:r>
          </a:p>
          <a:p>
            <a:r>
              <a:rPr lang="en-US" dirty="0" smtClean="0"/>
              <a:t>Borrowing of public funds</a:t>
            </a:r>
          </a:p>
          <a:p>
            <a:r>
              <a:rPr lang="en-US" dirty="0" smtClean="0"/>
              <a:t>Chartering banks and other corporations</a:t>
            </a:r>
          </a:p>
          <a:p>
            <a:r>
              <a:rPr lang="en-US" dirty="0" smtClean="0"/>
              <a:t>Establishing courts</a:t>
            </a:r>
          </a:p>
          <a:p>
            <a:r>
              <a:rPr lang="en-US" dirty="0" smtClean="0"/>
              <a:t>Making and enforcing laws</a:t>
            </a:r>
          </a:p>
          <a:p>
            <a:r>
              <a:rPr lang="en-US" dirty="0" smtClean="0"/>
              <a:t>Acquisition of property for public purposes</a:t>
            </a:r>
          </a:p>
          <a:p>
            <a:r>
              <a:rPr lang="en-US" dirty="0" smtClean="0"/>
              <a:t>Spending public money for general welfare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Prohibition upon Congress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Shall not levy any tax on exports</a:t>
            </a:r>
          </a:p>
          <a:p>
            <a:r>
              <a:rPr lang="en-US" dirty="0" smtClean="0"/>
              <a:t>Ensuring that direct taxes are proportionate to population of states</a:t>
            </a:r>
          </a:p>
          <a:p>
            <a:r>
              <a:rPr lang="en-US" dirty="0" smtClean="0"/>
              <a:t>Shall not grant titles of nobility</a:t>
            </a:r>
          </a:p>
          <a:p>
            <a:r>
              <a:rPr lang="en-US" dirty="0" smtClean="0"/>
              <a:t>Shall not abridge the bill of rights</a:t>
            </a:r>
          </a:p>
          <a:p>
            <a:r>
              <a:rPr lang="en-US" dirty="0" smtClean="0"/>
              <a:t>No preferential treatment for any state in matters of commerce</a:t>
            </a:r>
          </a:p>
          <a:p>
            <a:r>
              <a:rPr lang="en-US" dirty="0" smtClean="0"/>
              <a:t>Shall not change state boundaries without the consent of the states involved</a:t>
            </a:r>
          </a:p>
          <a:p>
            <a:r>
              <a:rPr lang="en-US" dirty="0" smtClean="0"/>
              <a:t>Not putting newly admitted states on plane of inequality with original states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Prohibition on States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 independent currency.  Shall not keep troops or ships of war in time of peace.</a:t>
            </a:r>
          </a:p>
          <a:p>
            <a:r>
              <a:rPr lang="en-US" dirty="0" smtClean="0"/>
              <a:t>They will not enter into treaties</a:t>
            </a:r>
          </a:p>
          <a:p>
            <a:r>
              <a:rPr lang="en-US" dirty="0" smtClean="0"/>
              <a:t>They will not violate federal constitution or obstruct federal laws</a:t>
            </a:r>
          </a:p>
          <a:p>
            <a:r>
              <a:rPr lang="en-US" dirty="0" smtClean="0"/>
              <a:t>They will not prevent persons from voting because of race, </a:t>
            </a:r>
            <a:r>
              <a:rPr lang="en-US" dirty="0" err="1" smtClean="0"/>
              <a:t>colour</a:t>
            </a:r>
            <a:r>
              <a:rPr lang="en-US" dirty="0" smtClean="0"/>
              <a:t> and sex.</a:t>
            </a:r>
          </a:p>
          <a:p>
            <a:r>
              <a:rPr lang="en-US" dirty="0" smtClean="0"/>
              <a:t>They will not permit slavery </a:t>
            </a:r>
          </a:p>
          <a:p>
            <a:r>
              <a:rPr lang="en-US" dirty="0" smtClean="0"/>
              <a:t>They will not grant titles of nobility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separation of powers and checks and balances</a:t>
            </a:r>
            <a:endParaRPr lang="en-US" dirty="0"/>
          </a:p>
        </p:txBody>
      </p:sp>
      <p:sp>
        <p:nvSpPr>
          <p:cNvPr id="3" name="Content Placeholder 2"/>
          <p:cNvSpPr>
            <a:spLocks noGrp="1"/>
          </p:cNvSpPr>
          <p:nvPr>
            <p:ph idx="1"/>
          </p:nvPr>
        </p:nvSpPr>
        <p:spPr/>
        <p:txBody>
          <a:bodyPr/>
          <a:lstStyle/>
          <a:p>
            <a:pPr>
              <a:buNone/>
            </a:pPr>
            <a:r>
              <a:rPr lang="en-US" dirty="0" smtClean="0"/>
              <a:t>In 1820 John Adams wrote to a friend that there are eight basic checks in the American political system.</a:t>
            </a:r>
          </a:p>
          <a:p>
            <a:pPr marL="514350" indent="-514350">
              <a:buAutoNum type="arabicPeriod"/>
            </a:pPr>
            <a:r>
              <a:rPr lang="en-US" dirty="0" smtClean="0"/>
              <a:t>The states against the nation</a:t>
            </a:r>
          </a:p>
          <a:p>
            <a:pPr marL="514350" indent="-514350">
              <a:buAutoNum type="arabicPeriod"/>
            </a:pPr>
            <a:r>
              <a:rPr lang="en-US" dirty="0" smtClean="0"/>
              <a:t>The House against the Senate and Vice-versa</a:t>
            </a:r>
          </a:p>
          <a:p>
            <a:pPr marL="514350" indent="-514350">
              <a:buAutoNum type="arabicPeriod"/>
            </a:pPr>
            <a:r>
              <a:rPr lang="en-US" dirty="0" smtClean="0"/>
              <a:t>The executive against the legislature</a:t>
            </a:r>
          </a:p>
          <a:p>
            <a:pPr marL="514350" indent="-514350">
              <a:buAutoNum type="arabicPeriod"/>
            </a:pPr>
            <a:r>
              <a:rPr lang="en-US" dirty="0" smtClean="0"/>
              <a:t>The courts against the executive and the legislature</a:t>
            </a:r>
            <a:endParaRPr lang="en-US" dirty="0"/>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5. The Senate against the President in all appointments and treaties.</a:t>
            </a:r>
          </a:p>
          <a:p>
            <a:r>
              <a:rPr lang="en-US" dirty="0" smtClean="0"/>
              <a:t>6. The people against the legislature by means of two year terms.</a:t>
            </a:r>
          </a:p>
          <a:p>
            <a:r>
              <a:rPr lang="en-US" dirty="0" smtClean="0"/>
              <a:t>7. The State legislature against the Senate via the six-year term of office and</a:t>
            </a:r>
          </a:p>
          <a:p>
            <a:r>
              <a:rPr lang="en-US" dirty="0" smtClean="0"/>
              <a:t>8. Electors against the people in choice of the President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smtClean="0"/>
              <a:t>Rigid Constitution: </a:t>
            </a:r>
          </a:p>
          <a:p>
            <a:r>
              <a:rPr lang="en-US" dirty="0" smtClean="0"/>
              <a:t>It is one of the most rigid constitutions in the world which means that for amending it, a special and difficult procedure has to be followed. It consists of 2 steps;</a:t>
            </a:r>
          </a:p>
          <a:p>
            <a:r>
              <a:rPr lang="en-US" b="1" dirty="0" smtClean="0"/>
              <a:t>Proposal for Amendment:</a:t>
            </a:r>
          </a:p>
          <a:p>
            <a:r>
              <a:rPr lang="en-US" dirty="0" smtClean="0"/>
              <a:t>Either two-third (67%) of both the houses (Senate and House of Representatives) shall propose for amendment to constitution or on the application of legislatures of two-third (67%) states shall call a convention for proposing amendment.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Ratification of Proposal:</a:t>
            </a:r>
          </a:p>
          <a:p>
            <a:r>
              <a:rPr lang="en-US" dirty="0" smtClean="0"/>
              <a:t>The amendment shall be ratified by the legislatures of three fourth (75 %) of all states or by the convention of three fourth of states.</a:t>
            </a:r>
            <a:br>
              <a:rPr lang="en-US" dirty="0" smtClean="0"/>
            </a:br>
            <a:r>
              <a:rPr lang="en-US" dirty="0" smtClean="0"/>
              <a:t>It is because of this rigidity that American constitution has been amended only 27 times in over 200 years.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Popular Sovereignty:</a:t>
            </a:r>
          </a:p>
          <a:p>
            <a:r>
              <a:rPr lang="en-US" dirty="0" smtClean="0"/>
              <a:t>In U.S, the people rule i.e. they have delegated their powers to the government and the government owes its authority to the will of the people. The principle of popular sovereignty is stated in the Preamble of constitution as “</a:t>
            </a:r>
            <a:r>
              <a:rPr lang="en-US" i="1" dirty="0" smtClean="0"/>
              <a:t>we the people……..do ordain and establish this constitution for United States of America.”</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Separation of Powers:</a:t>
            </a:r>
          </a:p>
          <a:p>
            <a:r>
              <a:rPr lang="en-US" dirty="0" smtClean="0"/>
              <a:t>The doctrine of separation of powers divides power between the three pillars/institutions of government to prevent interference of one institution in the affairs of another. The powers are divided among Congress, President and the Judiciary.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Checks &amp; Balances:</a:t>
            </a:r>
          </a:p>
          <a:p>
            <a:r>
              <a:rPr lang="en-US" dirty="0" smtClean="0"/>
              <a:t>The system of Checks and Balances laid down by the separation of powers prevents misuse of powers. The powers are provided in such a way that it provides a check upon other institutions.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Checks &amp; Balances:</a:t>
            </a:r>
            <a:br>
              <a:rPr lang="en-US" b="1" dirty="0" smtClean="0"/>
            </a:br>
            <a:r>
              <a:rPr lang="en-US" b="1" dirty="0" smtClean="0"/>
              <a:t>Examples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President can veto a bill passed by the Congress. The congress can pass legislation over president’s veto by two third majority.</a:t>
            </a:r>
          </a:p>
          <a:p>
            <a:r>
              <a:rPr lang="en-US" dirty="0" smtClean="0"/>
              <a:t>President has the power to appoint judges of the Supreme Court subject to approval of the Senate.</a:t>
            </a:r>
          </a:p>
          <a:p>
            <a:r>
              <a:rPr lang="en-US" dirty="0" smtClean="0"/>
              <a:t>The constitution has vested the powers of </a:t>
            </a:r>
            <a:r>
              <a:rPr lang="en-US" b="1" i="1" dirty="0" smtClean="0"/>
              <a:t>“Judicial Review”</a:t>
            </a:r>
            <a:r>
              <a:rPr lang="en-US" dirty="0" smtClean="0"/>
              <a:t> in Supreme Court. Supreme Court can approve, reject or review any action taken by the President or laws made by the Congress as it did in </a:t>
            </a:r>
            <a:r>
              <a:rPr lang="en-US" b="1" i="1" dirty="0" err="1" smtClean="0"/>
              <a:t>Marbury</a:t>
            </a:r>
            <a:r>
              <a:rPr lang="en-US" b="1" i="1" dirty="0" smtClean="0"/>
              <a:t> </a:t>
            </a:r>
            <a:r>
              <a:rPr lang="en-US" b="1" i="1" dirty="0" err="1" smtClean="0"/>
              <a:t>vVs</a:t>
            </a:r>
            <a:r>
              <a:rPr lang="en-US" b="1" i="1" dirty="0" smtClean="0"/>
              <a:t> Madison</a:t>
            </a:r>
            <a:r>
              <a:rPr lang="en-US" dirty="0" smtClean="0"/>
              <a:t> Case.</a:t>
            </a:r>
          </a:p>
          <a:p>
            <a:r>
              <a:rPr lang="en-US" dirty="0" smtClean="0"/>
              <a:t>All this creates a system which makes compromises necessary which is a sign of healthy democracy. It prevents the rise of dictators as well.</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Federal System:</a:t>
            </a:r>
          </a:p>
          <a:p>
            <a:r>
              <a:rPr lang="en-US" dirty="0" smtClean="0"/>
              <a:t>The U.S constitution provides for a federal system of government which means that powers are divided among centre/federal government and the states. According to Article 1, the federal government has jurisdiction over 18 matters and residuary powers are vested in states. States are autonomous bodies and centre cannot meddle in their affairs. In case of conflict, Supreme Court decides or settles the dispute.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1068</Words>
  <Application>Microsoft Office PowerPoint</Application>
  <PresentationFormat>On-screen Show (4:3)</PresentationFormat>
  <Paragraphs>97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US Political System</vt:lpstr>
      <vt:lpstr>Features of the US Constitution </vt:lpstr>
      <vt:lpstr>Slide 3</vt:lpstr>
      <vt:lpstr>Slide 4</vt:lpstr>
      <vt:lpstr>Slide 5</vt:lpstr>
      <vt:lpstr>Slide 6</vt:lpstr>
      <vt:lpstr>Slide 7</vt:lpstr>
      <vt:lpstr>Checks &amp; Balances: Examples</vt:lpstr>
      <vt:lpstr>Slide 9</vt:lpstr>
      <vt:lpstr>Slide 10</vt:lpstr>
      <vt:lpstr>Slide 11</vt:lpstr>
      <vt:lpstr>Slide 12</vt:lpstr>
      <vt:lpstr>Judicial Review </vt:lpstr>
      <vt:lpstr>Federation has been advantageous to US for the following:</vt:lpstr>
      <vt:lpstr>Slide 15</vt:lpstr>
      <vt:lpstr>Distribution of Powers</vt:lpstr>
      <vt:lpstr>Powers delegated to the federal government</vt:lpstr>
      <vt:lpstr>Slide 18</vt:lpstr>
      <vt:lpstr>Reserved for the States</vt:lpstr>
      <vt:lpstr>Concurrent list</vt:lpstr>
      <vt:lpstr>Prohibition upon Congress</vt:lpstr>
      <vt:lpstr>Prohibition on States</vt:lpstr>
      <vt:lpstr>The separation of powers and checks and balances</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Political system</dc:title>
  <dc:creator>Bernard</dc:creator>
  <cp:lastModifiedBy>BERNADISAMY</cp:lastModifiedBy>
  <cp:revision>18</cp:revision>
  <dcterms:created xsi:type="dcterms:W3CDTF">2015-11-05T14:11:02Z</dcterms:created>
  <dcterms:modified xsi:type="dcterms:W3CDTF">2017-10-27T02:34:47Z</dcterms:modified>
</cp:coreProperties>
</file>