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F6672B-BAEA-4C2C-8A44-3375CDE09593}" type="datetimeFigureOut">
              <a:rPr lang="en-US" smtClean="0"/>
              <a:pPr/>
              <a:t>8/27/2014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12C910-6755-46CB-9920-87CDA1FE46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6672B-BAEA-4C2C-8A44-3375CDE09593}" type="datetimeFigureOut">
              <a:rPr lang="en-US" smtClean="0"/>
              <a:pPr/>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6672B-BAEA-4C2C-8A44-3375CDE09593}" type="datetimeFigureOut">
              <a:rPr lang="en-US" smtClean="0"/>
              <a:pPr/>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6672B-BAEA-4C2C-8A44-3375CDE09593}" type="datetimeFigureOut">
              <a:rPr lang="en-US" smtClean="0"/>
              <a:pPr/>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F6672B-BAEA-4C2C-8A44-3375CDE09593}" type="datetimeFigureOut">
              <a:rPr lang="en-US" smtClean="0"/>
              <a:pPr/>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2C910-6755-46CB-9920-87CDA1FE46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F6672B-BAEA-4C2C-8A44-3375CDE09593}" type="datetimeFigureOut">
              <a:rPr lang="en-US" smtClean="0"/>
              <a:pPr/>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F6672B-BAEA-4C2C-8A44-3375CDE09593}" type="datetimeFigureOut">
              <a:rPr lang="en-US" smtClean="0"/>
              <a:pPr/>
              <a:t>8/27/2014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F6672B-BAEA-4C2C-8A44-3375CDE09593}" type="datetimeFigureOut">
              <a:rPr lang="en-US" smtClean="0"/>
              <a:pPr/>
              <a:t>8/27/2014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6672B-BAEA-4C2C-8A44-3375CDE09593}" type="datetimeFigureOut">
              <a:rPr lang="en-US" smtClean="0"/>
              <a:pPr/>
              <a:t>8/27/2014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F6672B-BAEA-4C2C-8A44-3375CDE09593}" type="datetimeFigureOut">
              <a:rPr lang="en-US" smtClean="0"/>
              <a:pPr/>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2C910-6755-46CB-9920-87CDA1FE46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F6672B-BAEA-4C2C-8A44-3375CDE09593}" type="datetimeFigureOut">
              <a:rPr lang="en-US" smtClean="0"/>
              <a:pPr/>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412C910-6755-46CB-9920-87CDA1FE46A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F6672B-BAEA-4C2C-8A44-3375CDE09593}" type="datetimeFigureOut">
              <a:rPr lang="en-US" smtClean="0"/>
              <a:pPr/>
              <a:t>8/27/2014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12C910-6755-46CB-9920-87CDA1FE46A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Equality</a:t>
            </a:r>
            <a:endParaRPr lang="en-US" dirty="0"/>
          </a:p>
        </p:txBody>
      </p:sp>
      <p:sp>
        <p:nvSpPr>
          <p:cNvPr id="3" name="Subtitle 2"/>
          <p:cNvSpPr>
            <a:spLocks noGrp="1"/>
          </p:cNvSpPr>
          <p:nvPr>
            <p:ph type="subTitle" idx="1"/>
          </p:nvPr>
        </p:nvSpPr>
        <p:spPr/>
        <p:txBody>
          <a:bodyPr/>
          <a:lstStyle/>
          <a:p>
            <a:r>
              <a:rPr lang="en-US" dirty="0" smtClean="0"/>
              <a:t>Dr. Bernard </a:t>
            </a:r>
            <a:r>
              <a:rPr lang="en-US" dirty="0" err="1" smtClean="0"/>
              <a:t>D’Sami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the declaration of the Rights of Man issued by the National Assembly of France during the French Revolution (1789) the following statement has been made “men are born and always continue, free and equal in respect of their rights </a:t>
            </a:r>
          </a:p>
          <a:p>
            <a:r>
              <a:rPr lang="en-US" dirty="0" smtClean="0"/>
              <a:t>Similar statement is also found in the American Declaration of Independence (1776) “we hold these truths to be self evident that all men are created equal….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most striking fact about human life is the inequality of men and women not their equality.</a:t>
            </a:r>
          </a:p>
          <a:p>
            <a:r>
              <a:rPr lang="en-US" dirty="0" smtClean="0"/>
              <a:t>Men and women are unequal in body proportion, physical strength, intellectual abilities and moral capacity.  This inequality springs from nature and nurture.</a:t>
            </a:r>
          </a:p>
          <a:p>
            <a:r>
              <a:rPr lang="en-US" dirty="0" smtClean="0"/>
              <a:t>Inequalities are inescapable facts. Why then is equality assumed and asserted as the ideal? There are two grounds for the assertion one historical the other ethical which suggest that after all the ideal of equality properly interpreted is not absurd.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a:t>
            </a:r>
            <a:r>
              <a:rPr lang="en-US" dirty="0" smtClean="0"/>
              <a:t>Equality</a:t>
            </a:r>
            <a:endParaRPr lang="en-US" dirty="0"/>
          </a:p>
        </p:txBody>
      </p:sp>
      <p:sp>
        <p:nvSpPr>
          <p:cNvPr id="3" name="Content Placeholder 2"/>
          <p:cNvSpPr>
            <a:spLocks noGrp="1"/>
          </p:cNvSpPr>
          <p:nvPr>
            <p:ph idx="1"/>
          </p:nvPr>
        </p:nvSpPr>
        <p:spPr/>
        <p:txBody>
          <a:bodyPr/>
          <a:lstStyle/>
          <a:p>
            <a:r>
              <a:rPr lang="en-US" dirty="0" smtClean="0"/>
              <a:t>This is described as </a:t>
            </a:r>
            <a:r>
              <a:rPr lang="en-US" dirty="0" smtClean="0"/>
              <a:t>‘Equality </a:t>
            </a:r>
            <a:r>
              <a:rPr lang="en-US" dirty="0" smtClean="0"/>
              <a:t>before </a:t>
            </a:r>
            <a:r>
              <a:rPr lang="en-US" dirty="0" smtClean="0"/>
              <a:t>law’ </a:t>
            </a:r>
            <a:endParaRPr lang="en-US" dirty="0" smtClean="0"/>
          </a:p>
          <a:p>
            <a:r>
              <a:rPr lang="en-US" dirty="0" smtClean="0"/>
              <a:t>Article 14 of the Indian Constitution under </a:t>
            </a:r>
            <a:r>
              <a:rPr lang="en-US" dirty="0" smtClean="0"/>
              <a:t>‘Right </a:t>
            </a:r>
            <a:r>
              <a:rPr lang="en-US" dirty="0" smtClean="0"/>
              <a:t>to </a:t>
            </a:r>
            <a:r>
              <a:rPr lang="en-US" dirty="0" smtClean="0"/>
              <a:t>Equality’ </a:t>
            </a:r>
            <a:r>
              <a:rPr lang="en-US" dirty="0" smtClean="0"/>
              <a:t>says ‘no one shall be denied </a:t>
            </a:r>
            <a:r>
              <a:rPr lang="en-US" b="1" dirty="0" smtClean="0"/>
              <a:t>equality before law </a:t>
            </a:r>
            <a:r>
              <a:rPr lang="en-US" dirty="0" smtClean="0"/>
              <a:t>and </a:t>
            </a:r>
            <a:r>
              <a:rPr lang="en-US" b="1" dirty="0" smtClean="0"/>
              <a:t>equal protection of laws </a:t>
            </a:r>
            <a:r>
              <a:rPr lang="en-US" dirty="0" smtClean="0"/>
              <a:t>within the territory of India’ </a:t>
            </a:r>
          </a:p>
          <a:p>
            <a:r>
              <a:rPr lang="en-US" dirty="0" smtClean="0"/>
              <a:t>Article 15 of the Indian Constitution – no discrimination based on race, religion, caste, sex or place of birth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Equality</a:t>
            </a:r>
            <a:endParaRPr lang="en-US" dirty="0"/>
          </a:p>
        </p:txBody>
      </p:sp>
      <p:sp>
        <p:nvSpPr>
          <p:cNvPr id="3" name="Content Placeholder 2"/>
          <p:cNvSpPr>
            <a:spLocks noGrp="1"/>
          </p:cNvSpPr>
          <p:nvPr>
            <p:ph idx="1"/>
          </p:nvPr>
        </p:nvSpPr>
        <p:spPr/>
        <p:txBody>
          <a:bodyPr/>
          <a:lstStyle/>
          <a:p>
            <a:r>
              <a:rPr lang="en-US" dirty="0" smtClean="0"/>
              <a:t>That a measure of equality in the share which the citizens of a state have in their government is desirable indeed essential. </a:t>
            </a:r>
          </a:p>
          <a:p>
            <a:r>
              <a:rPr lang="en-US" dirty="0" smtClean="0"/>
              <a:t>Right to vote and its corollaries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Equality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EE has been interpreted by some writers like Bryce in a literal sense as the ‘attempt to expunge all differences in wealth allotting to every man and woman an equal share in worldly goods’ </a:t>
            </a:r>
          </a:p>
          <a:p>
            <a:r>
              <a:rPr lang="en-US" dirty="0" smtClean="0"/>
              <a:t>It is quite possible and desirable to reduce the excessive inequalities of existing fortunes.  Properly interpreted economic equality therefore means the provision of adequate opportunities for all: right to work, to adequate wages, to reasonable hours of labor and leisure and to self government in industry.  So that everyone in life may have a fair start in life and the chance to develop the best that he/she is capable of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Equality as Laski insists is not identity of treatment. Fundamentally it implies a certain leveling process and is in fact largely a problem in proportions.  It is such an organization of opportunity that no man’s personality suffers frustration to the private benefit of others.  </a:t>
            </a:r>
          </a:p>
          <a:p>
            <a:r>
              <a:rPr lang="en-US" dirty="0" smtClean="0"/>
              <a:t>By adopting it, we avoid the ugly spectacle of an economic system in which the luxury of a few is paralleled by the misery of the many.  </a:t>
            </a:r>
          </a:p>
          <a:p>
            <a:r>
              <a:rPr lang="en-US" dirty="0" smtClean="0"/>
              <a:t>We should not get condemned by Mathew Arnold who said ‘our inequality materializes our upper class, vulgarizes our middle class, brutalizes our lower</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Extent of Equality in Modern States</a:t>
            </a:r>
            <a:endParaRPr lang="en-US" dirty="0"/>
          </a:p>
        </p:txBody>
      </p:sp>
      <p:sp>
        <p:nvSpPr>
          <p:cNvPr id="3" name="Content Placeholder 2"/>
          <p:cNvSpPr>
            <a:spLocks noGrp="1"/>
          </p:cNvSpPr>
          <p:nvPr>
            <p:ph idx="1"/>
          </p:nvPr>
        </p:nvSpPr>
        <p:spPr/>
        <p:txBody>
          <a:bodyPr/>
          <a:lstStyle/>
          <a:p>
            <a:r>
              <a:rPr lang="en-US" dirty="0" smtClean="0"/>
              <a:t>Economic Equality in the Indian context</a:t>
            </a:r>
          </a:p>
          <a:p>
            <a:r>
              <a:rPr lang="en-US" dirty="0" smtClean="0"/>
              <a:t>Equality and Liberty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413</TotalTime>
  <Words>494</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Equality</vt:lpstr>
      <vt:lpstr>Slide 2</vt:lpstr>
      <vt:lpstr>Slide 3</vt:lpstr>
      <vt:lpstr>Civil Equality</vt:lpstr>
      <vt:lpstr>Political Equality</vt:lpstr>
      <vt:lpstr>Economic Equality</vt:lpstr>
      <vt:lpstr>Slide 7</vt:lpstr>
      <vt:lpstr>Extent of Equality in Modern States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dc:title>
  <dc:creator>Bernard</dc:creator>
  <cp:lastModifiedBy>Bernard</cp:lastModifiedBy>
  <cp:revision>14</cp:revision>
  <dcterms:created xsi:type="dcterms:W3CDTF">2013-09-09T10:23:23Z</dcterms:created>
  <dcterms:modified xsi:type="dcterms:W3CDTF">2014-08-27T16:02:01Z</dcterms:modified>
</cp:coreProperties>
</file>