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66" r:id="rId8"/>
    <p:sldId id="267" r:id="rId9"/>
    <p:sldId id="259" r:id="rId10"/>
    <p:sldId id="260" r:id="rId11"/>
    <p:sldId id="261" r:id="rId12"/>
    <p:sldId id="262"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D1B9EC16-350F-4D62-AF26-42A63FE2CE76}" type="datetimeFigureOut">
              <a:rPr lang="en-US" smtClean="0"/>
              <a:pPr/>
              <a:t>11/6/2019</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A9ABBD6-01E7-425E-8F0E-BCED9B03E0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B9EC16-350F-4D62-AF26-42A63FE2CE76}"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ABBD6-01E7-425E-8F0E-BCED9B03E0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B9EC16-350F-4D62-AF26-42A63FE2CE76}"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ABBD6-01E7-425E-8F0E-BCED9B03E0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B9EC16-350F-4D62-AF26-42A63FE2CE76}"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ABBD6-01E7-425E-8F0E-BCED9B03E0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1B9EC16-350F-4D62-AF26-42A63FE2CE76}"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ABBD6-01E7-425E-8F0E-BCED9B03E0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1B9EC16-350F-4D62-AF26-42A63FE2CE76}"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ABBD6-01E7-425E-8F0E-BCED9B03E0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1B9EC16-350F-4D62-AF26-42A63FE2CE76}" type="datetimeFigureOut">
              <a:rPr lang="en-US" smtClean="0"/>
              <a:pPr/>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9ABBD6-01E7-425E-8F0E-BCED9B03E0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1B9EC16-350F-4D62-AF26-42A63FE2CE76}" type="datetimeFigureOut">
              <a:rPr lang="en-US" smtClean="0"/>
              <a:pPr/>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9ABBD6-01E7-425E-8F0E-BCED9B03E0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1B9EC16-350F-4D62-AF26-42A63FE2CE76}" type="datetimeFigureOut">
              <a:rPr lang="en-US" smtClean="0"/>
              <a:pPr/>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9ABBD6-01E7-425E-8F0E-BCED9B03E0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1B9EC16-350F-4D62-AF26-42A63FE2CE76}"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ABBD6-01E7-425E-8F0E-BCED9B03E0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1B9EC16-350F-4D62-AF26-42A63FE2CE76}"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ABBD6-01E7-425E-8F0E-BCED9B03E0E0}"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1B9EC16-350F-4D62-AF26-42A63FE2CE76}" type="datetimeFigureOut">
              <a:rPr lang="en-US" smtClean="0"/>
              <a:pPr/>
              <a:t>11/6/2019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A9ABBD6-01E7-425E-8F0E-BCED9B03E0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Nation (Nationalism and Nation-state) </a:t>
            </a:r>
          </a:p>
        </p:txBody>
      </p:sp>
      <p:sp>
        <p:nvSpPr>
          <p:cNvPr id="3" name="Subtitle 2"/>
          <p:cNvSpPr>
            <a:spLocks noGrp="1"/>
          </p:cNvSpPr>
          <p:nvPr>
            <p:ph type="subTitle" idx="1"/>
          </p:nvPr>
        </p:nvSpPr>
        <p:spPr/>
        <p:txBody>
          <a:bodyPr/>
          <a:lstStyle/>
          <a:p>
            <a:r>
              <a:rPr lang="en-US" dirty="0"/>
              <a:t>Dr. Bernard D’ Sami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nature of that bond and its well-spring remain shadowy and elusive and the consequent difficulty of defining the </a:t>
            </a:r>
            <a:r>
              <a:rPr lang="en-US" i="1" dirty="0"/>
              <a:t>nation</a:t>
            </a:r>
            <a:r>
              <a:rPr lang="en-US" dirty="0"/>
              <a:t> is usually acknowledged by those who attempt   this task.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A social group which shares a common ideology common institutions and customs and a sense of homogeneity.  Nation is difficult to   define so precisely as to differentiate the term from such other groups as religious sects, which exhibit some of the same characteristics.  In the nation however there is also present a strong group sense of belonging associated with a particular territory considered to be peculiarly its won.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Nation is self-defined and not other-defined.  The broadly held conviction concerning the group’s singular origin need not and seldom will accord with factual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Factors contributed evolution of Nation</a:t>
            </a:r>
            <a:br>
              <a:rPr lang="en-US" dirty="0"/>
            </a:br>
            <a:endParaRPr lang="en-US" dirty="0"/>
          </a:p>
        </p:txBody>
      </p:sp>
      <p:sp>
        <p:nvSpPr>
          <p:cNvPr id="3" name="Content Placeholder 2"/>
          <p:cNvSpPr>
            <a:spLocks noGrp="1"/>
          </p:cNvSpPr>
          <p:nvPr>
            <p:ph idx="1"/>
          </p:nvPr>
        </p:nvSpPr>
        <p:spPr/>
        <p:txBody>
          <a:bodyPr/>
          <a:lstStyle/>
          <a:p>
            <a:r>
              <a:rPr lang="en-US" dirty="0"/>
              <a:t>1. Common race and kinship – due to was migrations, conquests, travels, inter-marriage,  racial-mixing – over thousands of years – the elements of race and kinship have lost importance and most of the modern nations comprise of people of diverse racial groups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2. Community of Religion – Religion played an important role – Medieval age – in the modern times religion has lost its importance and we find people profession different religions inhabiting the same state.  Modern age is an age of democracy and secularism.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3. Community of language – language a major factor for the creation of a nation – </a:t>
            </a:r>
          </a:p>
          <a:p>
            <a:r>
              <a:rPr lang="en-US" dirty="0"/>
              <a:t>US, UK and </a:t>
            </a:r>
            <a:r>
              <a:rPr lang="en-US" dirty="0" err="1"/>
              <a:t>Switzwerland</a:t>
            </a:r>
            <a:endParaRPr lang="en-US" dirty="0"/>
          </a:p>
          <a:p>
            <a:r>
              <a:rPr lang="en-US" dirty="0"/>
              <a:t>Canada – referendum -The referendum took place in Quebec on October 30, 1995, and the motion to decide whether Quebec should secede from Canada was defeated by a very narrow margin of 50.58% "No" to 49.42% "Yes".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4. Geographical contiguity – people living together on the same geographically contiguous area conversing in the same language sharing common historical experiences are likely to develop common sentiments and outlook, however it is not absolute – the story of Jews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5. Community of economic ties</a:t>
            </a:r>
          </a:p>
          <a:p>
            <a:r>
              <a:rPr lang="en-US" dirty="0"/>
              <a:t>According to Lenin the common economic ties also contributed to the creation of feeling of unity so vital for the rise of a nation.  Capitalist mode of production played an important role.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6.Common History or Tradition </a:t>
            </a:r>
          </a:p>
          <a:p>
            <a:r>
              <a:rPr lang="en-US" dirty="0"/>
              <a:t>Irredentism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Nation is a Nation, is a State, is an Ethnic group</a:t>
            </a:r>
          </a:p>
          <a:p>
            <a:r>
              <a:rPr lang="en-US" dirty="0"/>
              <a:t>One of the most common manifestations of terminological license is the </a:t>
            </a:r>
            <a:r>
              <a:rPr lang="en-US" dirty="0" err="1"/>
              <a:t>interutilization</a:t>
            </a:r>
            <a:r>
              <a:rPr lang="en-US" dirty="0"/>
              <a:t> of the words </a:t>
            </a:r>
            <a:r>
              <a:rPr lang="en-US" i="1" dirty="0"/>
              <a:t>Nation </a:t>
            </a:r>
            <a:r>
              <a:rPr lang="en-US" dirty="0"/>
              <a:t>and</a:t>
            </a:r>
            <a:r>
              <a:rPr lang="en-US" i="1" dirty="0"/>
              <a:t> State</a:t>
            </a:r>
            <a:r>
              <a:rPr lang="en-US" dirty="0"/>
              <a:t> </a:t>
            </a:r>
          </a:p>
          <a:p>
            <a:r>
              <a:rPr lang="en-US" dirty="0"/>
              <a:t>State is conceptualized in quantitative terms – India population, size, etc – nation in qualitative terms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word </a:t>
            </a:r>
            <a:r>
              <a:rPr lang="en-US" i="1" dirty="0"/>
              <a:t>nation</a:t>
            </a:r>
            <a:r>
              <a:rPr lang="en-US" dirty="0"/>
              <a:t> comes from the Latin and when first coined clearly conveyed the idea of common blood ties.  It was derived the past participle of the verb </a:t>
            </a:r>
            <a:r>
              <a:rPr lang="en-US" i="1" dirty="0" err="1"/>
              <a:t>nasci</a:t>
            </a:r>
            <a:r>
              <a:rPr lang="en-US" dirty="0"/>
              <a:t>  meaning to be born,  and hence the Latin noun </a:t>
            </a:r>
            <a:r>
              <a:rPr lang="en-US" i="1" dirty="0" err="1"/>
              <a:t>nationem</a:t>
            </a:r>
            <a:r>
              <a:rPr lang="en-US" dirty="0"/>
              <a:t> connoting breed or race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2920" y="530352"/>
            <a:ext cx="8183880" cy="4453128"/>
          </a:xfrm>
        </p:spPr>
        <p:txBody>
          <a:bodyPr>
            <a:normAutofit fontScale="92500" lnSpcReduction="10000"/>
          </a:bodyPr>
          <a:lstStyle/>
          <a:p>
            <a:r>
              <a:rPr lang="en-US" dirty="0"/>
              <a:t>Ernest Renan rejects the statist concept of the nation in order to identify the nation as a form of morality.   It is a solidarity sustained by a distinctive historical consciousness.  The nation he declares is a daily plebiscite.</a:t>
            </a:r>
          </a:p>
          <a:p>
            <a:r>
              <a:rPr lang="en-US" dirty="0"/>
              <a:t>Differentiating nations from races and tribes on the one hand and imperial states on the other he argues that a nation comes into existence only when several elements have come together, especially economic life, language and territory.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Max Weber examines the nation as a ‘prestige community’ endowed with a sense of cultural mission.  Nations he declares are too various to be defined in terms of any one criterion but  he affiliates nations to ethnic communities as population unified by a myth of common descent.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Karl </a:t>
            </a:r>
            <a:r>
              <a:rPr lang="en-US" dirty="0" err="1"/>
              <a:t>Deutch</a:t>
            </a:r>
            <a:r>
              <a:rPr lang="en-US" dirty="0"/>
              <a:t> socio-demographic offers a functional definition which avoids single factor characterization of the nation.</a:t>
            </a:r>
          </a:p>
          <a:p>
            <a:r>
              <a:rPr lang="en-US" dirty="0"/>
              <a:t>Clifford </a:t>
            </a:r>
            <a:r>
              <a:rPr lang="en-US" dirty="0" err="1"/>
              <a:t>Geertz</a:t>
            </a:r>
            <a:r>
              <a:rPr lang="en-US" dirty="0"/>
              <a:t> from an anthropological perspective indicates that there are two competing yet complementary components –ethnic and civic – in the nationalism of post colonial states.  Since state and ethnic boundaries often clash the result is endemic conflict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Qu’est-ce</a:t>
            </a:r>
            <a:r>
              <a:rPr lang="en-US" dirty="0"/>
              <a:t> </a:t>
            </a:r>
            <a:r>
              <a:rPr lang="en-US" dirty="0" err="1"/>
              <a:t>qu’une</a:t>
            </a:r>
            <a:r>
              <a:rPr lang="en-US" dirty="0"/>
              <a:t> nation?</a:t>
            </a:r>
            <a:br>
              <a:rPr lang="en-US" dirty="0"/>
            </a:br>
            <a:r>
              <a:rPr lang="en-US" dirty="0"/>
              <a:t>Ernest Renan</a:t>
            </a:r>
          </a:p>
        </p:txBody>
      </p:sp>
      <p:sp>
        <p:nvSpPr>
          <p:cNvPr id="3" name="Content Placeholder 2"/>
          <p:cNvSpPr>
            <a:spLocks noGrp="1"/>
          </p:cNvSpPr>
          <p:nvPr>
            <p:ph idx="1"/>
          </p:nvPr>
        </p:nvSpPr>
        <p:spPr/>
        <p:txBody>
          <a:bodyPr/>
          <a:lstStyle/>
          <a:p>
            <a:r>
              <a:rPr lang="en-US" dirty="0"/>
              <a:t>A nation is a soul, a spiritual principle – only two things constitute this soul: one is in the past, the other is in the present.  One is the possession in common of a rich legacy of remembrances the other is the actual consent. The desire to live together, the will to continue to value the heritage which all hold in common.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 Nation? </a:t>
            </a:r>
            <a:br>
              <a:rPr lang="en-US" dirty="0"/>
            </a:br>
            <a:r>
              <a:rPr lang="en-US" dirty="0"/>
              <a:t>Joseph Stalin</a:t>
            </a:r>
          </a:p>
        </p:txBody>
      </p:sp>
      <p:sp>
        <p:nvSpPr>
          <p:cNvPr id="3" name="Content Placeholder 2"/>
          <p:cNvSpPr>
            <a:spLocks noGrp="1"/>
          </p:cNvSpPr>
          <p:nvPr>
            <p:ph idx="1"/>
          </p:nvPr>
        </p:nvSpPr>
        <p:spPr/>
        <p:txBody>
          <a:bodyPr>
            <a:normAutofit fontScale="92500" lnSpcReduction="20000"/>
          </a:bodyPr>
          <a:lstStyle/>
          <a:p>
            <a:r>
              <a:rPr lang="en-US" dirty="0"/>
              <a:t>A nation is primarily a community a definite community of people. </a:t>
            </a:r>
          </a:p>
          <a:p>
            <a:r>
              <a:rPr lang="en-US" dirty="0"/>
              <a:t>This community is not racial nor it is tribal . The modern Italian nation was formed from Romans, </a:t>
            </a:r>
            <a:r>
              <a:rPr lang="en-US" dirty="0" err="1"/>
              <a:t>Teutons</a:t>
            </a:r>
            <a:r>
              <a:rPr lang="en-US" dirty="0"/>
              <a:t>, Etruscans, Greeks, Arabs and so forth.</a:t>
            </a:r>
          </a:p>
          <a:p>
            <a:r>
              <a:rPr lang="en-US" dirty="0"/>
              <a:t>The French nation was formed from </a:t>
            </a:r>
            <a:r>
              <a:rPr lang="en-US" dirty="0" err="1"/>
              <a:t>Gauls</a:t>
            </a:r>
            <a:r>
              <a:rPr lang="en-US" dirty="0"/>
              <a:t>, Romans, Britons, </a:t>
            </a:r>
            <a:r>
              <a:rPr lang="en-US" dirty="0" err="1"/>
              <a:t>Teutons</a:t>
            </a:r>
            <a:r>
              <a:rPr lang="en-US" dirty="0"/>
              <a:t> etc.</a:t>
            </a:r>
          </a:p>
          <a:p>
            <a:r>
              <a:rPr lang="en-US" dirty="0"/>
              <a:t>The same must be said of the British, the Germans and others., who were formed into nations from people of diverse races and tribes.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Defining and conceptualizing the nation is much more difficult because the essence of a nation is  intangible. The essence is a psychological bond that joins a people and </a:t>
            </a:r>
            <a:r>
              <a:rPr lang="en-US" dirty="0" err="1"/>
              <a:t>diffentiates</a:t>
            </a:r>
            <a:r>
              <a:rPr lang="en-US" dirty="0"/>
              <a:t> it. In the subconscious conviction of its members, from all other people in a most vital way.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166</TotalTime>
  <Words>897</Words>
  <Application>Microsoft Office PowerPoint</Application>
  <PresentationFormat>On-screen Show (4:3)</PresentationFormat>
  <Paragraphs>33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Verdana</vt:lpstr>
      <vt:lpstr>Wingdings 2</vt:lpstr>
      <vt:lpstr>Aspect</vt:lpstr>
      <vt:lpstr>Nation (Nationalism and Nation-state) </vt:lpstr>
      <vt:lpstr>PowerPoint Presentation</vt:lpstr>
      <vt:lpstr>PowerPoint Presentation</vt:lpstr>
      <vt:lpstr>PowerPoint Presentation</vt:lpstr>
      <vt:lpstr>PowerPoint Presentation</vt:lpstr>
      <vt:lpstr>PowerPoint Presentation</vt:lpstr>
      <vt:lpstr>Qu’est-ce qu’une nation? Ernest Renan</vt:lpstr>
      <vt:lpstr>What is a Nation?  Joseph Stalin</vt:lpstr>
      <vt:lpstr>PowerPoint Presentation</vt:lpstr>
      <vt:lpstr>PowerPoint Presentation</vt:lpstr>
      <vt:lpstr>PowerPoint Presentation</vt:lpstr>
      <vt:lpstr>PowerPoint Presentation</vt:lpstr>
      <vt:lpstr>Factors contributed evolution of Nation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Bernard</dc:creator>
  <cp:lastModifiedBy>kaousheik jayakumar</cp:lastModifiedBy>
  <cp:revision>15</cp:revision>
  <dcterms:created xsi:type="dcterms:W3CDTF">2013-08-13T15:01:01Z</dcterms:created>
  <dcterms:modified xsi:type="dcterms:W3CDTF">2019-11-06T17:09:13Z</dcterms:modified>
</cp:coreProperties>
</file>