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41F509-EE08-452E-A3D5-CF9727CEA5DE}" type="datetimeFigureOut">
              <a:rPr lang="en-US" smtClean="0"/>
              <a:pPr/>
              <a:t>11/26/2013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5CC1EB-B0AE-4653-AE9D-1240F91E4A0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A011EC2-5200-43A4-85B7-D262D099268A}" type="datetimeFigureOut">
              <a:rPr lang="en-US" smtClean="0"/>
              <a:pPr/>
              <a:t>11/26/2013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AB7F5D4-DA7B-445E-9556-3D706A6E20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011EC2-5200-43A4-85B7-D262D099268A}" type="datetimeFigureOut">
              <a:rPr lang="en-US" smtClean="0"/>
              <a:pPr/>
              <a:t>11/26/2013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B7F5D4-DA7B-445E-9556-3D706A6E20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A011EC2-5200-43A4-85B7-D262D099268A}" type="datetimeFigureOut">
              <a:rPr lang="en-US" smtClean="0"/>
              <a:pPr/>
              <a:t>11/26/2013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AB7F5D4-DA7B-445E-9556-3D706A6E20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011EC2-5200-43A4-85B7-D262D099268A}" type="datetimeFigureOut">
              <a:rPr lang="en-US" smtClean="0"/>
              <a:pPr/>
              <a:t>11/26/2013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B7F5D4-DA7B-445E-9556-3D706A6E20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A011EC2-5200-43A4-85B7-D262D099268A}" type="datetimeFigureOut">
              <a:rPr lang="en-US" smtClean="0"/>
              <a:pPr/>
              <a:t>11/26/2013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AB7F5D4-DA7B-445E-9556-3D706A6E20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011EC2-5200-43A4-85B7-D262D099268A}" type="datetimeFigureOut">
              <a:rPr lang="en-US" smtClean="0"/>
              <a:pPr/>
              <a:t>11/26/2013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B7F5D4-DA7B-445E-9556-3D706A6E20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011EC2-5200-43A4-85B7-D262D099268A}" type="datetimeFigureOut">
              <a:rPr lang="en-US" smtClean="0"/>
              <a:pPr/>
              <a:t>11/26/2013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AB7F5D4-DA7B-445E-9556-3D706A6E20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A011EC2-5200-43A4-85B7-D262D099268A}" type="datetimeFigureOut">
              <a:rPr lang="en-US" smtClean="0"/>
              <a:pPr/>
              <a:t>11/26/2013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AB7F5D4-DA7B-445E-9556-3D706A6E20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A011EC2-5200-43A4-85B7-D262D099268A}" type="datetimeFigureOut">
              <a:rPr lang="en-US" smtClean="0"/>
              <a:pPr/>
              <a:t>11/26/2013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AB7F5D4-DA7B-445E-9556-3D706A6E20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011EC2-5200-43A4-85B7-D262D099268A}" type="datetimeFigureOut">
              <a:rPr lang="en-US" smtClean="0"/>
              <a:pPr/>
              <a:t>11/26/2013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B7F5D4-DA7B-445E-9556-3D706A6E20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A011EC2-5200-43A4-85B7-D262D099268A}" type="datetimeFigureOut">
              <a:rPr lang="en-US" smtClean="0"/>
              <a:pPr/>
              <a:t>11/26/2013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B7F5D4-DA7B-445E-9556-3D706A6E20A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A011EC2-5200-43A4-85B7-D262D099268A}" type="datetimeFigureOut">
              <a:rPr lang="en-US" smtClean="0"/>
              <a:pPr/>
              <a:t>11/26/2013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AB7F5D4-DA7B-445E-9556-3D706A6E20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concept of State</a:t>
            </a:r>
            <a:endParaRPr lang="en-US" dirty="0"/>
          </a:p>
        </p:txBody>
      </p:sp>
      <p:sp>
        <p:nvSpPr>
          <p:cNvPr id="3" name="Subtitle 2"/>
          <p:cNvSpPr>
            <a:spLocks noGrp="1"/>
          </p:cNvSpPr>
          <p:nvPr>
            <p:ph type="subTitle" idx="1"/>
          </p:nvPr>
        </p:nvSpPr>
        <p:spPr/>
        <p:txBody>
          <a:bodyPr/>
          <a:lstStyle/>
          <a:p>
            <a:r>
              <a:rPr lang="en-US" dirty="0" smtClean="0"/>
              <a:t>Dr. Bernard D’ Sami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Locke, however, has an entirely different notion</a:t>
            </a:r>
            <a:r>
              <a:rPr lang="en-US" dirty="0" smtClean="0"/>
              <a:t>.</a:t>
            </a:r>
            <a:r>
              <a:rPr lang="en-US" dirty="0"/>
              <a:t> Basically people will respect each other and not infringe on another's person or property. If someone does, then the </a:t>
            </a:r>
            <a:r>
              <a:rPr lang="en-US" dirty="0" err="1"/>
              <a:t>agressee</a:t>
            </a:r>
            <a:r>
              <a:rPr lang="en-US" dirty="0"/>
              <a:t> has the natural right to rectify the situation, and anyone else who witnesses an aggressor has the duty to help the </a:t>
            </a:r>
            <a:r>
              <a:rPr lang="en-US" dirty="0" err="1"/>
              <a:t>agressee</a:t>
            </a:r>
            <a:r>
              <a:rPr lang="en-US" dirty="0"/>
              <a:t>. Locke concedes that property disputes will eventually be numerous enough that this would be time consuming, and in the general interest, people will form a state in order to have someone else protect their property and persons--basically to settle disputes--out of convenience. Much of this is laid out in The Second Treatise on Government. It's important to note that much of the U.S. constitution is based on Locke's political philosophy.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Definitions of state have also been given by some eminent modern jurists and Political Scientists. According to </a:t>
            </a:r>
            <a:r>
              <a:rPr lang="en-US" dirty="0" err="1"/>
              <a:t>Bluntschli</a:t>
            </a:r>
            <a:r>
              <a:rPr lang="en-US" dirty="0"/>
              <a:t>, "state is a politically </a:t>
            </a:r>
            <a:r>
              <a:rPr lang="en-US" dirty="0" err="1"/>
              <a:t>organised</a:t>
            </a:r>
            <a:r>
              <a:rPr lang="en-US" dirty="0"/>
              <a:t> people of a definite territory." Woodrow Wilson defined state as "a people </a:t>
            </a:r>
            <a:r>
              <a:rPr lang="en-US" dirty="0" err="1"/>
              <a:t>organised</a:t>
            </a:r>
            <a:r>
              <a:rPr lang="en-US" dirty="0"/>
              <a:t> for law within a definite territory."</a:t>
            </a:r>
          </a:p>
          <a:p>
            <a:r>
              <a:rPr lang="en-US" dirty="0"/>
              <a:t> </a:t>
            </a:r>
          </a:p>
          <a:p>
            <a:r>
              <a:rPr lang="en-US" dirty="0"/>
              <a:t>Burgess defined state as a "particular portion of mankind viewed as an </a:t>
            </a:r>
            <a:r>
              <a:rPr lang="en-US" dirty="0" err="1"/>
              <a:t>organised</a:t>
            </a:r>
            <a:r>
              <a:rPr lang="en-US" dirty="0"/>
              <a:t> unit." Harold Laski defined state as "a territorial society divided into government and subjects claiming within its allotted physical area, a supremacy over all other institutions" Oppenheim said, "The state exists when a people is settled in a-country under its own sovereign government."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According to Gamer, "The state is a community of persons, more or less numerous, permanently occupying a definite portion of territory, independent (or nearly so) of external control and possessing an </a:t>
            </a:r>
            <a:r>
              <a:rPr lang="en-US" dirty="0" err="1"/>
              <a:t>organised</a:t>
            </a:r>
            <a:r>
              <a:rPr lang="en-US" dirty="0"/>
              <a:t> government to which the great body of inhabitants render habitual obedience."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Gettel</a:t>
            </a:r>
            <a:r>
              <a:rPr lang="en-US" dirty="0"/>
              <a:t> has said, "Political Science is the science of state". Gamer has observed, "Political Science begins and ends with the state." State is the central focus of Political Science. It plays an important role in the society. It is the most powerful and universal social </a:t>
            </a:r>
            <a:r>
              <a:rPr lang="en-US" dirty="0" err="1"/>
              <a:t>organisation</a:t>
            </a:r>
            <a:r>
              <a:rPr lang="en-US" dirty="0"/>
              <a:t>. It is a rare and incomparable </a:t>
            </a:r>
            <a:r>
              <a:rPr lang="en-US" dirty="0" err="1"/>
              <a:t>organisation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a political </a:t>
            </a:r>
            <a:r>
              <a:rPr lang="en-US" dirty="0" err="1"/>
              <a:t>organisation</a:t>
            </a:r>
            <a:r>
              <a:rPr lang="en-US" dirty="0"/>
              <a:t>. There is no definite historical evidence about its creation. It seems that with the creation of society consisting of man was the need of state felt. State links individuals to groups and </a:t>
            </a:r>
            <a:r>
              <a:rPr lang="en-US" dirty="0" err="1"/>
              <a:t>organisations</a:t>
            </a:r>
            <a:r>
              <a:rPr lang="en-US" dirty="0"/>
              <a:t>, and establishes balance and reconciliation between individuals and groups. It provides security to individuals and safeguards their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the passage of time, the role of state has undergone change. It is one of the basic instincts of man to lead a disciplined life. In this respect the state is of help to the individual. The laws and rules of state help in establishing order and discipline in the society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As man's nature forces him to live in a state, the state has been viewed as a natural institution. The state is regarded as a neutral, necessary and universal institution.</a:t>
            </a:r>
          </a:p>
          <a:p>
            <a:r>
              <a:rPr lang="en-US" dirty="0"/>
              <a:t> </a:t>
            </a:r>
          </a:p>
          <a:p>
            <a:r>
              <a:rPr lang="en-US" dirty="0"/>
              <a:t>In common parlance, the word, 'state' is used in different ways. At times, it has been used as a synonym of 'nation', 'government', or society. The constituent units of a federation, in some cases, are also called states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But in Political Science, 'state' has a specific meaning. To correctly understand the meaning of 'state', we may </a:t>
            </a:r>
            <a:r>
              <a:rPr lang="en-US" dirty="0" err="1"/>
              <a:t>analyse</a:t>
            </a:r>
            <a:r>
              <a:rPr lang="en-US" dirty="0"/>
              <a:t> different definitions of state.</a:t>
            </a:r>
          </a:p>
          <a:p>
            <a:r>
              <a:rPr lang="en-US" dirty="0"/>
              <a:t> </a:t>
            </a:r>
          </a:p>
          <a:p>
            <a:r>
              <a:rPr lang="en-US" dirty="0"/>
              <a:t>In different times, the meaning and title of the word, 'state', have changed. In ancient times, Greeks used the word, 'state' in the sense of polis or city-state. Ancient Romans used the </a:t>
            </a:r>
            <a:r>
              <a:rPr lang="en-US" dirty="0" smtClean="0"/>
              <a:t>word </a:t>
            </a:r>
            <a:r>
              <a:rPr lang="en-US" i="1" dirty="0" err="1" smtClean="0"/>
              <a:t>civitas</a:t>
            </a:r>
            <a:r>
              <a:rPr lang="en-US" dirty="0" smtClean="0"/>
              <a:t> </a:t>
            </a:r>
            <a:r>
              <a:rPr lang="en-US" dirty="0"/>
              <a:t>for 'state'.</a:t>
            </a:r>
          </a:p>
          <a:p>
            <a:r>
              <a:rPr lang="en-US" dirty="0"/>
              <a:t> </a:t>
            </a:r>
          </a:p>
          <a:p>
            <a:r>
              <a:rPr lang="en-US" dirty="0"/>
              <a:t>The city-states in ancient Greece and Rome were small, simple, and limited. In the first part of the sixteenth century, </a:t>
            </a:r>
            <a:r>
              <a:rPr lang="en-US" dirty="0" smtClean="0"/>
              <a:t>Machiavelli, </a:t>
            </a:r>
            <a:r>
              <a:rPr lang="en-US" dirty="0"/>
              <a:t>an eminent statesman of Italy, was the first to use the word </a:t>
            </a:r>
            <a:r>
              <a:rPr lang="en-US" i="1" dirty="0"/>
              <a:t>La </a:t>
            </a:r>
            <a:r>
              <a:rPr lang="en-US" i="1" dirty="0" err="1"/>
              <a:t>Stato</a:t>
            </a:r>
            <a:r>
              <a:rPr lang="en-US" dirty="0"/>
              <a:t>. In his view, state is a 'power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Towards the end of the sixteenth century, the French philosopher </a:t>
            </a:r>
            <a:r>
              <a:rPr lang="en-US" dirty="0" err="1"/>
              <a:t>B</a:t>
            </a:r>
            <a:r>
              <a:rPr lang="en-US" dirty="0" err="1" smtClean="0"/>
              <a:t>odin</a:t>
            </a:r>
            <a:r>
              <a:rPr lang="en-US" dirty="0" smtClean="0"/>
              <a:t> </a:t>
            </a:r>
            <a:r>
              <a:rPr lang="en-US" dirty="0"/>
              <a:t>called state a 'republic'. He said that the state possessed sovereign power. In the seventeenth century, the British philosopher Hobbes argued that the state had unlimited power</a:t>
            </a:r>
            <a:r>
              <a:rPr lang="en-US" dirty="0" smtClean="0"/>
              <a:t>.</a:t>
            </a:r>
            <a:endParaRPr lang="en-US" dirty="0"/>
          </a:p>
          <a:p>
            <a:r>
              <a:rPr lang="en-US" dirty="0"/>
              <a:t>According to Aristotle, "The state is a union of families and villages and having for its ends a perfect and self-sufficing life by which we mean a happy and </a:t>
            </a:r>
            <a:r>
              <a:rPr lang="en-US" dirty="0" err="1"/>
              <a:t>honourable</a:t>
            </a:r>
            <a:r>
              <a:rPr lang="en-US" dirty="0"/>
              <a:t> life. Jean </a:t>
            </a:r>
            <a:r>
              <a:rPr lang="en-US" dirty="0" err="1"/>
              <a:t>Bodin</a:t>
            </a:r>
            <a:r>
              <a:rPr lang="en-US" dirty="0"/>
              <a:t> said, "A state is an association of families and their possession governed by supreme power and by reason."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Hobbes' theory is mostly found in his book </a:t>
            </a:r>
            <a:r>
              <a:rPr lang="en-US" i="1" dirty="0"/>
              <a:t>Leviathan</a:t>
            </a:r>
            <a:r>
              <a:rPr lang="en-US" dirty="0"/>
              <a:t>. In it, he defines the state of nature (the </a:t>
            </a:r>
            <a:r>
              <a:rPr lang="en-US" dirty="0" err="1"/>
              <a:t>prepolitical</a:t>
            </a:r>
            <a:r>
              <a:rPr lang="en-US" dirty="0"/>
              <a:t> society) as a place where life is "nasty, brutish, and short." It's important to understand that Hobbes was writing after the Thirty Years War (a religious conflict between, primarily, the English Protestants and the Spanish Catholics), so he had a very pessimistic view of Human Nature. He basically thought that man, left to its own devices, would war against itself, hence the above quotation.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Hobbes had a view that society with a state, at its worst, was better than having no state at all, so he concluded that any state action would be justified if for no other reason than that it is a modus </a:t>
            </a:r>
            <a:r>
              <a:rPr lang="en-US" dirty="0" err="1"/>
              <a:t>vivendi</a:t>
            </a:r>
            <a:r>
              <a:rPr lang="en-US" dirty="0"/>
              <a:t>, a lesser evil. The crux of this, and all social contract theory, is that the citizen has a sort of contract with the state in which people give up some autonomy to make their lives better. For Hobbes, this autonomy was given up to protect life at its most fundamental level.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88</TotalTime>
  <Words>790</Words>
  <Application>Microsoft Office PowerPoint</Application>
  <PresentationFormat>On-screen Show (4:3)</PresentationFormat>
  <Paragraphs>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The concept of State</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 of State</dc:title>
  <dc:creator>Bernard</dc:creator>
  <cp:lastModifiedBy>Bernard</cp:lastModifiedBy>
  <cp:revision>7</cp:revision>
  <dcterms:created xsi:type="dcterms:W3CDTF">2013-08-13T01:35:01Z</dcterms:created>
  <dcterms:modified xsi:type="dcterms:W3CDTF">2013-11-26T16:52:47Z</dcterms:modified>
</cp:coreProperties>
</file>