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71" r:id="rId3"/>
    <p:sldId id="486" r:id="rId4"/>
    <p:sldId id="488" r:id="rId5"/>
    <p:sldId id="269" r:id="rId6"/>
    <p:sldId id="481" r:id="rId7"/>
    <p:sldId id="480" r:id="rId8"/>
    <p:sldId id="487" r:id="rId9"/>
    <p:sldId id="435" r:id="rId10"/>
    <p:sldId id="436" r:id="rId11"/>
    <p:sldId id="489"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DB87"/>
    <a:srgbClr val="477C62"/>
    <a:srgbClr val="66CCFF"/>
    <a:srgbClr val="6F5147"/>
    <a:srgbClr val="7F2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63" d="100"/>
          <a:sy n="63" d="100"/>
        </p:scale>
        <p:origin x="720"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8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3075" name="日期占位符 3074"/>
          <p:cNvSpPr>
            <a:spLocks noGrp="1"/>
          </p:cNvSpPr>
          <p:nvPr>
            <p:ph type="dt" sz="quarter"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3076" name="页脚占位符 3075"/>
          <p:cNvSpPr>
            <a:spLocks noGrp="1"/>
          </p:cNvSpPr>
          <p:nvPr>
            <p:ph type="ftr" sz="quarter" idx="2"/>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3077" name="灯片编号占位符 3076"/>
          <p:cNvSpPr>
            <a:spLocks noGrp="1"/>
          </p:cNvSpPr>
          <p:nvPr>
            <p:ph type="sldNum" sz="quarter" idx="3"/>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19304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51" name="日期占位符 2050"/>
          <p:cNvSpPr>
            <a:spLocks noGrp="1"/>
          </p:cNvSpPr>
          <p:nvPr>
            <p:ph type="dt"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2052" name="幻灯片图像占位符 2051"/>
          <p:cNvSpPr>
            <a:spLocks noGrp="1" noRot="1" noChangeAspec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页脚占位符 2053"/>
          <p:cNvSpPr>
            <a:spLocks noGrp="1"/>
          </p:cNvSpPr>
          <p:nvPr>
            <p:ph type="ftr" sz="quarter" idx="4"/>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2055" name="灯片编号占位符 2054"/>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377841863"/>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28673"/>
          <p:cNvSpPr>
            <a:spLocks noGrp="1" noRot="1" noChangeAspect="1"/>
          </p:cNvSpPr>
          <p:nvPr>
            <p:ph type="sldImg"/>
          </p:nvPr>
        </p:nvSpPr>
        <p:spPr/>
      </p:sp>
      <p:sp>
        <p:nvSpPr>
          <p:cNvPr id="28675" name="文本占位符 28674"/>
          <p:cNvSpPr>
            <a:spLocks noGrp="1"/>
          </p:cNvSpPr>
          <p:nvPr>
            <p:ph type="body" idx="1"/>
          </p:nvPr>
        </p:nvSpPr>
        <p:spPr>
          <a:xfrm>
            <a:off x="914400" y="4343400"/>
            <a:ext cx="5029200" cy="1371600"/>
          </a:xfrm>
        </p:spPr>
        <p:txBody>
          <a:bodyPr/>
          <a:lstStyle/>
          <a:p>
            <a:pPr lvl="0"/>
            <a:r>
              <a:rPr lang="en-US" altLang="zh-CN" sz="1600" dirty="0"/>
              <a:t>1</a:t>
            </a:r>
            <a:r>
              <a:rPr lang="zh-CN" altLang="en-US" sz="1600" dirty="0"/>
              <a:t>．</a:t>
            </a:r>
            <a:endParaRPr lang="zh-CN" altLang="en-US"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3802364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225297" name="图片 225296"/>
          <p:cNvPicPr>
            <a:picLocks noChangeAspect="1"/>
          </p:cNvPicPr>
          <p:nvPr/>
        </p:nvPicPr>
        <p:blipFill>
          <a:blip r:embed="rId2"/>
          <a:stretch>
            <a:fillRect/>
          </a:stretch>
        </p:blipFill>
        <p:spPr>
          <a:xfrm>
            <a:off x="73025" y="44450"/>
            <a:ext cx="827088" cy="809625"/>
          </a:xfrm>
          <a:prstGeom prst="rect">
            <a:avLst/>
          </a:prstGeom>
          <a:solidFill>
            <a:schemeClr val="bg1">
              <a:alpha val="0"/>
            </a:schemeClr>
          </a:solidFill>
          <a:ln w="25400" cap="flat" cmpd="sng">
            <a:solidFill>
              <a:schemeClr val="bg1"/>
            </a:solidFill>
            <a:prstDash val="solid"/>
            <a:miter/>
            <a:headEnd type="none" w="med" len="med"/>
            <a:tailEnd type="none" w="med" len="med"/>
          </a:ln>
        </p:spPr>
      </p:pic>
      <p:grpSp>
        <p:nvGrpSpPr>
          <p:cNvPr id="225282" name="组合 225281"/>
          <p:cNvGrpSpPr/>
          <p:nvPr/>
        </p:nvGrpSpPr>
        <p:grpSpPr>
          <a:xfrm>
            <a:off x="0" y="2438400"/>
            <a:ext cx="9009063" cy="1052513"/>
            <a:chOff x="0" y="1536"/>
            <a:chExt cx="5675" cy="663"/>
          </a:xfrm>
        </p:grpSpPr>
        <p:grpSp>
          <p:nvGrpSpPr>
            <p:cNvPr id="225283" name="组合 225282"/>
            <p:cNvGrpSpPr/>
            <p:nvPr/>
          </p:nvGrpSpPr>
          <p:grpSpPr>
            <a:xfrm>
              <a:off x="183" y="1604"/>
              <a:ext cx="448" cy="299"/>
              <a:chOff x="720" y="336"/>
              <a:chExt cx="624" cy="432"/>
            </a:xfrm>
          </p:grpSpPr>
          <p:sp>
            <p:nvSpPr>
              <p:cNvPr id="225284" name="矩形 225283"/>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225285" name="矩形 22528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225286" name="组合 225285"/>
            <p:cNvGrpSpPr/>
            <p:nvPr/>
          </p:nvGrpSpPr>
          <p:grpSpPr>
            <a:xfrm>
              <a:off x="261" y="1870"/>
              <a:ext cx="465" cy="299"/>
              <a:chOff x="912" y="2640"/>
              <a:chExt cx="672" cy="432"/>
            </a:xfrm>
          </p:grpSpPr>
          <p:sp>
            <p:nvSpPr>
              <p:cNvPr id="225287" name="矩形 225286"/>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225288" name="矩形 22528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225289" name="矩形 22528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225290" name="矩形 225289"/>
            <p:cNvSpPr/>
            <p:nvPr/>
          </p:nvSpPr>
          <p:spPr>
            <a:xfrm>
              <a:off x="400" y="1536"/>
              <a:ext cx="20" cy="663"/>
            </a:xfrm>
            <a:prstGeom prst="rect">
              <a:avLst/>
            </a:prstGeom>
            <a:solidFill>
              <a:schemeClr val="bg2"/>
            </a:solidFill>
            <a:ln w="9525">
              <a:noFill/>
            </a:ln>
          </p:spPr>
          <p:txBody>
            <a:bodyPr/>
            <a:lstStyle/>
            <a:p>
              <a:endParaRPr lang="zh-CN" altLang="en-US"/>
            </a:p>
          </p:txBody>
        </p:sp>
        <p:sp>
          <p:nvSpPr>
            <p:cNvPr id="225291" name="矩形 22529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225292" name="标题 225291"/>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a:r>
              <a:rPr lang="zh-CN" altLang="en-US" dirty="0"/>
              <a:t>单击此处编辑母版标题样式</a:t>
            </a:r>
          </a:p>
        </p:txBody>
      </p:sp>
      <p:sp>
        <p:nvSpPr>
          <p:cNvPr id="225293" name="副标题 22529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225295" name="页脚占位符 225294"/>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1">
                <a:solidFill>
                  <a:schemeClr val="folHlink"/>
                </a:solidFill>
                <a:latin typeface="Tahoma" panose="020B0604030504040204" pitchFamily="34" charset="0"/>
                <a:ea typeface="华文行楷" pitchFamily="2" charset="-122"/>
              </a:defRPr>
            </a:lvl1pPr>
          </a:lstStyle>
          <a:p>
            <a:pPr eaLnBrk="1" hangingPunct="1"/>
            <a:r>
              <a:rPr lang="zh-CN" altLang="en-US" dirty="0">
                <a:effectLst>
                  <a:outerShdw blurRad="38100" dist="38100" dir="2700000">
                    <a:srgbClr val="C0C0C0"/>
                  </a:outerShdw>
                </a:effectLst>
              </a:rPr>
              <a:t>安徽大学计算机科学与技术学院</a:t>
            </a:r>
            <a:endParaRPr lang="zh-CN" altLang="en-US">
              <a:effectLst>
                <a:outerShdw blurRad="38100" dist="38100" dir="2700000">
                  <a:srgbClr val="C0C0C0"/>
                </a:outerShdw>
              </a:effectLst>
              <a:latin typeface="Tahoma" panose="020B0604030504040204" pitchFamily="34" charset="0"/>
              <a:ea typeface="华文行楷" pitchFamily="2" charset="-122"/>
            </a:endParaRPr>
          </a:p>
        </p:txBody>
      </p:sp>
      <p:sp>
        <p:nvSpPr>
          <p:cNvPr id="225296" name="灯片编号占位符 22529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eaLnBrk="1" hangingPunct="1"/>
            <a:fld id="{9A0DB2DC-4C9A-4742-B13C-FB6460FD3503}" type="slidenum">
              <a:rPr lang="zh-CN" altLang="en-US" dirty="0"/>
              <a:t>‹#›</a:t>
            </a:fld>
            <a:endParaRPr lang="zh-CN" altLang="en-US" dirty="0">
              <a:latin typeface="Times New Roman" panose="02020603050405020304" pitchFamily="18" charset="0"/>
            </a:endParaRPr>
          </a:p>
        </p:txBody>
      </p:sp>
      <p:pic>
        <p:nvPicPr>
          <p:cNvPr id="225298" name="图片 225297" descr="BJ3009"/>
          <p:cNvPicPr>
            <a:picLocks noChangeAspect="1"/>
          </p:cNvPicPr>
          <p:nvPr/>
        </p:nvPicPr>
        <p:blipFill>
          <a:blip r:embed="rId3"/>
          <a:stretch>
            <a:fillRect/>
          </a:stretch>
        </p:blipFill>
        <p:spPr>
          <a:xfrm>
            <a:off x="7162800" y="5365750"/>
            <a:ext cx="1981200" cy="1485900"/>
          </a:xfrm>
          <a:prstGeom prst="rect">
            <a:avLst/>
          </a:prstGeom>
          <a:noFill/>
          <a:ln w="9525">
            <a:noFill/>
          </a:ln>
        </p:spPr>
      </p:pic>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535" y="620713"/>
            <a:ext cx="1966516" cy="5483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42988" y="620713"/>
            <a:ext cx="5785546" cy="5483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989138"/>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6912" y="1989138"/>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矩形 224257"/>
          <p:cNvSpPr/>
          <p:nvPr/>
        </p:nvSpPr>
        <p:spPr>
          <a:xfrm>
            <a:off x="417513" y="1098550"/>
            <a:ext cx="438150" cy="474663"/>
          </a:xfrm>
          <a:prstGeom prst="rect">
            <a:avLst/>
          </a:prstGeom>
          <a:solidFill>
            <a:schemeClr val="accent2"/>
          </a:solidFill>
          <a:ln w="9525">
            <a:noFill/>
          </a:ln>
        </p:spPr>
        <p:txBody>
          <a:bodyPr wrap="none" anchor="ctr"/>
          <a:lstStyle/>
          <a:p>
            <a:pPr lvl="0" algn="ctr" eaLnBrk="1" hangingPunct="1"/>
            <a:endParaRPr dirty="0">
              <a:latin typeface="Tahoma" panose="020B0604030504040204" pitchFamily="34" charset="0"/>
            </a:endParaRPr>
          </a:p>
        </p:txBody>
      </p:sp>
      <p:sp>
        <p:nvSpPr>
          <p:cNvPr id="224259" name="矩形 22425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eaLnBrk="1" hangingPunct="1"/>
            <a:endParaRPr dirty="0">
              <a:latin typeface="Tahoma" panose="020B0604030504040204" pitchFamily="34" charset="0"/>
            </a:endParaRPr>
          </a:p>
        </p:txBody>
      </p:sp>
      <p:sp>
        <p:nvSpPr>
          <p:cNvPr id="224260" name="矩形 224259"/>
          <p:cNvSpPr/>
          <p:nvPr/>
        </p:nvSpPr>
        <p:spPr>
          <a:xfrm>
            <a:off x="541338" y="1520825"/>
            <a:ext cx="422275" cy="474663"/>
          </a:xfrm>
          <a:prstGeom prst="rect">
            <a:avLst/>
          </a:prstGeom>
          <a:solidFill>
            <a:schemeClr val="folHlink"/>
          </a:solidFill>
          <a:ln w="9525">
            <a:noFill/>
          </a:ln>
        </p:spPr>
        <p:txBody>
          <a:bodyPr wrap="none" anchor="ctr"/>
          <a:lstStyle/>
          <a:p>
            <a:pPr lvl="0" algn="ctr" eaLnBrk="1" hangingPunct="1"/>
            <a:endParaRPr dirty="0">
              <a:latin typeface="Tahoma" panose="020B0604030504040204" pitchFamily="34" charset="0"/>
            </a:endParaRPr>
          </a:p>
        </p:txBody>
      </p:sp>
      <p:sp>
        <p:nvSpPr>
          <p:cNvPr id="224261" name="矩形 22426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dirty="0">
              <a:latin typeface="Tahoma" panose="020B0604030504040204" pitchFamily="34" charset="0"/>
            </a:endParaRPr>
          </a:p>
        </p:txBody>
      </p:sp>
      <p:sp>
        <p:nvSpPr>
          <p:cNvPr id="224262" name="矩形 22426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eaLnBrk="1" hangingPunct="1"/>
            <a:endParaRPr dirty="0">
              <a:latin typeface="Tahoma" panose="020B0604030504040204" pitchFamily="34" charset="0"/>
            </a:endParaRPr>
          </a:p>
        </p:txBody>
      </p:sp>
      <p:sp>
        <p:nvSpPr>
          <p:cNvPr id="224263" name="矩形 224262"/>
          <p:cNvSpPr/>
          <p:nvPr/>
        </p:nvSpPr>
        <p:spPr>
          <a:xfrm>
            <a:off x="762000" y="990600"/>
            <a:ext cx="31750" cy="1052513"/>
          </a:xfrm>
          <a:prstGeom prst="rect">
            <a:avLst/>
          </a:prstGeom>
          <a:solidFill>
            <a:schemeClr val="bg2"/>
          </a:solidFill>
          <a:ln w="9525">
            <a:noFill/>
          </a:ln>
        </p:spPr>
        <p:txBody>
          <a:bodyPr wrap="none" anchor="ctr"/>
          <a:lstStyle/>
          <a:p>
            <a:pPr lvl="0" algn="ctr" eaLnBrk="1" hangingPunct="1"/>
            <a:endParaRPr dirty="0">
              <a:latin typeface="Tahoma" panose="020B0604030504040204" pitchFamily="34" charset="0"/>
            </a:endParaRPr>
          </a:p>
        </p:txBody>
      </p:sp>
      <p:sp>
        <p:nvSpPr>
          <p:cNvPr id="224264" name="矩形 22426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eaLnBrk="1" hangingPunct="1"/>
            <a:endParaRPr dirty="0">
              <a:latin typeface="Tahoma" panose="020B0604030504040204" pitchFamily="34" charset="0"/>
            </a:endParaRPr>
          </a:p>
        </p:txBody>
      </p:sp>
      <p:sp>
        <p:nvSpPr>
          <p:cNvPr id="224265" name="标题 224264"/>
          <p:cNvSpPr>
            <a:spLocks noGrp="1"/>
          </p:cNvSpPr>
          <p:nvPr>
            <p:ph type="title"/>
          </p:nvPr>
        </p:nvSpPr>
        <p:spPr>
          <a:xfrm>
            <a:off x="1116013" y="620713"/>
            <a:ext cx="7793037" cy="1143000"/>
          </a:xfrm>
          <a:prstGeom prst="rect">
            <a:avLst/>
          </a:prstGeom>
          <a:noFill/>
          <a:ln w="9525">
            <a:noFill/>
          </a:ln>
        </p:spPr>
        <p:txBody>
          <a:bodyPr anchor="b"/>
          <a:lstStyle/>
          <a:p>
            <a:pPr lvl="0"/>
            <a:r>
              <a:rPr lang="zh-CN" altLang="en-US" dirty="0"/>
              <a:t>单击此处编辑母版标题样式</a:t>
            </a:r>
          </a:p>
        </p:txBody>
      </p:sp>
      <p:sp>
        <p:nvSpPr>
          <p:cNvPr id="224266" name="文本占位符 224265"/>
          <p:cNvSpPr>
            <a:spLocks noGrp="1"/>
          </p:cNvSpPr>
          <p:nvPr>
            <p:ph type="body" idx="1"/>
          </p:nvPr>
        </p:nvSpPr>
        <p:spPr>
          <a:xfrm>
            <a:off x="1042988" y="1989138"/>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4267" name="日期占位符 224266"/>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eaLnBrk="1" hangingPunct="1"/>
            <a:endParaRPr lang="zh-CN" altLang="en-US" dirty="0">
              <a:latin typeface="Times New Roman" panose="02020603050405020304" pitchFamily="18" charset="0"/>
            </a:endParaRPr>
          </a:p>
        </p:txBody>
      </p:sp>
      <p:sp>
        <p:nvSpPr>
          <p:cNvPr id="224268" name="页脚占位符 224267"/>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eaLnBrk="1" hangingPunct="1"/>
            <a:endParaRPr lang="zh-CN" altLang="en-US" dirty="0"/>
          </a:p>
        </p:txBody>
      </p:sp>
      <p:sp>
        <p:nvSpPr>
          <p:cNvPr id="224269" name="灯片编号占位符 224268"/>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pic>
        <p:nvPicPr>
          <p:cNvPr id="224270" name="图片 224269"/>
          <p:cNvPicPr>
            <a:picLocks noChangeAspect="1"/>
          </p:cNvPicPr>
          <p:nvPr/>
        </p:nvPicPr>
        <p:blipFill>
          <a:blip r:embed="rId13"/>
          <a:stretch>
            <a:fillRect/>
          </a:stretch>
        </p:blipFill>
        <p:spPr>
          <a:xfrm>
            <a:off x="73025" y="44450"/>
            <a:ext cx="827088" cy="809625"/>
          </a:xfrm>
          <a:prstGeom prst="rect">
            <a:avLst/>
          </a:prstGeom>
          <a:solidFill>
            <a:schemeClr val="bg1">
              <a:alpha val="0"/>
            </a:schemeClr>
          </a:solidFill>
          <a:ln w="25400" cap="flat" cmpd="sng">
            <a:solidFill>
              <a:schemeClr val="bg1"/>
            </a:solidFill>
            <a:prstDash val="solid"/>
            <a:miter/>
            <a:headEnd type="none" w="med" len="med"/>
            <a:tailEnd type="none" w="med" len="med"/>
          </a:ln>
        </p:spPr>
      </p:pic>
      <p:pic>
        <p:nvPicPr>
          <p:cNvPr id="224271" name="图片 224270" descr="BJ3009"/>
          <p:cNvPicPr>
            <a:picLocks noChangeAspect="1"/>
          </p:cNvPicPr>
          <p:nvPr/>
        </p:nvPicPr>
        <p:blipFill>
          <a:blip r:embed="rId14"/>
          <a:stretch>
            <a:fillRect/>
          </a:stretch>
        </p:blipFill>
        <p:spPr>
          <a:xfrm>
            <a:off x="7162800" y="5365750"/>
            <a:ext cx="1981200" cy="14859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ctrTitle"/>
          </p:nvPr>
        </p:nvSpPr>
        <p:spPr>
          <a:xfrm>
            <a:off x="685800" y="1447800"/>
            <a:ext cx="7772400" cy="1143000"/>
          </a:xfrm>
        </p:spPr>
        <p:txBody>
          <a:bodyPr anchor="b"/>
          <a:lstStyle/>
          <a:p>
            <a:pPr algn="ctr" defTabSz="914400">
              <a:buSzPct val="100000"/>
            </a:pPr>
            <a:r>
              <a:rPr lang="zh-CN" altLang="en-US" sz="5400" b="1" kern="1200" baseline="0" dirty="0">
                <a:latin typeface="Tahoma" panose="020B0604030504040204" pitchFamily="34" charset="0"/>
                <a:ea typeface="华文新魏" pitchFamily="2" charset="-122"/>
              </a:rPr>
              <a:t>系统软件综合训练</a:t>
            </a:r>
          </a:p>
        </p:txBody>
      </p:sp>
      <p:sp>
        <p:nvSpPr>
          <p:cNvPr id="7171" name="副标题 7170"/>
          <p:cNvSpPr>
            <a:spLocks noGrp="1"/>
          </p:cNvSpPr>
          <p:nvPr>
            <p:ph type="subTitle" idx="1"/>
          </p:nvPr>
        </p:nvSpPr>
        <p:spPr>
          <a:xfrm>
            <a:off x="1763713" y="3357562"/>
            <a:ext cx="5715000" cy="2447701"/>
          </a:xfrm>
        </p:spPr>
        <p:txBody>
          <a:bodyPr anchor="t"/>
          <a:lstStyle/>
          <a:p>
            <a:pPr defTabSz="914400">
              <a:buSzPct val="60000"/>
            </a:pPr>
            <a:endParaRPr lang="en-US" altLang="zh-CN" sz="2400" b="1" kern="1200" baseline="0" dirty="0">
              <a:latin typeface="Tahoma" panose="020B0604030504040204" pitchFamily="34" charset="0"/>
              <a:ea typeface="华文新魏" pitchFamily="2" charset="-122"/>
            </a:endParaRPr>
          </a:p>
          <a:p>
            <a:pPr defTabSz="914400">
              <a:buSzPct val="60000"/>
            </a:pPr>
            <a:r>
              <a:rPr lang="zh-CN" altLang="en-US" sz="2800" b="1" dirty="0">
                <a:solidFill>
                  <a:schemeClr val="folHlink"/>
                </a:solidFill>
                <a:latin typeface="Tahoma" panose="020B0604030504040204" pitchFamily="34" charset="0"/>
                <a:ea typeface="华文新魏" pitchFamily="2" charset="-122"/>
              </a:rPr>
              <a:t>王庆人</a:t>
            </a:r>
            <a:endParaRPr lang="en-US" altLang="zh-CN" sz="2800" b="1" dirty="0">
              <a:solidFill>
                <a:schemeClr val="folHlink"/>
              </a:solidFill>
              <a:latin typeface="Tahoma" panose="020B0604030504040204" pitchFamily="34" charset="0"/>
              <a:ea typeface="华文新魏" pitchFamily="2" charset="-122"/>
            </a:endParaRPr>
          </a:p>
          <a:p>
            <a:pPr defTabSz="914400">
              <a:buSzPct val="60000"/>
            </a:pPr>
            <a:r>
              <a:rPr lang="en-US" altLang="zh-CN" sz="2800" b="1" dirty="0">
                <a:solidFill>
                  <a:schemeClr val="folHlink"/>
                </a:solidFill>
                <a:latin typeface="Tahoma" panose="020B0604030504040204" pitchFamily="34" charset="0"/>
                <a:ea typeface="华文新魏" pitchFamily="2" charset="-122"/>
              </a:rPr>
              <a:t>QQ</a:t>
            </a:r>
            <a:r>
              <a:rPr lang="zh-CN" altLang="en-US" sz="2800" b="1" dirty="0">
                <a:solidFill>
                  <a:schemeClr val="folHlink"/>
                </a:solidFill>
                <a:latin typeface="Tahoma" panose="020B0604030504040204" pitchFamily="34" charset="0"/>
                <a:ea typeface="华文新魏" pitchFamily="2" charset="-122"/>
              </a:rPr>
              <a:t>：</a:t>
            </a:r>
            <a:r>
              <a:rPr lang="en-US" altLang="zh-CN" sz="2800" b="1" dirty="0">
                <a:solidFill>
                  <a:schemeClr val="folHlink"/>
                </a:solidFill>
                <a:latin typeface="Tahoma" panose="020B0604030504040204" pitchFamily="34" charset="0"/>
                <a:ea typeface="华文新魏" pitchFamily="2" charset="-122"/>
              </a:rPr>
              <a:t>1144093421</a:t>
            </a:r>
          </a:p>
          <a:p>
            <a:pPr defTabSz="914400">
              <a:buSzPct val="60000"/>
            </a:pPr>
            <a:r>
              <a:rPr lang="zh-CN" altLang="en-US" sz="2800" b="1" kern="1200" baseline="0" dirty="0">
                <a:solidFill>
                  <a:schemeClr val="folHlink"/>
                </a:solidFill>
                <a:latin typeface="Tahoma" panose="020B0604030504040204" pitchFamily="34" charset="0"/>
                <a:ea typeface="华文新魏" pitchFamily="2" charset="-122"/>
              </a:rPr>
              <a:t>邮箱：</a:t>
            </a:r>
            <a:r>
              <a:rPr lang="en-US" altLang="zh-CN" sz="2800" b="1" kern="1200" baseline="0" dirty="0">
                <a:solidFill>
                  <a:schemeClr val="folHlink"/>
                </a:solidFill>
                <a:latin typeface="Tahoma" panose="020B0604030504040204" pitchFamily="34" charset="0"/>
                <a:ea typeface="华文新魏" pitchFamily="2" charset="-122"/>
              </a:rPr>
              <a:t>wqr@ahu.edu.cn</a:t>
            </a:r>
            <a:endParaRPr lang="zh-CN" altLang="en-US" sz="2800" b="1" kern="1200" baseline="0" dirty="0">
              <a:solidFill>
                <a:schemeClr val="folHlink"/>
              </a:solidFill>
              <a:latin typeface="Tahoma" panose="020B0604030504040204" pitchFamily="34" charset="0"/>
              <a:ea typeface="华文新魏" pitchFamily="2" charset="-122"/>
            </a:endParaRPr>
          </a:p>
          <a:p>
            <a:pPr defTabSz="914400">
              <a:buSzPct val="60000"/>
            </a:pPr>
            <a:r>
              <a:rPr lang="zh-CN" altLang="en-US" sz="2800" b="1" kern="1200" baseline="0" dirty="0">
                <a:solidFill>
                  <a:schemeClr val="folHlink"/>
                </a:solidFill>
                <a:latin typeface="Tahoma" panose="020B0604030504040204" pitchFamily="34" charset="0"/>
                <a:ea typeface="华文新魏" pitchFamily="2" charset="-122"/>
              </a:rPr>
              <a:t>安徽大学计算机科学与技术学院</a:t>
            </a:r>
            <a:endParaRPr lang="zh-CN" altLang="en-US" sz="2400" b="1" kern="1200" baseline="0" dirty="0">
              <a:solidFill>
                <a:schemeClr val="folHlink"/>
              </a:solidFill>
              <a:latin typeface="Tahoma" panose="020B0604030504040204" pitchFamily="34" charset="0"/>
              <a:ea typeface="华文新魏" pitchFamily="2" charset="-122"/>
            </a:endParaRPr>
          </a:p>
          <a:p>
            <a:pPr defTabSz="914400">
              <a:buSzPct val="60000"/>
            </a:pPr>
            <a:endParaRPr lang="zh-CN" altLang="en-US" sz="2400" b="1" kern="1200" baseline="0" dirty="0">
              <a:latin typeface="Tahoma" panose="020B0604030504040204" pitchFamily="34" charset="0"/>
              <a:ea typeface="华文新魏"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标题 288769"/>
          <p:cNvSpPr>
            <a:spLocks noGrp="1"/>
          </p:cNvSpPr>
          <p:nvPr>
            <p:ph type="title"/>
          </p:nvPr>
        </p:nvSpPr>
        <p:spPr/>
        <p:txBody>
          <a:bodyPr anchor="b"/>
          <a:lstStyle/>
          <a:p>
            <a:r>
              <a:rPr lang="zh-CN" altLang="en-US" b="1" dirty="0"/>
              <a:t>课程考核办法</a:t>
            </a:r>
          </a:p>
        </p:txBody>
      </p:sp>
      <p:sp>
        <p:nvSpPr>
          <p:cNvPr id="288771" name="文本占位符 288770"/>
          <p:cNvSpPr>
            <a:spLocks noGrp="1"/>
          </p:cNvSpPr>
          <p:nvPr>
            <p:ph type="body" idx="1"/>
          </p:nvPr>
        </p:nvSpPr>
        <p:spPr>
          <a:xfrm>
            <a:off x="685800" y="1905000"/>
            <a:ext cx="7920355" cy="3730625"/>
          </a:xfrm>
        </p:spPr>
        <p:txBody>
          <a:bodyPr/>
          <a:lstStyle/>
          <a:p>
            <a:pPr>
              <a:lnSpc>
                <a:spcPct val="120000"/>
              </a:lnSpc>
              <a:buClr>
                <a:schemeClr val="tx2"/>
              </a:buClr>
            </a:pPr>
            <a:r>
              <a:rPr lang="zh-CN" altLang="en-US" sz="2800" b="1" dirty="0"/>
              <a:t>平时成绩：</a:t>
            </a:r>
            <a:endParaRPr lang="en-US" altLang="zh-CN" sz="2800" b="1" dirty="0"/>
          </a:p>
          <a:p>
            <a:pPr>
              <a:lnSpc>
                <a:spcPct val="120000"/>
              </a:lnSpc>
              <a:buClr>
                <a:schemeClr val="tx2"/>
              </a:buClr>
            </a:pPr>
            <a:r>
              <a:rPr lang="zh-CN" altLang="en-US" sz="2800" b="1" dirty="0"/>
              <a:t>期末成绩：教师根据各组任务完成情况和各阶段报告情况，结合考勤数据，进行综合成绩评定</a:t>
            </a:r>
          </a:p>
          <a:p>
            <a:pPr>
              <a:lnSpc>
                <a:spcPct val="80000"/>
              </a:lnSpc>
            </a:pPr>
            <a:endParaRPr lang="zh-CN" alt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标题 288769"/>
          <p:cNvSpPr>
            <a:spLocks noGrp="1"/>
          </p:cNvSpPr>
          <p:nvPr>
            <p:ph type="title"/>
          </p:nvPr>
        </p:nvSpPr>
        <p:spPr/>
        <p:txBody>
          <a:bodyPr anchor="b"/>
          <a:lstStyle/>
          <a:p>
            <a:r>
              <a:rPr lang="zh-CN" altLang="en-US" b="1" dirty="0">
                <a:sym typeface="+mn-ea"/>
              </a:rPr>
              <a:t>银行家算法模拟实现的要求</a:t>
            </a:r>
            <a:endParaRPr lang="zh-CN" altLang="en-US" b="1" dirty="0"/>
          </a:p>
        </p:txBody>
      </p:sp>
      <p:sp>
        <p:nvSpPr>
          <p:cNvPr id="288771" name="文本占位符 288770"/>
          <p:cNvSpPr>
            <a:spLocks noGrp="1"/>
          </p:cNvSpPr>
          <p:nvPr>
            <p:ph type="body" idx="1"/>
          </p:nvPr>
        </p:nvSpPr>
        <p:spPr>
          <a:xfrm>
            <a:off x="685800" y="1905000"/>
            <a:ext cx="7920355" cy="4692352"/>
          </a:xfrm>
        </p:spPr>
        <p:txBody>
          <a:bodyPr/>
          <a:lstStyle/>
          <a:p>
            <a:pPr>
              <a:lnSpc>
                <a:spcPct val="120000"/>
              </a:lnSpc>
              <a:buClr>
                <a:schemeClr val="tx2"/>
              </a:buClr>
            </a:pPr>
            <a:r>
              <a:rPr lang="en-US" altLang="zh-CN" sz="2800" b="1" dirty="0"/>
              <a:t>1</a:t>
            </a:r>
            <a:r>
              <a:rPr lang="zh-CN" altLang="en-US" sz="2800" b="1" dirty="0"/>
              <a:t>、界面友好；</a:t>
            </a:r>
            <a:endParaRPr lang="en-US" altLang="zh-CN" sz="2800" b="1" dirty="0"/>
          </a:p>
          <a:p>
            <a:pPr>
              <a:lnSpc>
                <a:spcPct val="120000"/>
              </a:lnSpc>
              <a:buClr>
                <a:schemeClr val="tx2"/>
              </a:buClr>
            </a:pPr>
            <a:r>
              <a:rPr lang="en-US" altLang="zh-CN" sz="2800" b="1" dirty="0"/>
              <a:t>2</a:t>
            </a:r>
            <a:r>
              <a:rPr lang="zh-CN" altLang="en-US" sz="2800" b="1" dirty="0"/>
              <a:t>、</a:t>
            </a:r>
            <a:r>
              <a:rPr lang="en-US" altLang="zh-CN" sz="2800" b="1" dirty="0"/>
              <a:t>n</a:t>
            </a:r>
            <a:r>
              <a:rPr lang="zh-CN" altLang="en-US" sz="2800" b="1" dirty="0"/>
              <a:t>个客户，</a:t>
            </a:r>
            <a:r>
              <a:rPr lang="en-US" altLang="zh-CN" sz="2800" b="1" dirty="0"/>
              <a:t>m</a:t>
            </a:r>
            <a:r>
              <a:rPr lang="zh-CN" altLang="en-US" sz="2800" b="1" dirty="0"/>
              <a:t>类资源（每个资源的上限随机生成</a:t>
            </a:r>
            <a:r>
              <a:rPr lang="en-US" altLang="zh-CN" sz="2800" b="1" dirty="0"/>
              <a:t>,</a:t>
            </a:r>
            <a:r>
              <a:rPr lang="zh-CN" altLang="en-US" sz="2800" b="1" dirty="0"/>
              <a:t>每个</a:t>
            </a:r>
            <a:r>
              <a:rPr lang="zh-CN" altLang="en-US" sz="2800" b="1"/>
              <a:t>客户占用资源的个数、以及每</a:t>
            </a:r>
            <a:r>
              <a:rPr lang="zh-CN" altLang="en-US" sz="2800" b="1" dirty="0"/>
              <a:t>类资源的时间</a:t>
            </a:r>
            <a:r>
              <a:rPr lang="zh-CN" altLang="en-US" sz="2800" b="1"/>
              <a:t>随机生成）</a:t>
            </a:r>
            <a:r>
              <a:rPr lang="zh-CN" altLang="en-US" sz="2800" b="1" dirty="0"/>
              <a:t>；</a:t>
            </a:r>
          </a:p>
          <a:p>
            <a:pPr>
              <a:lnSpc>
                <a:spcPct val="120000"/>
              </a:lnSpc>
              <a:buClr>
                <a:schemeClr val="tx2"/>
              </a:buClr>
            </a:pPr>
            <a:r>
              <a:rPr lang="en-US" altLang="zh-CN" sz="2800" b="1" dirty="0"/>
              <a:t>3</a:t>
            </a:r>
            <a:r>
              <a:rPr lang="zh-CN" altLang="en-US" sz="2800" b="1" dirty="0"/>
              <a:t>、已分配资源的初始值是随机生成的；</a:t>
            </a:r>
            <a:endParaRPr lang="en-US" altLang="zh-CN" sz="2800" b="1" dirty="0"/>
          </a:p>
          <a:p>
            <a:pPr>
              <a:lnSpc>
                <a:spcPct val="120000"/>
              </a:lnSpc>
              <a:buClr>
                <a:schemeClr val="tx2"/>
              </a:buClr>
            </a:pPr>
            <a:r>
              <a:rPr lang="en-US" altLang="zh-CN" sz="2800" b="1" dirty="0"/>
              <a:t>4</a:t>
            </a:r>
            <a:r>
              <a:rPr lang="zh-CN" altLang="en-US" sz="2800" b="1" dirty="0"/>
              <a:t>、需求资源的初始值是随机生成的；</a:t>
            </a:r>
            <a:endParaRPr lang="en-US" altLang="zh-CN" sz="2800" b="1" dirty="0"/>
          </a:p>
          <a:p>
            <a:pPr>
              <a:lnSpc>
                <a:spcPct val="120000"/>
              </a:lnSpc>
              <a:buClr>
                <a:schemeClr val="tx2"/>
              </a:buClr>
            </a:pPr>
            <a:r>
              <a:rPr lang="en-US" altLang="zh-CN" sz="2800" b="1" dirty="0"/>
              <a:t>5</a:t>
            </a:r>
            <a:r>
              <a:rPr lang="zh-CN" altLang="en-US" sz="2800" b="1" dirty="0"/>
              <a:t>、生成尽可能多的安全序列，并从资源利用效率方面给出这些安全序列的排序；</a:t>
            </a:r>
            <a:endParaRPr lang="en-US" altLang="zh-CN" sz="2800" b="1" dirty="0"/>
          </a:p>
          <a:p>
            <a:pPr>
              <a:lnSpc>
                <a:spcPct val="120000"/>
              </a:lnSpc>
              <a:buClr>
                <a:schemeClr val="tx2"/>
              </a:buClr>
            </a:pPr>
            <a:r>
              <a:rPr lang="en-US" altLang="zh-CN" sz="2800" b="1" dirty="0"/>
              <a:t>6</a:t>
            </a:r>
            <a:r>
              <a:rPr lang="zh-CN" altLang="en-US" sz="2800" b="1" dirty="0"/>
              <a:t>、相关文档完整。</a:t>
            </a:r>
          </a:p>
          <a:p>
            <a:pPr>
              <a:lnSpc>
                <a:spcPct val="80000"/>
              </a:lnSpc>
            </a:pPr>
            <a:endParaRPr lang="zh-CN" altLang="en-US" sz="2800" b="1" dirty="0"/>
          </a:p>
        </p:txBody>
      </p:sp>
    </p:spTree>
    <p:extLst>
      <p:ext uri="{BB962C8B-B14F-4D97-AF65-F5344CB8AC3E}">
        <p14:creationId xmlns:p14="http://schemas.microsoft.com/office/powerpoint/2010/main" val="104441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a:xfrm>
            <a:off x="1187450" y="763588"/>
            <a:ext cx="6737350" cy="1042987"/>
          </a:xfrm>
        </p:spPr>
        <p:txBody>
          <a:bodyPr anchor="b"/>
          <a:lstStyle/>
          <a:p>
            <a:r>
              <a:rPr lang="en-US" altLang="zh-CN" b="1" dirty="0"/>
              <a:t>1. </a:t>
            </a:r>
            <a:r>
              <a:rPr lang="zh-CN" altLang="en-US" b="1" dirty="0"/>
              <a:t>教学目的</a:t>
            </a:r>
          </a:p>
        </p:txBody>
      </p:sp>
      <p:sp>
        <p:nvSpPr>
          <p:cNvPr id="65539" name="文本占位符 65538"/>
          <p:cNvSpPr>
            <a:spLocks noGrp="1"/>
          </p:cNvSpPr>
          <p:nvPr>
            <p:ph type="body" idx="1"/>
          </p:nvPr>
        </p:nvSpPr>
        <p:spPr>
          <a:xfrm>
            <a:off x="762000" y="1828800"/>
            <a:ext cx="7715250" cy="4086860"/>
          </a:xfrm>
        </p:spPr>
        <p:txBody>
          <a:bodyPr/>
          <a:lstStyle/>
          <a:p>
            <a:pPr lvl="0">
              <a:lnSpc>
                <a:spcPct val="140000"/>
              </a:lnSpc>
            </a:pPr>
            <a:r>
              <a:rPr lang="zh-CN" altLang="en-US" sz="2800" b="1" dirty="0">
                <a:sym typeface="+mn-ea"/>
              </a:rPr>
              <a:t>要求学习者运用所学的系统软件知识结合实际进行的一种综合练习</a:t>
            </a:r>
            <a:r>
              <a:rPr lang="en-US" altLang="zh-CN" sz="2800" b="1" dirty="0">
                <a:sym typeface="+mn-ea"/>
              </a:rPr>
              <a:t>;</a:t>
            </a:r>
          </a:p>
          <a:p>
            <a:pPr lvl="0">
              <a:lnSpc>
                <a:spcPct val="140000"/>
              </a:lnSpc>
            </a:pPr>
            <a:r>
              <a:rPr lang="zh-CN" altLang="en-US" sz="2800" b="1" dirty="0">
                <a:sym typeface="+mn-ea"/>
              </a:rPr>
              <a:t>针对某一课题综合运用系统软件开发的理论和方法制订出解决实际问题的方案设计、功能说明并模拟实现。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ox(out)">
                                      <p:cBhvr>
                                        <p:cTn id="7" dur="500"/>
                                        <p:tgtEl>
                                          <p:spTgt spid="65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ox(out)">
                                      <p:cBhvr>
                                        <p:cTn id="12" dur="500"/>
                                        <p:tgtEl>
                                          <p:spTgt spid="655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a:xfrm>
            <a:off x="1187450" y="763588"/>
            <a:ext cx="6737350" cy="1042987"/>
          </a:xfrm>
        </p:spPr>
        <p:txBody>
          <a:bodyPr anchor="b"/>
          <a:lstStyle/>
          <a:p>
            <a:r>
              <a:rPr lang="en-US" altLang="zh-CN" b="1" dirty="0"/>
              <a:t>2. </a:t>
            </a:r>
            <a:r>
              <a:rPr lang="zh-CN" altLang="en-US" b="1" dirty="0"/>
              <a:t>学习目的</a:t>
            </a:r>
          </a:p>
        </p:txBody>
      </p:sp>
      <p:sp>
        <p:nvSpPr>
          <p:cNvPr id="65539" name="文本占位符 65538"/>
          <p:cNvSpPr>
            <a:spLocks noGrp="1"/>
          </p:cNvSpPr>
          <p:nvPr>
            <p:ph type="body" idx="1"/>
          </p:nvPr>
        </p:nvSpPr>
        <p:spPr>
          <a:xfrm>
            <a:off x="762000" y="1828800"/>
            <a:ext cx="8072120" cy="4429760"/>
          </a:xfrm>
        </p:spPr>
        <p:txBody>
          <a:bodyPr/>
          <a:lstStyle/>
          <a:p>
            <a:pPr>
              <a:lnSpc>
                <a:spcPct val="130000"/>
              </a:lnSpc>
            </a:pPr>
            <a:r>
              <a:rPr lang="zh-CN" altLang="en-US" sz="2800" b="1" dirty="0"/>
              <a:t>学习与掌握</a:t>
            </a:r>
            <a:r>
              <a:rPr lang="zh-CN" altLang="en-US" sz="2800" b="1" dirty="0">
                <a:sym typeface="+mn-ea"/>
              </a:rPr>
              <a:t>系统软件</a:t>
            </a:r>
            <a:r>
              <a:rPr lang="zh-CN" altLang="en-US" sz="2800" b="1" dirty="0"/>
              <a:t>设计的目标、过程与技术（</a:t>
            </a:r>
            <a:r>
              <a:rPr lang="en-US" altLang="zh-CN" sz="2800" b="1" dirty="0"/>
              <a:t>OS</a:t>
            </a:r>
            <a:r>
              <a:rPr lang="zh-CN" altLang="en-US" sz="2800" b="1" dirty="0"/>
              <a:t>、软件工程教材，认真复习相关知识）</a:t>
            </a:r>
          </a:p>
          <a:p>
            <a:pPr>
              <a:lnSpc>
                <a:spcPct val="130000"/>
              </a:lnSpc>
            </a:pPr>
            <a:r>
              <a:rPr lang="zh-CN" altLang="en-US" sz="2800" b="1" dirty="0"/>
              <a:t>锻炼书写</a:t>
            </a:r>
            <a:r>
              <a:rPr lang="zh-CN" altLang="en-US" sz="2800" b="1" dirty="0">
                <a:sym typeface="+mn-ea"/>
              </a:rPr>
              <a:t>需求分析等文档的能力</a:t>
            </a:r>
            <a:endParaRPr lang="zh-CN" altLang="en-US" sz="2800" b="1" dirty="0"/>
          </a:p>
          <a:p>
            <a:pPr>
              <a:lnSpc>
                <a:spcPct val="130000"/>
              </a:lnSpc>
            </a:pPr>
            <a:r>
              <a:rPr lang="zh-CN" altLang="en-US" sz="2800" b="1" dirty="0"/>
              <a:t>锻炼系统设计、编码、测试以及优化能力</a:t>
            </a:r>
          </a:p>
          <a:p>
            <a:pPr>
              <a:lnSpc>
                <a:spcPct val="130000"/>
              </a:lnSpc>
            </a:pPr>
            <a:r>
              <a:rPr lang="zh-CN" altLang="en-US" sz="2800" b="1" dirty="0"/>
              <a:t>锻炼团队合作精神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ox(out)">
                                      <p:cBhvr>
                                        <p:cTn id="7" dur="500"/>
                                        <p:tgtEl>
                                          <p:spTgt spid="65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ox(out)">
                                      <p:cBhvr>
                                        <p:cTn id="12" dur="500"/>
                                        <p:tgtEl>
                                          <p:spTgt spid="655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ox(out)">
                                      <p:cBhvr>
                                        <p:cTn id="17" dur="500"/>
                                        <p:tgtEl>
                                          <p:spTgt spid="655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ox(out)">
                                      <p:cBhvr>
                                        <p:cTn id="22" dur="500"/>
                                        <p:tgtEl>
                                          <p:spTgt spid="655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330" y="621030"/>
            <a:ext cx="8048625" cy="1143000"/>
          </a:xfrm>
        </p:spPr>
        <p:txBody>
          <a:bodyPr/>
          <a:lstStyle/>
          <a:p>
            <a:r>
              <a:rPr lang="zh-CN" altLang="en-US" b="1" dirty="0">
                <a:sym typeface="+mn-ea"/>
              </a:rPr>
              <a:t>系统软件综合训练教学内容</a:t>
            </a:r>
            <a:endParaRPr lang="zh-CN" altLang="en-US" dirty="0"/>
          </a:p>
        </p:txBody>
      </p:sp>
      <p:sp>
        <p:nvSpPr>
          <p:cNvPr id="3" name="内容占位符 2"/>
          <p:cNvSpPr>
            <a:spLocks noGrp="1"/>
          </p:cNvSpPr>
          <p:nvPr>
            <p:ph idx="1"/>
          </p:nvPr>
        </p:nvSpPr>
        <p:spPr/>
        <p:txBody>
          <a:bodyPr/>
          <a:lstStyle/>
          <a:p>
            <a:pPr>
              <a:lnSpc>
                <a:spcPct val="140000"/>
              </a:lnSpc>
            </a:pPr>
            <a:r>
              <a:rPr lang="en-US" altLang="zh-CN" sz="2800" b="1"/>
              <a:t>1. </a:t>
            </a:r>
            <a:r>
              <a:rPr lang="zh-CN" altLang="en-US" sz="2800" b="1"/>
              <a:t>软件开发过程</a:t>
            </a:r>
          </a:p>
          <a:p>
            <a:pPr>
              <a:lnSpc>
                <a:spcPct val="140000"/>
              </a:lnSpc>
            </a:pPr>
            <a:r>
              <a:rPr lang="en-US" altLang="zh-CN" sz="2800" b="1"/>
              <a:t>2. </a:t>
            </a:r>
            <a:r>
              <a:rPr lang="zh-CN" altLang="en-US" sz="2800" b="1"/>
              <a:t>课程要求</a:t>
            </a:r>
          </a:p>
          <a:p>
            <a:pPr>
              <a:lnSpc>
                <a:spcPct val="140000"/>
              </a:lnSpc>
            </a:pPr>
            <a:r>
              <a:rPr lang="en-US" altLang="zh-CN" sz="2800" b="1"/>
              <a:t>3. </a:t>
            </a:r>
            <a:r>
              <a:rPr lang="zh-CN" altLang="en-US" sz="2800" b="1"/>
              <a:t>软件选题</a:t>
            </a:r>
          </a:p>
          <a:p>
            <a:pPr>
              <a:lnSpc>
                <a:spcPct val="140000"/>
              </a:lnSpc>
            </a:pPr>
            <a:r>
              <a:rPr lang="en-US" altLang="zh-CN" sz="2800" b="1"/>
              <a:t>4. </a:t>
            </a:r>
            <a:r>
              <a:rPr lang="zh-CN" altLang="en-US" sz="2800" b="1"/>
              <a:t>课程设计报告要求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0417"/>
          <p:cNvSpPr>
            <a:spLocks noGrp="1"/>
          </p:cNvSpPr>
          <p:nvPr>
            <p:ph type="title"/>
          </p:nvPr>
        </p:nvSpPr>
        <p:spPr/>
        <p:txBody>
          <a:bodyPr anchor="b"/>
          <a:lstStyle/>
          <a:p>
            <a:r>
              <a:rPr lang="en-US" altLang="zh-CN" b="1">
                <a:sym typeface="+mn-ea"/>
              </a:rPr>
              <a:t>1. </a:t>
            </a:r>
            <a:r>
              <a:rPr lang="zh-CN" altLang="en-US" b="1">
                <a:sym typeface="+mn-ea"/>
              </a:rPr>
              <a:t>软件开发过程</a:t>
            </a:r>
            <a:endParaRPr lang="zh-CN" altLang="en-US" b="1" dirty="0"/>
          </a:p>
        </p:txBody>
      </p:sp>
      <p:sp>
        <p:nvSpPr>
          <p:cNvPr id="60419" name="文本占位符 60418"/>
          <p:cNvSpPr>
            <a:spLocks noGrp="1"/>
          </p:cNvSpPr>
          <p:nvPr>
            <p:ph type="body" idx="1"/>
          </p:nvPr>
        </p:nvSpPr>
        <p:spPr>
          <a:xfrm>
            <a:off x="588645" y="1764030"/>
            <a:ext cx="8503285" cy="4898390"/>
          </a:xfrm>
        </p:spPr>
        <p:txBody>
          <a:bodyPr/>
          <a:lstStyle/>
          <a:p>
            <a:pPr>
              <a:lnSpc>
                <a:spcPct val="90000"/>
              </a:lnSpc>
              <a:buClr>
                <a:schemeClr val="tx2"/>
              </a:buClr>
            </a:pPr>
            <a:r>
              <a:rPr lang="zh-CN" altLang="en-US" sz="2400" b="1" dirty="0"/>
              <a:t>需求分析（</a:t>
            </a:r>
            <a:r>
              <a:rPr lang="en-US" altLang="zh-CN" sz="2400" b="1" dirty="0"/>
              <a:t>PPT</a:t>
            </a:r>
            <a:r>
              <a:rPr lang="zh-CN" altLang="en-US" sz="2400" b="1" dirty="0"/>
              <a:t>报告，实验报告</a:t>
            </a:r>
            <a:r>
              <a:rPr lang="en-US" altLang="zh-CN" sz="2400" b="1" dirty="0"/>
              <a:t>1</a:t>
            </a:r>
            <a:r>
              <a:rPr lang="zh-CN" altLang="en-US" sz="2400" b="1" dirty="0"/>
              <a:t>）</a:t>
            </a:r>
          </a:p>
          <a:p>
            <a:pPr lvl="1">
              <a:lnSpc>
                <a:spcPct val="90000"/>
              </a:lnSpc>
              <a:buClr>
                <a:schemeClr val="tx2"/>
              </a:buClr>
            </a:pPr>
            <a:r>
              <a:rPr lang="zh-CN" altLang="en-US" sz="2400" b="1" dirty="0">
                <a:sym typeface="+mn-ea"/>
              </a:rPr>
              <a:t>明确选题的需求（需求分析，讨论决定系统功能、数据结构）；</a:t>
            </a:r>
            <a:endParaRPr lang="zh-CN" altLang="en-US" sz="2400" b="1" dirty="0"/>
          </a:p>
          <a:p>
            <a:pPr>
              <a:lnSpc>
                <a:spcPct val="90000"/>
              </a:lnSpc>
              <a:buClr>
                <a:schemeClr val="tx2"/>
              </a:buClr>
            </a:pPr>
            <a:r>
              <a:rPr lang="zh-CN" altLang="en-US" sz="2400" b="1" dirty="0"/>
              <a:t>概要设计（</a:t>
            </a:r>
            <a:r>
              <a:rPr lang="en-US" altLang="zh-CN" sz="2400" b="1" dirty="0"/>
              <a:t>PPT</a:t>
            </a:r>
            <a:r>
              <a:rPr lang="zh-CN" altLang="en-US" sz="2400" b="1" dirty="0"/>
              <a:t>报告，实验报告</a:t>
            </a:r>
            <a:r>
              <a:rPr lang="en-US" altLang="zh-CN" sz="2400" b="1" dirty="0"/>
              <a:t>2</a:t>
            </a:r>
            <a:r>
              <a:rPr lang="zh-CN" altLang="en-US" sz="2400" b="1" dirty="0"/>
              <a:t>）</a:t>
            </a:r>
          </a:p>
          <a:p>
            <a:pPr lvl="1">
              <a:lnSpc>
                <a:spcPct val="90000"/>
              </a:lnSpc>
              <a:buClr>
                <a:schemeClr val="tx2"/>
              </a:buClr>
            </a:pPr>
            <a:r>
              <a:rPr lang="zh-CN" altLang="en-US" sz="2400" b="1" dirty="0">
                <a:sym typeface="+mn-ea"/>
              </a:rPr>
              <a:t>概要设计，画出软件总体结构图；</a:t>
            </a:r>
            <a:endParaRPr lang="zh-CN" altLang="en-US" sz="2400" b="1" dirty="0"/>
          </a:p>
          <a:p>
            <a:pPr>
              <a:lnSpc>
                <a:spcPct val="90000"/>
              </a:lnSpc>
              <a:buClr>
                <a:schemeClr val="tx2"/>
              </a:buClr>
            </a:pPr>
            <a:r>
              <a:rPr lang="zh-CN" altLang="en-US" sz="2400" b="1" dirty="0"/>
              <a:t>详细设计（</a:t>
            </a:r>
            <a:r>
              <a:rPr lang="en-US" altLang="zh-CN" sz="2400" b="1" dirty="0"/>
              <a:t>PPT</a:t>
            </a:r>
            <a:r>
              <a:rPr lang="zh-CN" altLang="en-US" sz="2400" b="1" dirty="0"/>
              <a:t>报告，实验报告</a:t>
            </a:r>
            <a:r>
              <a:rPr lang="en-US" altLang="zh-CN" sz="2400" b="1" dirty="0"/>
              <a:t>3</a:t>
            </a:r>
            <a:r>
              <a:rPr lang="zh-CN" altLang="en-US" sz="2400" b="1" dirty="0"/>
              <a:t>）</a:t>
            </a:r>
          </a:p>
          <a:p>
            <a:pPr lvl="1">
              <a:lnSpc>
                <a:spcPct val="90000"/>
              </a:lnSpc>
              <a:buClr>
                <a:schemeClr val="tx2"/>
              </a:buClr>
            </a:pPr>
            <a:r>
              <a:rPr lang="zh-CN" altLang="en-US" sz="2400" b="1" dirty="0">
                <a:sym typeface="+mn-ea"/>
              </a:rPr>
              <a:t>详细设计，设计软件的具体模块划分、模块功能、接口说明；</a:t>
            </a:r>
            <a:endParaRPr lang="zh-CN" altLang="en-US" sz="2400" b="1" dirty="0"/>
          </a:p>
          <a:p>
            <a:pPr>
              <a:lnSpc>
                <a:spcPct val="90000"/>
              </a:lnSpc>
              <a:buClr>
                <a:schemeClr val="tx2"/>
              </a:buClr>
            </a:pPr>
            <a:r>
              <a:rPr lang="zh-CN" altLang="en-US" sz="2400" b="1" dirty="0"/>
              <a:t>编码与调试（</a:t>
            </a:r>
            <a:r>
              <a:rPr lang="en-US" altLang="zh-CN" sz="2400" b="1" dirty="0"/>
              <a:t>PPT</a:t>
            </a:r>
            <a:r>
              <a:rPr lang="zh-CN" altLang="en-US" sz="2400" b="1" dirty="0"/>
              <a:t>报告，实验报告</a:t>
            </a:r>
            <a:r>
              <a:rPr lang="en-US" altLang="zh-CN" sz="2400" b="1" dirty="0"/>
              <a:t>4</a:t>
            </a:r>
            <a:r>
              <a:rPr lang="zh-CN" altLang="en-US" sz="2400" b="1" dirty="0"/>
              <a:t>）</a:t>
            </a:r>
          </a:p>
          <a:p>
            <a:pPr>
              <a:lnSpc>
                <a:spcPct val="90000"/>
              </a:lnSpc>
              <a:buClr>
                <a:schemeClr val="tx2"/>
              </a:buClr>
            </a:pPr>
            <a:r>
              <a:rPr lang="zh-CN" altLang="en-US" sz="2400" b="1" dirty="0"/>
              <a:t>系统功能测试</a:t>
            </a:r>
            <a:r>
              <a:rPr lang="zh-CN" altLang="en-US" sz="2400" b="1" dirty="0">
                <a:sym typeface="+mn-ea"/>
              </a:rPr>
              <a:t>（</a:t>
            </a:r>
            <a:r>
              <a:rPr lang="en-US" altLang="zh-CN" sz="2400" b="1" dirty="0">
                <a:sym typeface="+mn-ea"/>
              </a:rPr>
              <a:t>PPT</a:t>
            </a:r>
            <a:r>
              <a:rPr lang="zh-CN" altLang="en-US" sz="2400" b="1" dirty="0">
                <a:sym typeface="+mn-ea"/>
              </a:rPr>
              <a:t>报告，实验报告</a:t>
            </a:r>
            <a:r>
              <a:rPr lang="en-US" altLang="zh-CN" sz="2400" b="1" dirty="0">
                <a:sym typeface="+mn-ea"/>
              </a:rPr>
              <a:t>5</a:t>
            </a:r>
            <a:r>
              <a:rPr lang="zh-CN" altLang="en-US" sz="2400" b="1" dirty="0">
                <a:sym typeface="+mn-ea"/>
              </a:rPr>
              <a:t>）</a:t>
            </a:r>
          </a:p>
          <a:p>
            <a:pPr lvl="1">
              <a:lnSpc>
                <a:spcPct val="90000"/>
              </a:lnSpc>
              <a:buClr>
                <a:schemeClr val="tx2"/>
              </a:buClr>
            </a:pPr>
            <a:r>
              <a:rPr lang="zh-CN" altLang="en-US" sz="2400" b="1" dirty="0">
                <a:sym typeface="+mn-ea"/>
              </a:rPr>
              <a:t>根据功能，设计测试用例，进行测试；</a:t>
            </a:r>
          </a:p>
          <a:p>
            <a:pPr>
              <a:lnSpc>
                <a:spcPct val="90000"/>
              </a:lnSpc>
              <a:buClr>
                <a:schemeClr val="tx2"/>
              </a:buClr>
            </a:pPr>
            <a:r>
              <a:rPr lang="zh-CN" altLang="en-US" sz="2400" b="1" dirty="0"/>
              <a:t>运行演示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标题 339969"/>
          <p:cNvSpPr>
            <a:spLocks noGrp="1"/>
          </p:cNvSpPr>
          <p:nvPr>
            <p:ph type="title"/>
          </p:nvPr>
        </p:nvSpPr>
        <p:spPr/>
        <p:txBody>
          <a:bodyPr anchor="b"/>
          <a:lstStyle/>
          <a:p>
            <a:r>
              <a:rPr lang="en-US" altLang="zh-CN" b="1" dirty="0"/>
              <a:t>2. </a:t>
            </a:r>
            <a:r>
              <a:rPr lang="zh-CN" altLang="en-US" b="1" dirty="0"/>
              <a:t>课程要求</a:t>
            </a:r>
          </a:p>
        </p:txBody>
      </p:sp>
      <p:sp>
        <p:nvSpPr>
          <p:cNvPr id="339971" name="文本占位符 339970"/>
          <p:cNvSpPr>
            <a:spLocks noGrp="1"/>
          </p:cNvSpPr>
          <p:nvPr>
            <p:ph type="body" idx="1"/>
          </p:nvPr>
        </p:nvSpPr>
        <p:spPr>
          <a:xfrm>
            <a:off x="699135" y="1903730"/>
            <a:ext cx="8209915" cy="4487545"/>
          </a:xfrm>
        </p:spPr>
        <p:txBody>
          <a:bodyPr/>
          <a:lstStyle/>
          <a:p>
            <a:pPr>
              <a:lnSpc>
                <a:spcPct val="140000"/>
              </a:lnSpc>
            </a:pPr>
            <a:r>
              <a:rPr lang="zh-CN" altLang="en-US" sz="2800" b="1" dirty="0">
                <a:sym typeface="+mn-ea"/>
              </a:rPr>
              <a:t>设计内容主要围绕操作系统原理中的最重要基本概念和原理展开，巩固对操作系统原理知识的学习效果，加深对操作系统基本概念的理解；</a:t>
            </a:r>
            <a:endParaRPr lang="zh-CN" altLang="en-US" sz="2800" b="1" dirty="0"/>
          </a:p>
          <a:p>
            <a:pPr>
              <a:lnSpc>
                <a:spcPct val="140000"/>
              </a:lnSpc>
            </a:pPr>
            <a:r>
              <a:rPr lang="zh-CN" altLang="en-US" sz="2800" b="1" dirty="0">
                <a:sym typeface="+mn-ea"/>
              </a:rPr>
              <a:t>学习如何将操作系统基本原理和实际设计、应用有机结合；</a:t>
            </a:r>
          </a:p>
          <a:p>
            <a:pPr>
              <a:lnSpc>
                <a:spcPct val="140000"/>
              </a:lnSpc>
            </a:pPr>
            <a:r>
              <a:rPr lang="zh-CN" altLang="en-US" sz="2800" b="1" dirty="0">
                <a:sym typeface="+mn-ea"/>
              </a:rPr>
              <a:t>以软件工程的方法为指导，规范系统软件的开发过程管理。</a:t>
            </a:r>
            <a:endParaRPr lang="zh-CN" altLang="en-US" sz="2800" b="1" dirty="0"/>
          </a:p>
          <a:p>
            <a:pPr marL="609600" indent="-609600">
              <a:lnSpc>
                <a:spcPct val="90000"/>
              </a:lnSpc>
            </a:pP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标题 338945"/>
          <p:cNvSpPr>
            <a:spLocks noGrp="1"/>
          </p:cNvSpPr>
          <p:nvPr>
            <p:ph type="title"/>
          </p:nvPr>
        </p:nvSpPr>
        <p:spPr/>
        <p:txBody>
          <a:bodyPr anchor="b"/>
          <a:lstStyle/>
          <a:p>
            <a:r>
              <a:rPr lang="en-US" altLang="zh-CN" b="1" dirty="0"/>
              <a:t>3. </a:t>
            </a:r>
            <a:r>
              <a:rPr lang="zh-CN" altLang="en-US" b="1" dirty="0"/>
              <a:t>软件选题</a:t>
            </a:r>
          </a:p>
        </p:txBody>
      </p:sp>
      <p:sp>
        <p:nvSpPr>
          <p:cNvPr id="338947" name="文本占位符 338946"/>
          <p:cNvSpPr>
            <a:spLocks noGrp="1"/>
          </p:cNvSpPr>
          <p:nvPr>
            <p:ph type="body" idx="1"/>
          </p:nvPr>
        </p:nvSpPr>
        <p:spPr>
          <a:xfrm>
            <a:off x="755650" y="1939925"/>
            <a:ext cx="7515225" cy="4120515"/>
          </a:xfrm>
        </p:spPr>
        <p:txBody>
          <a:bodyPr/>
          <a:lstStyle/>
          <a:p>
            <a:pPr marL="609600" indent="-609600">
              <a:lnSpc>
                <a:spcPct val="90000"/>
              </a:lnSpc>
            </a:pPr>
            <a:r>
              <a:rPr lang="zh-CN" altLang="en-US" sz="2400" b="1" dirty="0">
                <a:solidFill>
                  <a:srgbClr val="FF0000"/>
                </a:solidFill>
                <a:sym typeface="+mn-ea"/>
              </a:rPr>
              <a:t>银行家算法模拟实现</a:t>
            </a:r>
            <a:endParaRPr lang="en-US" altLang="zh-CN" sz="2400" b="1" dirty="0">
              <a:solidFill>
                <a:srgbClr val="FF0000"/>
              </a:solidFill>
              <a:sym typeface="+mn-ea"/>
            </a:endParaRPr>
          </a:p>
          <a:p>
            <a:pPr marL="609600" indent="-609600">
              <a:lnSpc>
                <a:spcPct val="90000"/>
              </a:lnSpc>
            </a:pPr>
            <a:endParaRPr lang="zh-CN" altLang="en-US" sz="2400" b="1" dirty="0"/>
          </a:p>
        </p:txBody>
      </p:sp>
      <p:sp>
        <p:nvSpPr>
          <p:cNvPr id="338949" name="文本框 338948"/>
          <p:cNvSpPr txBox="1"/>
          <p:nvPr/>
        </p:nvSpPr>
        <p:spPr>
          <a:xfrm>
            <a:off x="755650" y="3808094"/>
            <a:ext cx="6337300" cy="384175"/>
          </a:xfrm>
          <a:prstGeom prst="rect">
            <a:avLst/>
          </a:prstGeom>
          <a:noFill/>
          <a:ln w="9525">
            <a:noFill/>
          </a:ln>
        </p:spPr>
        <p:txBody>
          <a:bodyPr>
            <a:spAutoFit/>
          </a:bodyPr>
          <a:lstStyle/>
          <a:p>
            <a:pPr>
              <a:lnSpc>
                <a:spcPct val="80000"/>
              </a:lnSpc>
              <a:spcBef>
                <a:spcPct val="20000"/>
              </a:spcBef>
              <a:buClr>
                <a:schemeClr val="folHlink"/>
              </a:buClr>
              <a:buSzPct val="60000"/>
              <a:buFont typeface="Wingdings" panose="05000000000000000000" pitchFamily="2" charset="2"/>
              <a:buNone/>
            </a:pPr>
            <a:r>
              <a:rPr lang="zh-CN" altLang="en-US" b="1" dirty="0">
                <a:solidFill>
                  <a:schemeClr val="hlink"/>
                </a:solidFill>
                <a:latin typeface="Tahoma" panose="020B0604030504040204" pitchFamily="34" charset="0"/>
              </a:rPr>
              <a:t>鼓励自拟选题</a:t>
            </a:r>
            <a:r>
              <a:rPr lang="zh-CN" altLang="en-US" dirty="0">
                <a:solidFill>
                  <a:schemeClr val="hlink"/>
                </a:solidFill>
                <a:latin typeface="Tahoma" panose="020B060403050404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330" y="621030"/>
            <a:ext cx="8035290" cy="1143000"/>
          </a:xfrm>
        </p:spPr>
        <p:txBody>
          <a:bodyPr/>
          <a:lstStyle/>
          <a:p>
            <a:r>
              <a:rPr lang="en-US" altLang="zh-CN" sz="4000" b="1" dirty="0">
                <a:sym typeface="+mn-ea"/>
              </a:rPr>
              <a:t>4. </a:t>
            </a:r>
            <a:r>
              <a:rPr lang="zh-CN" altLang="en-US" sz="4000" b="1" dirty="0">
                <a:sym typeface="+mn-ea"/>
              </a:rPr>
              <a:t>系统软件综合训练设计报告要求</a:t>
            </a:r>
          </a:p>
        </p:txBody>
      </p:sp>
      <p:sp>
        <p:nvSpPr>
          <p:cNvPr id="3" name="内容占位符 2"/>
          <p:cNvSpPr>
            <a:spLocks noGrp="1"/>
          </p:cNvSpPr>
          <p:nvPr>
            <p:ph idx="1"/>
          </p:nvPr>
        </p:nvSpPr>
        <p:spPr/>
        <p:txBody>
          <a:bodyPr/>
          <a:lstStyle/>
          <a:p>
            <a:pPr>
              <a:lnSpc>
                <a:spcPct val="90000"/>
              </a:lnSpc>
            </a:pPr>
            <a:r>
              <a:rPr lang="zh-CN" altLang="en-US" sz="2800" b="1" dirty="0">
                <a:sym typeface="+mn-ea"/>
              </a:rPr>
              <a:t>问题描述与分析</a:t>
            </a:r>
            <a:endParaRPr lang="zh-CN" altLang="en-US" sz="2800" b="1" dirty="0"/>
          </a:p>
          <a:p>
            <a:pPr>
              <a:lnSpc>
                <a:spcPct val="90000"/>
              </a:lnSpc>
            </a:pPr>
            <a:r>
              <a:rPr lang="zh-CN" altLang="en-US" sz="2800" b="1" dirty="0">
                <a:sym typeface="+mn-ea"/>
              </a:rPr>
              <a:t>设计要求和目的</a:t>
            </a:r>
            <a:endParaRPr lang="zh-CN" altLang="en-US" sz="2800" b="1" dirty="0"/>
          </a:p>
          <a:p>
            <a:pPr>
              <a:lnSpc>
                <a:spcPct val="90000"/>
              </a:lnSpc>
            </a:pPr>
            <a:r>
              <a:rPr lang="zh-CN" altLang="en-US" sz="2800" b="1" dirty="0">
                <a:sym typeface="+mn-ea"/>
              </a:rPr>
              <a:t>背景知识 （列出你如何去了解掌握的）</a:t>
            </a:r>
            <a:endParaRPr lang="zh-CN" altLang="en-US" sz="2800" b="1" dirty="0"/>
          </a:p>
          <a:p>
            <a:pPr>
              <a:lnSpc>
                <a:spcPct val="90000"/>
              </a:lnSpc>
            </a:pPr>
            <a:r>
              <a:rPr lang="zh-CN" altLang="en-US" sz="2800" b="1" dirty="0">
                <a:solidFill>
                  <a:schemeClr val="hlink"/>
                </a:solidFill>
                <a:sym typeface="+mn-ea"/>
              </a:rPr>
              <a:t>设计思路（概要设计）和模块结构（详细设计）</a:t>
            </a:r>
            <a:endParaRPr lang="zh-CN" altLang="en-US" sz="2800" b="1" dirty="0">
              <a:solidFill>
                <a:schemeClr val="hlink"/>
              </a:solidFill>
            </a:endParaRPr>
          </a:p>
          <a:p>
            <a:pPr>
              <a:lnSpc>
                <a:spcPct val="90000"/>
              </a:lnSpc>
            </a:pPr>
            <a:r>
              <a:rPr lang="zh-CN" altLang="en-US" sz="2800" b="1" dirty="0">
                <a:sym typeface="+mn-ea"/>
              </a:rPr>
              <a:t>对关键代码进行分析（流程图）</a:t>
            </a:r>
            <a:endParaRPr lang="zh-CN" altLang="en-US" sz="2800" b="1" dirty="0"/>
          </a:p>
          <a:p>
            <a:pPr>
              <a:lnSpc>
                <a:spcPct val="90000"/>
              </a:lnSpc>
            </a:pPr>
            <a:r>
              <a:rPr lang="zh-CN" altLang="en-US" sz="2800" b="1" dirty="0">
                <a:solidFill>
                  <a:schemeClr val="hlink"/>
                </a:solidFill>
                <a:sym typeface="+mn-ea"/>
              </a:rPr>
              <a:t>测试（正确性测试、性能测试等）、测试结果</a:t>
            </a:r>
            <a:r>
              <a:rPr lang="en-US" altLang="zh-CN" sz="2800" b="1" dirty="0">
                <a:solidFill>
                  <a:schemeClr val="hlink"/>
                </a:solidFill>
                <a:sym typeface="+mn-ea"/>
              </a:rPr>
              <a:t>&amp;</a:t>
            </a:r>
            <a:r>
              <a:rPr lang="zh-CN" altLang="en-US" sz="2800" b="1" dirty="0">
                <a:solidFill>
                  <a:schemeClr val="hlink"/>
                </a:solidFill>
                <a:sym typeface="+mn-ea"/>
              </a:rPr>
              <a:t>结果分析</a:t>
            </a:r>
            <a:endParaRPr lang="zh-CN" altLang="en-US" sz="2800" b="1" dirty="0"/>
          </a:p>
          <a:p>
            <a:pPr>
              <a:lnSpc>
                <a:spcPct val="90000"/>
              </a:lnSpc>
            </a:pPr>
            <a:r>
              <a:rPr lang="zh-CN" altLang="en-US" sz="2800" b="1" dirty="0">
                <a:sym typeface="+mn-ea"/>
              </a:rPr>
              <a:t>分析总结</a:t>
            </a:r>
            <a:endParaRPr lang="zh-CN" altLang="en-US" sz="2800" b="1" dirty="0"/>
          </a:p>
          <a:p>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标题 287745"/>
          <p:cNvSpPr>
            <a:spLocks noGrp="1"/>
          </p:cNvSpPr>
          <p:nvPr>
            <p:ph type="title"/>
          </p:nvPr>
        </p:nvSpPr>
        <p:spPr/>
        <p:txBody>
          <a:bodyPr anchor="b"/>
          <a:lstStyle/>
          <a:p>
            <a:r>
              <a:rPr lang="zh-CN" altLang="en-US" b="1" dirty="0"/>
              <a:t>课程教学管理</a:t>
            </a:r>
          </a:p>
        </p:txBody>
      </p:sp>
      <p:sp>
        <p:nvSpPr>
          <p:cNvPr id="287747" name="文本占位符 287746"/>
          <p:cNvSpPr>
            <a:spLocks noGrp="1"/>
          </p:cNvSpPr>
          <p:nvPr>
            <p:ph type="body" idx="1"/>
          </p:nvPr>
        </p:nvSpPr>
        <p:spPr>
          <a:xfrm>
            <a:off x="685800" y="1905000"/>
            <a:ext cx="8077200" cy="4343400"/>
          </a:xfrm>
        </p:spPr>
        <p:txBody>
          <a:bodyPr/>
          <a:lstStyle/>
          <a:p>
            <a:pPr>
              <a:buClr>
                <a:schemeClr val="tx2"/>
              </a:buClr>
            </a:pPr>
            <a:r>
              <a:rPr lang="zh-CN" altLang="en-US" b="1" dirty="0"/>
              <a:t>准时出勤</a:t>
            </a:r>
          </a:p>
          <a:p>
            <a:pPr>
              <a:buClr>
                <a:schemeClr val="tx2"/>
              </a:buClr>
            </a:pPr>
            <a:r>
              <a:rPr lang="zh-CN" altLang="en-US" b="1" dirty="0"/>
              <a:t>进行软件开发各阶段的工作</a:t>
            </a:r>
          </a:p>
          <a:p>
            <a:pPr>
              <a:buClr>
                <a:schemeClr val="tx2"/>
              </a:buClr>
            </a:pPr>
            <a:r>
              <a:rPr lang="zh-CN" altLang="en-US" b="1" dirty="0"/>
              <a:t>报告各阶段设计成果</a:t>
            </a:r>
          </a:p>
          <a:p>
            <a:pPr>
              <a:buClr>
                <a:schemeClr val="tx2"/>
              </a:buClr>
            </a:pPr>
            <a:r>
              <a:rPr lang="zh-CN" altLang="en-US" b="1" dirty="0"/>
              <a:t>完成综合训练任务，撰写课程设计报告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ox(out)">
                                      <p:cBhvr>
                                        <p:cTn id="7" dur="500"/>
                                        <p:tgtEl>
                                          <p:spTgt spid="2877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ox(out)">
                                      <p:cBhvr>
                                        <p:cTn id="12" dur="500"/>
                                        <p:tgtEl>
                                          <p:spTgt spid="2877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box(out)">
                                      <p:cBhvr>
                                        <p:cTn id="17" dur="500"/>
                                        <p:tgtEl>
                                          <p:spTgt spid="2877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box(out)">
                                      <p:cBhvr>
                                        <p:cTn id="22" dur="500"/>
                                        <p:tgtEl>
                                          <p:spTgt spid="28774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华文新魏"/>
        <a:cs typeface=""/>
      </a:majorFont>
      <a:minorFont>
        <a:latin typeface="Tahoma"/>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71</TotalTime>
  <Words>529</Words>
  <Application>Microsoft Office PowerPoint</Application>
  <PresentationFormat>全屏显示(4:3)</PresentationFormat>
  <Paragraphs>62</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华文行楷</vt:lpstr>
      <vt:lpstr>华文新魏</vt:lpstr>
      <vt:lpstr>宋体</vt:lpstr>
      <vt:lpstr>Tahoma</vt:lpstr>
      <vt:lpstr>Times New Roman</vt:lpstr>
      <vt:lpstr>Wingdings</vt:lpstr>
      <vt:lpstr>Blends</vt:lpstr>
      <vt:lpstr>系统软件综合训练</vt:lpstr>
      <vt:lpstr>1. 教学目的</vt:lpstr>
      <vt:lpstr>2. 学习目的</vt:lpstr>
      <vt:lpstr>系统软件综合训练教学内容</vt:lpstr>
      <vt:lpstr>1. 软件开发过程</vt:lpstr>
      <vt:lpstr>2. 课程要求</vt:lpstr>
      <vt:lpstr>3. 软件选题</vt:lpstr>
      <vt:lpstr>4. 系统软件综合训练设计报告要求</vt:lpstr>
      <vt:lpstr>课程教学管理</vt:lpstr>
      <vt:lpstr>课程考核办法</vt:lpstr>
      <vt:lpstr>银行家算法模拟实现的要求</vt:lpstr>
    </vt:vector>
  </TitlesOfParts>
  <Company>xxzx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hm</dc:creator>
  <cp:lastModifiedBy>huaikongwuruo@163.com</cp:lastModifiedBy>
  <cp:revision>141</cp:revision>
  <dcterms:created xsi:type="dcterms:W3CDTF">2001-02-07T07:45:00Z</dcterms:created>
  <dcterms:modified xsi:type="dcterms:W3CDTF">2022-02-24T01:57:09Z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