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1089600"/>
  <p:notesSz cx="44472225" cy="32100838"/>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50000"/>
      </a:spcBef>
      <a:spcAft>
        <a:spcPct val="0"/>
      </a:spcAft>
      <a:defRPr sz="2800" kern="1200">
        <a:solidFill>
          <a:schemeClr val="tx1"/>
        </a:solidFill>
        <a:latin typeface="Helvetica" charset="0"/>
        <a:ea typeface="+mn-ea"/>
        <a:cs typeface="+mn-cs"/>
      </a:defRPr>
    </a:lvl1pPr>
    <a:lvl2pPr marL="457200" algn="just" rtl="0" eaLnBrk="0" fontAlgn="base" hangingPunct="0">
      <a:spcBef>
        <a:spcPct val="50000"/>
      </a:spcBef>
      <a:spcAft>
        <a:spcPct val="0"/>
      </a:spcAft>
      <a:defRPr sz="2800" kern="1200">
        <a:solidFill>
          <a:schemeClr val="tx1"/>
        </a:solidFill>
        <a:latin typeface="Helvetica" charset="0"/>
        <a:ea typeface="+mn-ea"/>
        <a:cs typeface="+mn-cs"/>
      </a:defRPr>
    </a:lvl2pPr>
    <a:lvl3pPr marL="914400" algn="just" rtl="0" eaLnBrk="0" fontAlgn="base" hangingPunct="0">
      <a:spcBef>
        <a:spcPct val="50000"/>
      </a:spcBef>
      <a:spcAft>
        <a:spcPct val="0"/>
      </a:spcAft>
      <a:defRPr sz="2800" kern="1200">
        <a:solidFill>
          <a:schemeClr val="tx1"/>
        </a:solidFill>
        <a:latin typeface="Helvetica" charset="0"/>
        <a:ea typeface="+mn-ea"/>
        <a:cs typeface="+mn-cs"/>
      </a:defRPr>
    </a:lvl3pPr>
    <a:lvl4pPr marL="1371600" algn="just" rtl="0" eaLnBrk="0" fontAlgn="base" hangingPunct="0">
      <a:spcBef>
        <a:spcPct val="50000"/>
      </a:spcBef>
      <a:spcAft>
        <a:spcPct val="0"/>
      </a:spcAft>
      <a:defRPr sz="2800" kern="1200">
        <a:solidFill>
          <a:schemeClr val="tx1"/>
        </a:solidFill>
        <a:latin typeface="Helvetica" charset="0"/>
        <a:ea typeface="+mn-ea"/>
        <a:cs typeface="+mn-cs"/>
      </a:defRPr>
    </a:lvl4pPr>
    <a:lvl5pPr marL="1828800" algn="just" rtl="0" eaLnBrk="0" fontAlgn="base" hangingPunct="0">
      <a:spcBef>
        <a:spcPct val="50000"/>
      </a:spcBef>
      <a:spcAft>
        <a:spcPct val="0"/>
      </a:spcAft>
      <a:defRPr sz="2800" kern="1200">
        <a:solidFill>
          <a:schemeClr val="tx1"/>
        </a:solidFill>
        <a:latin typeface="Helvetica" charset="0"/>
        <a:ea typeface="+mn-ea"/>
        <a:cs typeface="+mn-cs"/>
      </a:defRPr>
    </a:lvl5pPr>
    <a:lvl6pPr marL="2286000" algn="l" defTabSz="914400" rtl="0" eaLnBrk="1" latinLnBrk="0" hangingPunct="1">
      <a:defRPr sz="2800" kern="1200">
        <a:solidFill>
          <a:schemeClr val="tx1"/>
        </a:solidFill>
        <a:latin typeface="Helvetica" charset="0"/>
        <a:ea typeface="+mn-ea"/>
        <a:cs typeface="+mn-cs"/>
      </a:defRPr>
    </a:lvl6pPr>
    <a:lvl7pPr marL="2743200" algn="l" defTabSz="914400" rtl="0" eaLnBrk="1" latinLnBrk="0" hangingPunct="1">
      <a:defRPr sz="2800" kern="1200">
        <a:solidFill>
          <a:schemeClr val="tx1"/>
        </a:solidFill>
        <a:latin typeface="Helvetica" charset="0"/>
        <a:ea typeface="+mn-ea"/>
        <a:cs typeface="+mn-cs"/>
      </a:defRPr>
    </a:lvl7pPr>
    <a:lvl8pPr marL="3200400" algn="l" defTabSz="914400" rtl="0" eaLnBrk="1" latinLnBrk="0" hangingPunct="1">
      <a:defRPr sz="2800" kern="1200">
        <a:solidFill>
          <a:schemeClr val="tx1"/>
        </a:solidFill>
        <a:latin typeface="Helvetica" charset="0"/>
        <a:ea typeface="+mn-ea"/>
        <a:cs typeface="+mn-cs"/>
      </a:defRPr>
    </a:lvl8pPr>
    <a:lvl9pPr marL="3657600" algn="l" defTabSz="914400" rtl="0" eaLnBrk="1" latinLnBrk="0" hangingPunct="1">
      <a:defRPr sz="28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98"/>
    <a:srgbClr val="D6A300"/>
    <a:srgbClr val="FAFD00"/>
    <a:srgbClr val="1500FE"/>
    <a:srgbClr val="FFFFFF"/>
    <a:srgbClr val="1F0AFE"/>
    <a:srgbClr val="1607BD"/>
    <a:srgbClr val="FEEED4"/>
    <a:srgbClr val="FDE3B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830" autoAdjust="0"/>
    <p:restoredTop sz="99645" autoAdjust="0"/>
  </p:normalViewPr>
  <p:slideViewPr>
    <p:cSldViewPr>
      <p:cViewPr>
        <p:scale>
          <a:sx n="19" d="100"/>
          <a:sy n="19" d="100"/>
        </p:scale>
        <p:origin x="-1356" y="30"/>
      </p:cViewPr>
      <p:guideLst>
        <p:guide orient="horz" pos="9792"/>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685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929447" y="15247408"/>
            <a:ext cx="32613334" cy="14446358"/>
          </a:xfrm>
          <a:prstGeom prst="rect">
            <a:avLst/>
          </a:prstGeom>
          <a:noFill/>
          <a:ln w="12700">
            <a:noFill/>
            <a:miter lim="800000"/>
            <a:headEnd/>
            <a:tailEnd/>
          </a:ln>
          <a:effectLst/>
        </p:spPr>
        <p:txBody>
          <a:bodyPr vert="horz" wrap="square" lIns="405003" tIns="201152" rIns="405003" bIns="2011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2660313" y="1651000"/>
            <a:ext cx="19153187" cy="135683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592951795"/>
      </p:ext>
    </p:extLst>
  </p:cSld>
  <p:clrMap bg1="lt1" tx1="dk1" bg2="lt2" tx2="dk2" accent1="accent1" accent2="accent2" accent3="accent3" accent4="accent4" accent5="accent5" accent6="accent6" hlink="hlink" folHlink="folHlink"/>
  <p:notesStyle>
    <a:lvl1pPr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1pPr>
    <a:lvl2pPr marL="2339975"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2pPr>
    <a:lvl3pPr marL="4675188"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3pPr>
    <a:lvl4pPr marL="7015163"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4pPr>
    <a:lvl5pPr marL="9353550"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p:spPr>
        <p:txBody>
          <a:bodyPr/>
          <a:lstStyle/>
          <a:p>
            <a:pPr defTabSz="3986580"/>
            <a:endParaRPr lang="en-US" dirty="0" smtClean="0"/>
          </a:p>
        </p:txBody>
      </p:sp>
      <p:sp>
        <p:nvSpPr>
          <p:cNvPr id="409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658350"/>
            <a:ext cx="37306250" cy="66643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7618075"/>
            <a:ext cx="30724475" cy="7943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763838"/>
            <a:ext cx="9326563" cy="2487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0888" y="2763838"/>
            <a:ext cx="27830462" cy="2487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978688"/>
            <a:ext cx="37307838"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177838"/>
            <a:ext cx="37307838"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0888" y="8980488"/>
            <a:ext cx="18578512"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80488"/>
            <a:ext cx="18578513"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44600"/>
            <a:ext cx="39503350"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6959600"/>
            <a:ext cx="19392900"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9859963"/>
            <a:ext cx="19392900"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6959600"/>
            <a:ext cx="19400837"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9859963"/>
            <a:ext cx="19400837"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8250"/>
            <a:ext cx="14439900"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238250"/>
            <a:ext cx="24536400"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505575"/>
            <a:ext cx="14439900"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763038"/>
            <a:ext cx="26335037"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778125"/>
            <a:ext cx="26335037"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4331613"/>
            <a:ext cx="26335037"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763838"/>
            <a:ext cx="37309425" cy="5181600"/>
          </a:xfrm>
          <a:prstGeom prst="rect">
            <a:avLst/>
          </a:prstGeom>
          <a:noFill/>
          <a:ln w="12700">
            <a:noFill/>
            <a:miter lim="800000"/>
            <a:headEnd/>
            <a:tailEnd/>
          </a:ln>
        </p:spPr>
        <p:txBody>
          <a:bodyPr vert="horz" wrap="square" lIns="441325" tIns="220662" rIns="441325" bIns="22066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90888" y="8980488"/>
            <a:ext cx="37309425" cy="18654712"/>
          </a:xfrm>
          <a:prstGeom prst="rect">
            <a:avLst/>
          </a:prstGeom>
          <a:noFill/>
          <a:ln w="12700">
            <a:noFill/>
            <a:miter lim="800000"/>
            <a:headEnd/>
            <a:tailEnd/>
          </a:ln>
        </p:spPr>
        <p:txBody>
          <a:bodyPr vert="horz" wrap="square" lIns="441325" tIns="220662" rIns="441325" bIns="220662" numCol="1" anchor="t" anchorCtr="0" compatLnSpc="1">
            <a:prstTxWarp prst="textNoShape">
              <a:avLst/>
            </a:prstTxWarp>
          </a:bodyPr>
          <a:lstStyle/>
          <a:p>
            <a:pPr lvl="0"/>
            <a:r>
              <a:rPr lang="en-US" smtClean="0"/>
              <a:t>Click to edit Master text styles		the next one		</a:t>
            </a:r>
          </a:p>
          <a:p>
            <a:pPr lvl="0"/>
            <a:r>
              <a:rPr lang="en-US" smtClean="0"/>
              <a:t>		m		m		m		m									</a:t>
            </a:r>
          </a:p>
          <a:p>
            <a:pPr lvl="0"/>
            <a:r>
              <a:rPr lang="en-US" smtClean="0"/>
              <a:t>									</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defRPr sz="5400">
          <a:solidFill>
            <a:schemeClr val="tx1"/>
          </a:solidFill>
          <a:latin typeface="+mn-lt"/>
          <a:ea typeface="+mn-ea"/>
          <a:cs typeface="+mn-cs"/>
        </a:defRPr>
      </a:lvl1pPr>
      <a:lvl2pPr marL="3565525" indent="-1371600" algn="l" defTabSz="4389438" rtl="0" eaLnBrk="0" fontAlgn="base" hangingPunct="0">
        <a:spcBef>
          <a:spcPct val="20000"/>
        </a:spcBef>
        <a:spcAft>
          <a:spcPct val="0"/>
        </a:spcAft>
        <a:buSzPct val="100000"/>
        <a:buChar char="–"/>
        <a:defRPr sz="13400">
          <a:solidFill>
            <a:schemeClr val="tx1"/>
          </a:solidFill>
          <a:latin typeface="+mn-lt"/>
        </a:defRPr>
      </a:lvl2pPr>
      <a:lvl3pPr marL="5486400" indent="-1096963" algn="l" defTabSz="4389438" rtl="0" eaLnBrk="0" fontAlgn="base" hangingPunct="0">
        <a:spcBef>
          <a:spcPct val="20000"/>
        </a:spcBef>
        <a:spcAft>
          <a:spcPct val="0"/>
        </a:spcAft>
        <a:buSzPct val="100000"/>
        <a:buChar char="•"/>
        <a:defRPr sz="11500">
          <a:solidFill>
            <a:schemeClr val="tx1"/>
          </a:solidFill>
          <a:latin typeface="+mn-lt"/>
        </a:defRPr>
      </a:lvl3pPr>
      <a:lvl4pPr marL="7680325" indent="-1096963" algn="l" defTabSz="4389438" rtl="0" eaLnBrk="0" fontAlgn="base" hangingPunct="0">
        <a:spcBef>
          <a:spcPct val="20000"/>
        </a:spcBef>
        <a:spcAft>
          <a:spcPct val="0"/>
        </a:spcAft>
        <a:buSzPct val="100000"/>
        <a:buChar char="–"/>
        <a:defRPr sz="9600">
          <a:solidFill>
            <a:schemeClr val="tx1"/>
          </a:solidFill>
          <a:latin typeface="+mn-lt"/>
        </a:defRPr>
      </a:lvl4pPr>
      <a:lvl5pPr marL="9875838" indent="-1096963" algn="l" defTabSz="4389438" rtl="0" eaLnBrk="0" fontAlgn="base" hangingPunct="0">
        <a:spcBef>
          <a:spcPct val="20000"/>
        </a:spcBef>
        <a:spcAft>
          <a:spcPct val="0"/>
        </a:spcAft>
        <a:buSzPct val="100000"/>
        <a:buChar char="•"/>
        <a:defRPr sz="9600">
          <a:solidFill>
            <a:schemeClr val="tx1"/>
          </a:solidFill>
          <a:latin typeface="+mn-lt"/>
        </a:defRPr>
      </a:lvl5pPr>
      <a:lvl6pPr marL="10333038" indent="-1096963" algn="l" defTabSz="4389438" rtl="0" eaLnBrk="0" fontAlgn="base" hangingPunct="0">
        <a:spcBef>
          <a:spcPct val="20000"/>
        </a:spcBef>
        <a:spcAft>
          <a:spcPct val="0"/>
        </a:spcAft>
        <a:buSzPct val="100000"/>
        <a:buChar char="•"/>
        <a:defRPr sz="9600">
          <a:solidFill>
            <a:schemeClr val="tx1"/>
          </a:solidFill>
          <a:latin typeface="+mn-lt"/>
        </a:defRPr>
      </a:lvl6pPr>
      <a:lvl7pPr marL="10790238" indent="-1096963" algn="l" defTabSz="4389438" rtl="0" eaLnBrk="0" fontAlgn="base" hangingPunct="0">
        <a:spcBef>
          <a:spcPct val="20000"/>
        </a:spcBef>
        <a:spcAft>
          <a:spcPct val="0"/>
        </a:spcAft>
        <a:buSzPct val="100000"/>
        <a:buChar char="•"/>
        <a:defRPr sz="9600">
          <a:solidFill>
            <a:schemeClr val="tx1"/>
          </a:solidFill>
          <a:latin typeface="+mn-lt"/>
        </a:defRPr>
      </a:lvl7pPr>
      <a:lvl8pPr marL="11247438" indent="-1096963" algn="l" defTabSz="4389438" rtl="0" eaLnBrk="0" fontAlgn="base" hangingPunct="0">
        <a:spcBef>
          <a:spcPct val="20000"/>
        </a:spcBef>
        <a:spcAft>
          <a:spcPct val="0"/>
        </a:spcAft>
        <a:buSzPct val="100000"/>
        <a:buChar char="•"/>
        <a:defRPr sz="9600">
          <a:solidFill>
            <a:schemeClr val="tx1"/>
          </a:solidFill>
          <a:latin typeface="+mn-lt"/>
        </a:defRPr>
      </a:lvl8pPr>
      <a:lvl9pPr marL="11704638" indent="-1096963" algn="l" defTabSz="4389438" rtl="0" eaLnBrk="0" fontAlgn="base" hangingPunct="0">
        <a:spcBef>
          <a:spcPct val="20000"/>
        </a:spcBef>
        <a:spcAft>
          <a:spcPct val="0"/>
        </a:spcAft>
        <a:buSzPct val="100000"/>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31089600" y="19202400"/>
            <a:ext cx="12344400" cy="64008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1" name="Rectangle 180"/>
          <p:cNvSpPr/>
          <p:nvPr/>
        </p:nvSpPr>
        <p:spPr bwMode="auto">
          <a:xfrm>
            <a:off x="457200" y="14630400"/>
            <a:ext cx="12344400" cy="36576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53" name="Rectangle 152"/>
          <p:cNvSpPr/>
          <p:nvPr/>
        </p:nvSpPr>
        <p:spPr bwMode="auto">
          <a:xfrm>
            <a:off x="3733800" y="2133600"/>
            <a:ext cx="39700200" cy="2847474"/>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0" name="Rectangle 179"/>
          <p:cNvSpPr/>
          <p:nvPr/>
        </p:nvSpPr>
        <p:spPr bwMode="auto">
          <a:xfrm>
            <a:off x="3505200" y="457200"/>
            <a:ext cx="40386000" cy="20574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bg1"/>
              </a:solidFill>
              <a:effectLst/>
              <a:latin typeface="Helvetica" charset="0"/>
            </a:endParaRPr>
          </a:p>
        </p:txBody>
      </p:sp>
      <p:sp>
        <p:nvSpPr>
          <p:cNvPr id="179" name="Rectangle 178"/>
          <p:cNvSpPr/>
          <p:nvPr/>
        </p:nvSpPr>
        <p:spPr bwMode="auto">
          <a:xfrm>
            <a:off x="457200" y="20878800"/>
            <a:ext cx="28803600" cy="929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8" name="Rectangle 177"/>
          <p:cNvSpPr/>
          <p:nvPr/>
        </p:nvSpPr>
        <p:spPr bwMode="auto">
          <a:xfrm>
            <a:off x="31089600" y="27432000"/>
            <a:ext cx="12344400" cy="27432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7" name="Rectangle 176"/>
          <p:cNvSpPr/>
          <p:nvPr/>
        </p:nvSpPr>
        <p:spPr bwMode="auto">
          <a:xfrm>
            <a:off x="31089600" y="7315200"/>
            <a:ext cx="12344400" cy="10058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78" name="Rectangle 77"/>
          <p:cNvSpPr/>
          <p:nvPr/>
        </p:nvSpPr>
        <p:spPr bwMode="auto">
          <a:xfrm>
            <a:off x="457200" y="7315200"/>
            <a:ext cx="12344400" cy="548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028" name="Rectangle 3"/>
          <p:cNvSpPr>
            <a:spLocks noGrp="1" noChangeArrowheads="1"/>
          </p:cNvSpPr>
          <p:nvPr>
            <p:ph type="title"/>
          </p:nvPr>
        </p:nvSpPr>
        <p:spPr>
          <a:xfrm>
            <a:off x="3810000" y="990600"/>
            <a:ext cx="40081200" cy="1219200"/>
          </a:xfrm>
          <a:noFill/>
          <a:ln>
            <a:noFill/>
          </a:ln>
        </p:spPr>
        <p:txBody>
          <a:bodyPr/>
          <a:lstStyle/>
          <a:p>
            <a:pPr algn="l"/>
            <a:r>
              <a:rPr lang="en-US" sz="8500" b="1" dirty="0">
                <a:solidFill>
                  <a:schemeClr val="tx1"/>
                </a:solidFill>
                <a:latin typeface="Lucida Sans" pitchFamily="34" charset="0"/>
                <a:cs typeface="Lucida Sans" pitchFamily="34" charset="0"/>
              </a:rPr>
              <a:t>Localization Functionality for MCM, </a:t>
            </a:r>
            <a:r>
              <a:rPr lang="en-US" sz="8500" b="1" dirty="0" smtClean="0">
                <a:solidFill>
                  <a:schemeClr val="tx1"/>
                </a:solidFill>
                <a:latin typeface="Lucida Sans" pitchFamily="34" charset="0"/>
                <a:cs typeface="Lucida Sans" pitchFamily="34" charset="0"/>
              </a:rPr>
              <a:t>a </a:t>
            </a:r>
            <a:r>
              <a:rPr lang="en-US" sz="8500" b="1" dirty="0">
                <a:solidFill>
                  <a:schemeClr val="tx1"/>
                </a:solidFill>
                <a:latin typeface="Lucida Sans" pitchFamily="34" charset="0"/>
                <a:cs typeface="Lucida Sans" pitchFamily="34" charset="0"/>
              </a:rPr>
              <a:t>Mobile Commerce Application</a:t>
            </a:r>
            <a:endParaRPr lang="en-US" sz="8500" b="1" dirty="0" smtClean="0">
              <a:solidFill>
                <a:schemeClr val="tx1"/>
              </a:solidFill>
              <a:latin typeface="Lucida Sans" pitchFamily="34" charset="0"/>
              <a:cs typeface="Lucida Sans" pitchFamily="34" charset="0"/>
            </a:endParaRPr>
          </a:p>
        </p:txBody>
      </p:sp>
      <p:sp>
        <p:nvSpPr>
          <p:cNvPr id="1032" name="Rectangle 8"/>
          <p:cNvSpPr>
            <a:spLocks noChangeArrowheads="1"/>
          </p:cNvSpPr>
          <p:nvPr/>
        </p:nvSpPr>
        <p:spPr bwMode="auto">
          <a:xfrm>
            <a:off x="0" y="34290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a:solidFill>
                  <a:schemeClr val="bg2"/>
                </a:solidFill>
                <a:latin typeface="Century Gothic" pitchFamily="34" charset="0"/>
              </a:rPr>
              <a:t>Department of </a:t>
            </a:r>
            <a:r>
              <a:rPr lang="en-US" sz="5400" dirty="0" smtClean="0">
                <a:solidFill>
                  <a:schemeClr val="bg2"/>
                </a:solidFill>
                <a:latin typeface="Century Gothic" pitchFamily="34" charset="0"/>
              </a:rPr>
              <a:t>Computer Science, Northern </a:t>
            </a:r>
            <a:r>
              <a:rPr lang="en-US" sz="5400" dirty="0">
                <a:solidFill>
                  <a:schemeClr val="bg2"/>
                </a:solidFill>
                <a:latin typeface="Century Gothic" pitchFamily="34" charset="0"/>
              </a:rPr>
              <a:t>Arizona </a:t>
            </a:r>
            <a:r>
              <a:rPr lang="en-US" sz="5400" dirty="0" smtClean="0">
                <a:solidFill>
                  <a:schemeClr val="bg2"/>
                </a:solidFill>
                <a:latin typeface="Century Gothic" pitchFamily="34" charset="0"/>
              </a:rPr>
              <a:t>University</a:t>
            </a:r>
            <a:endParaRPr lang="en-US" sz="5400" baseline="28000" dirty="0">
              <a:solidFill>
                <a:schemeClr val="hlink"/>
              </a:solidFill>
              <a:latin typeface="Century Gothic" pitchFamily="34" charset="0"/>
            </a:endParaRPr>
          </a:p>
        </p:txBody>
      </p:sp>
      <p:sp>
        <p:nvSpPr>
          <p:cNvPr id="1033" name="Rectangle 18"/>
          <p:cNvSpPr>
            <a:spLocks noChangeArrowheads="1"/>
          </p:cNvSpPr>
          <p:nvPr/>
        </p:nvSpPr>
        <p:spPr bwMode="auto">
          <a:xfrm>
            <a:off x="5086350" y="6910388"/>
            <a:ext cx="4383088" cy="1308100"/>
          </a:xfrm>
          <a:prstGeom prst="rect">
            <a:avLst/>
          </a:prstGeom>
          <a:noFill/>
          <a:ln w="12700">
            <a:noFill/>
            <a:miter lim="800000"/>
            <a:headEnd/>
            <a:tailEnd/>
          </a:ln>
        </p:spPr>
        <p:txBody>
          <a:bodyPr lIns="90488" tIns="44450" rIns="90488" bIns="44450">
            <a:spAutoFit/>
          </a:bodyPr>
          <a:lstStyle/>
          <a:p>
            <a:pPr algn="l"/>
            <a:r>
              <a:rPr lang="en-US" sz="8000" b="1">
                <a:solidFill>
                  <a:srgbClr val="FAFD00"/>
                </a:solidFill>
              </a:rPr>
              <a:t>	</a:t>
            </a:r>
          </a:p>
        </p:txBody>
      </p:sp>
      <p:sp>
        <p:nvSpPr>
          <p:cNvPr id="1034" name="Rectangle 19"/>
          <p:cNvSpPr>
            <a:spLocks noChangeArrowheads="1"/>
          </p:cNvSpPr>
          <p:nvPr/>
        </p:nvSpPr>
        <p:spPr bwMode="auto">
          <a:xfrm>
            <a:off x="5149850" y="8059738"/>
            <a:ext cx="5365750" cy="2389187"/>
          </a:xfrm>
          <a:prstGeom prst="rect">
            <a:avLst/>
          </a:prstGeom>
          <a:noFill/>
          <a:ln w="12700">
            <a:noFill/>
            <a:miter lim="800000"/>
            <a:headEnd/>
            <a:tailEnd/>
          </a:ln>
        </p:spPr>
        <p:txBody>
          <a:bodyPr wrap="none" anchor="ctr"/>
          <a:lstStyle/>
          <a:p>
            <a:endParaRPr lang="en-US"/>
          </a:p>
        </p:txBody>
      </p:sp>
      <p:sp>
        <p:nvSpPr>
          <p:cNvPr id="1043" name="Rectangle 28"/>
          <p:cNvSpPr>
            <a:spLocks noChangeArrowheads="1"/>
          </p:cNvSpPr>
          <p:nvPr/>
        </p:nvSpPr>
        <p:spPr bwMode="auto">
          <a:xfrm>
            <a:off x="31013400" y="26517600"/>
            <a:ext cx="10113963" cy="781050"/>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Acknowledgments</a:t>
            </a:r>
            <a:endParaRPr lang="en-US" sz="5500" b="1" dirty="0">
              <a:latin typeface="Lucida Sans" pitchFamily="34" charset="0"/>
              <a:cs typeface="Lucida Sans" pitchFamily="34" charset="0"/>
            </a:endParaRPr>
          </a:p>
        </p:txBody>
      </p:sp>
      <p:sp>
        <p:nvSpPr>
          <p:cNvPr id="1054" name="Rectangle 41"/>
          <p:cNvSpPr>
            <a:spLocks noChangeArrowheads="1"/>
          </p:cNvSpPr>
          <p:nvPr/>
        </p:nvSpPr>
        <p:spPr bwMode="auto">
          <a:xfrm>
            <a:off x="533400" y="7239000"/>
            <a:ext cx="9917113" cy="10674350"/>
          </a:xfrm>
          <a:prstGeom prst="rect">
            <a:avLst/>
          </a:prstGeom>
          <a:noFill/>
          <a:ln w="12700">
            <a:noFill/>
            <a:miter lim="800000"/>
            <a:headEnd/>
            <a:tailEnd/>
          </a:ln>
        </p:spPr>
        <p:txBody>
          <a:bodyPr wrap="none" anchor="ctr"/>
          <a:lstStyle/>
          <a:p>
            <a:endParaRPr lang="en-US"/>
          </a:p>
        </p:txBody>
      </p:sp>
      <p:sp>
        <p:nvSpPr>
          <p:cNvPr id="1061" name="Rectangle 48"/>
          <p:cNvSpPr>
            <a:spLocks noChangeArrowheads="1"/>
          </p:cNvSpPr>
          <p:nvPr/>
        </p:nvSpPr>
        <p:spPr bwMode="auto">
          <a:xfrm>
            <a:off x="762000" y="6400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Background and Problem</a:t>
            </a:r>
            <a:endParaRPr lang="en-US" sz="5500" b="1" dirty="0">
              <a:latin typeface="Lucida Sans" pitchFamily="34" charset="0"/>
              <a:cs typeface="Lucida Sans" pitchFamily="34" charset="0"/>
            </a:endParaRPr>
          </a:p>
        </p:txBody>
      </p:sp>
      <p:sp>
        <p:nvSpPr>
          <p:cNvPr id="1062" name="Rectangle 49"/>
          <p:cNvSpPr>
            <a:spLocks noChangeArrowheads="1"/>
          </p:cNvSpPr>
          <p:nvPr/>
        </p:nvSpPr>
        <p:spPr bwMode="auto">
          <a:xfrm>
            <a:off x="393700" y="7558088"/>
            <a:ext cx="10120313" cy="4235450"/>
          </a:xfrm>
          <a:prstGeom prst="rect">
            <a:avLst/>
          </a:prstGeom>
          <a:noFill/>
          <a:ln w="12700">
            <a:noFill/>
            <a:miter lim="800000"/>
            <a:headEnd/>
            <a:tailEnd/>
          </a:ln>
        </p:spPr>
        <p:txBody>
          <a:bodyPr lIns="90488" tIns="44450" rIns="90488" bIns="44450">
            <a:spAutoFit/>
          </a:bodyPr>
          <a:lstStyle/>
          <a:p>
            <a:endParaRPr lang="en-US" sz="3200"/>
          </a:p>
          <a:p>
            <a:endParaRPr lang="en-US" sz="3200" b="1"/>
          </a:p>
          <a:p>
            <a:endParaRPr lang="en-US" sz="3200" b="1"/>
          </a:p>
          <a:p>
            <a:endParaRPr lang="en-US" sz="3200" b="1"/>
          </a:p>
          <a:p>
            <a:endParaRPr lang="en-US" sz="3200" b="1"/>
          </a:p>
          <a:p>
            <a:pPr latinLnBrk="1"/>
            <a:endParaRPr lang="en-US" sz="3200" b="1"/>
          </a:p>
        </p:txBody>
      </p:sp>
      <p:pic>
        <p:nvPicPr>
          <p:cNvPr id="52" name="Picture 51" descr="NAU_PrimV_CEFNS_2C.png"/>
          <p:cNvPicPr>
            <a:picLocks noChangeAspect="1"/>
          </p:cNvPicPr>
          <p:nvPr/>
        </p:nvPicPr>
        <p:blipFill>
          <a:blip r:embed="rId3" cstate="print"/>
          <a:stretch>
            <a:fillRect/>
          </a:stretch>
        </p:blipFill>
        <p:spPr>
          <a:xfrm>
            <a:off x="260684" y="381000"/>
            <a:ext cx="2939716" cy="4877682"/>
          </a:xfrm>
          <a:prstGeom prst="rect">
            <a:avLst/>
          </a:prstGeom>
        </p:spPr>
      </p:pic>
      <p:sp>
        <p:nvSpPr>
          <p:cNvPr id="48" name="TextBox 47"/>
          <p:cNvSpPr txBox="1"/>
          <p:nvPr/>
        </p:nvSpPr>
        <p:spPr>
          <a:xfrm>
            <a:off x="457200" y="30352425"/>
            <a:ext cx="4648200" cy="584775"/>
          </a:xfrm>
          <a:prstGeom prst="rect">
            <a:avLst/>
          </a:prstGeom>
          <a:solidFill>
            <a:schemeClr val="bg1">
              <a:lumMod val="50000"/>
            </a:schemeClr>
          </a:solidFill>
          <a:ln w="12700">
            <a:noFill/>
          </a:ln>
        </p:spPr>
        <p:txBody>
          <a:bodyPr wrap="square" rtlCol="0">
            <a:spAutoFit/>
          </a:bodyPr>
          <a:lstStyle/>
          <a:p>
            <a:pPr algn="ctr"/>
            <a:r>
              <a:rPr lang="en-US" sz="3200" dirty="0" smtClean="0">
                <a:solidFill>
                  <a:schemeClr val="bg1"/>
                </a:solidFill>
                <a:latin typeface="Century Gothic" pitchFamily="34" charset="0"/>
              </a:rPr>
              <a:t>Engineering Design</a:t>
            </a:r>
          </a:p>
        </p:txBody>
      </p:sp>
      <p:sp>
        <p:nvSpPr>
          <p:cNvPr id="75" name="Rectangle 8"/>
          <p:cNvSpPr>
            <a:spLocks noChangeArrowheads="1"/>
          </p:cNvSpPr>
          <p:nvPr/>
        </p:nvSpPr>
        <p:spPr bwMode="auto">
          <a:xfrm>
            <a:off x="0" y="25908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smtClean="0">
                <a:solidFill>
                  <a:schemeClr val="bg2"/>
                </a:solidFill>
                <a:latin typeface="Century Gothic" pitchFamily="34" charset="0"/>
              </a:rPr>
              <a:t>Kimberly Oyama, Blayne Kennedy, Daren Rodhouse, Chihiro Sasaki  </a:t>
            </a:r>
            <a:endParaRPr lang="en-US" sz="5400" baseline="28000" dirty="0">
              <a:solidFill>
                <a:schemeClr val="hlink"/>
              </a:solidFill>
              <a:latin typeface="Century Gothic" pitchFamily="34" charset="0"/>
            </a:endParaRPr>
          </a:p>
        </p:txBody>
      </p:sp>
      <p:sp>
        <p:nvSpPr>
          <p:cNvPr id="3" name="Rectangle 2"/>
          <p:cNvSpPr/>
          <p:nvPr/>
        </p:nvSpPr>
        <p:spPr>
          <a:xfrm>
            <a:off x="914400" y="7696200"/>
            <a:ext cx="11430000" cy="3323987"/>
          </a:xfrm>
          <a:prstGeom prst="rect">
            <a:avLst/>
          </a:prstGeom>
        </p:spPr>
        <p:txBody>
          <a:bodyPr wrap="square">
            <a:spAutoFit/>
          </a:bodyPr>
          <a:lstStyle/>
          <a:p>
            <a:r>
              <a:rPr lang="en-US" sz="3000" dirty="0">
                <a:solidFill>
                  <a:schemeClr val="bg2">
                    <a:lumMod val="50000"/>
                  </a:schemeClr>
                </a:solidFill>
                <a:latin typeface="Century Gothic" pitchFamily="34" charset="0"/>
              </a:rPr>
              <a:t>MoneyClip Mobile (MCM) is a web-based payments infrastructure providing fee-free transactions to customers and merchants through the use of mobile devices. Dr. Joshua Cross of Hermes Commerce, Inc. is planning to make this mobile payment system more robust by providing targeted advertisements, coupons, and management of customer’s loyalty programs. </a:t>
            </a:r>
          </a:p>
        </p:txBody>
      </p:sp>
      <p:sp>
        <p:nvSpPr>
          <p:cNvPr id="76" name="Rectangle 75"/>
          <p:cNvSpPr/>
          <p:nvPr/>
        </p:nvSpPr>
        <p:spPr>
          <a:xfrm>
            <a:off x="914400" y="14890046"/>
            <a:ext cx="11430000" cy="3093154"/>
          </a:xfrm>
          <a:prstGeom prst="rect">
            <a:avLst/>
          </a:prstGeom>
        </p:spPr>
        <p:txBody>
          <a:bodyPr wrap="square">
            <a:spAutoFit/>
          </a:bodyPr>
          <a:lstStyle/>
          <a:p>
            <a:r>
              <a:rPr lang="en-US" sz="3000" dirty="0" smtClean="0">
                <a:solidFill>
                  <a:schemeClr val="bg2">
                    <a:lumMod val="50000"/>
                  </a:schemeClr>
                </a:solidFill>
                <a:latin typeface="Century Gothic" pitchFamily="34" charset="0"/>
              </a:rPr>
              <a:t>Our localization function provides the ability for MCM merchants to interact with their customer when they are in their vicinity, allowing for true </a:t>
            </a:r>
            <a:r>
              <a:rPr lang="en-US" sz="3000" b="1" dirty="0" smtClean="0">
                <a:solidFill>
                  <a:schemeClr val="bg2">
                    <a:lumMod val="50000"/>
                  </a:schemeClr>
                </a:solidFill>
                <a:latin typeface="Century Gothic" pitchFamily="34" charset="0"/>
              </a:rPr>
              <a:t>moneyless</a:t>
            </a:r>
            <a:r>
              <a:rPr lang="en-US" sz="3000" dirty="0" smtClean="0">
                <a:solidFill>
                  <a:schemeClr val="bg2">
                    <a:lumMod val="50000"/>
                  </a:schemeClr>
                </a:solidFill>
                <a:latin typeface="Century Gothic" pitchFamily="34" charset="0"/>
              </a:rPr>
              <a:t> </a:t>
            </a:r>
            <a:r>
              <a:rPr lang="en-US" sz="3000" b="1" dirty="0" smtClean="0">
                <a:solidFill>
                  <a:schemeClr val="bg2">
                    <a:lumMod val="50000"/>
                  </a:schemeClr>
                </a:solidFill>
                <a:latin typeface="Century Gothic" pitchFamily="34" charset="0"/>
              </a:rPr>
              <a:t>transactions</a:t>
            </a:r>
            <a:r>
              <a:rPr lang="en-US" sz="3000" dirty="0" smtClean="0">
                <a:solidFill>
                  <a:schemeClr val="bg2">
                    <a:lumMod val="50000"/>
                  </a:schemeClr>
                </a:solidFill>
                <a:latin typeface="Century Gothic" pitchFamily="34" charset="0"/>
              </a:rPr>
              <a:t>.</a:t>
            </a:r>
          </a:p>
          <a:p>
            <a:r>
              <a:rPr lang="en-US" sz="3000" b="1" dirty="0" smtClean="0">
                <a:solidFill>
                  <a:schemeClr val="bg2">
                    <a:lumMod val="50000"/>
                  </a:schemeClr>
                </a:solidFill>
                <a:latin typeface="Century Gothic" pitchFamily="34" charset="0"/>
              </a:rPr>
              <a:t>Directed advertisements and coupons </a:t>
            </a:r>
            <a:r>
              <a:rPr lang="en-US" sz="3000" dirty="0" smtClean="0">
                <a:solidFill>
                  <a:schemeClr val="bg2">
                    <a:lumMod val="50000"/>
                  </a:schemeClr>
                </a:solidFill>
                <a:latin typeface="Century Gothic" pitchFamily="34" charset="0"/>
              </a:rPr>
              <a:t>based on the customer’s location is also provided, based on the customer’s location and their transaction history.</a:t>
            </a:r>
          </a:p>
        </p:txBody>
      </p:sp>
      <p:sp>
        <p:nvSpPr>
          <p:cNvPr id="77" name="Rectangle 48"/>
          <p:cNvSpPr>
            <a:spLocks noChangeArrowheads="1"/>
          </p:cNvSpPr>
          <p:nvPr/>
        </p:nvSpPr>
        <p:spPr bwMode="auto">
          <a:xfrm>
            <a:off x="782637" y="137160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Our Solution</a:t>
            </a:r>
            <a:endParaRPr lang="en-US" sz="5500" b="1" dirty="0">
              <a:latin typeface="Lucida Sans" pitchFamily="34" charset="0"/>
              <a:cs typeface="Lucida Sans" pitchFamily="34" charset="0"/>
            </a:endParaRPr>
          </a:p>
        </p:txBody>
      </p:sp>
      <p:sp>
        <p:nvSpPr>
          <p:cNvPr id="82" name="Rectangle 81"/>
          <p:cNvSpPr/>
          <p:nvPr/>
        </p:nvSpPr>
        <p:spPr>
          <a:xfrm>
            <a:off x="31470600" y="27623631"/>
            <a:ext cx="11345917" cy="2246769"/>
          </a:xfrm>
          <a:prstGeom prst="rect">
            <a:avLst/>
          </a:prstGeom>
        </p:spPr>
        <p:txBody>
          <a:bodyPr wrap="square">
            <a:spAutoFit/>
          </a:bodyPr>
          <a:lstStyle/>
          <a:p>
            <a:pPr algn="l">
              <a:spcBef>
                <a:spcPts val="0"/>
              </a:spcBef>
            </a:pPr>
            <a:r>
              <a:rPr lang="en-US" sz="3500" dirty="0" smtClean="0">
                <a:solidFill>
                  <a:schemeClr val="bg2">
                    <a:lumMod val="75000"/>
                  </a:schemeClr>
                </a:solidFill>
                <a:latin typeface="Century Gothic" pitchFamily="34" charset="0"/>
              </a:rPr>
              <a:t>Dr. Joshua Cross of Hermes Commerce, Inc. </a:t>
            </a:r>
          </a:p>
          <a:p>
            <a:pPr algn="l">
              <a:spcBef>
                <a:spcPts val="0"/>
              </a:spcBef>
            </a:pPr>
            <a:r>
              <a:rPr lang="en-US" sz="3500" dirty="0" smtClean="0">
                <a:solidFill>
                  <a:schemeClr val="bg2">
                    <a:lumMod val="75000"/>
                  </a:schemeClr>
                </a:solidFill>
                <a:latin typeface="Century Gothic" pitchFamily="34" charset="0"/>
              </a:rPr>
              <a:t>Dr. John Georgas of Northern Arizona University</a:t>
            </a:r>
          </a:p>
          <a:p>
            <a:pPr algn="l">
              <a:spcBef>
                <a:spcPts val="0"/>
              </a:spcBef>
            </a:pPr>
            <a:r>
              <a:rPr lang="en-US" sz="3500" dirty="0" smtClean="0">
                <a:solidFill>
                  <a:schemeClr val="bg2">
                    <a:lumMod val="75000"/>
                  </a:schemeClr>
                </a:solidFill>
                <a:latin typeface="Century Gothic" pitchFamily="34" charset="0"/>
              </a:rPr>
              <a:t>Dr. Wolf-Dieter </a:t>
            </a:r>
            <a:r>
              <a:rPr lang="en-US" sz="3500" dirty="0" err="1" smtClean="0">
                <a:solidFill>
                  <a:schemeClr val="bg2">
                    <a:lumMod val="75000"/>
                  </a:schemeClr>
                </a:solidFill>
                <a:latin typeface="Century Gothic" pitchFamily="34" charset="0"/>
              </a:rPr>
              <a:t>Otte</a:t>
            </a:r>
            <a:r>
              <a:rPr lang="en-US" sz="3500" dirty="0" smtClean="0">
                <a:solidFill>
                  <a:schemeClr val="bg2">
                    <a:lumMod val="75000"/>
                  </a:schemeClr>
                </a:solidFill>
                <a:latin typeface="Century Gothic" pitchFamily="34" charset="0"/>
              </a:rPr>
              <a:t> of Northern Arizona University</a:t>
            </a:r>
          </a:p>
          <a:p>
            <a:pPr algn="l">
              <a:spcBef>
                <a:spcPts val="0"/>
              </a:spcBef>
            </a:pPr>
            <a:r>
              <a:rPr lang="en-US" sz="3500" dirty="0" smtClean="0">
                <a:solidFill>
                  <a:schemeClr val="bg2">
                    <a:lumMod val="75000"/>
                  </a:schemeClr>
                </a:solidFill>
                <a:latin typeface="Century Gothic" pitchFamily="34" charset="0"/>
              </a:rPr>
              <a:t>User Testing Volunteers</a:t>
            </a:r>
          </a:p>
        </p:txBody>
      </p:sp>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1430000"/>
            <a:ext cx="5410200" cy="990600"/>
          </a:xfrm>
          <a:prstGeom prst="rect">
            <a:avLst/>
          </a:prstGeom>
        </p:spPr>
      </p:pic>
      <p:sp>
        <p:nvSpPr>
          <p:cNvPr id="151" name="Rectangle 48"/>
          <p:cNvSpPr>
            <a:spLocks noChangeArrowheads="1"/>
          </p:cNvSpPr>
          <p:nvPr/>
        </p:nvSpPr>
        <p:spPr bwMode="auto">
          <a:xfrm>
            <a:off x="782637" y="192024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Architecture</a:t>
            </a:r>
            <a:endParaRPr lang="en-US" sz="5500" b="1" dirty="0">
              <a:latin typeface="Lucida Sans" pitchFamily="34" charset="0"/>
              <a:cs typeface="Lucida Sans" pitchFamily="34" charset="0"/>
            </a:endParaRPr>
          </a:p>
        </p:txBody>
      </p:sp>
      <p:sp>
        <p:nvSpPr>
          <p:cNvPr id="152" name="Rectangle 151"/>
          <p:cNvSpPr/>
          <p:nvPr/>
        </p:nvSpPr>
        <p:spPr>
          <a:xfrm>
            <a:off x="838200" y="20172402"/>
            <a:ext cx="21031200" cy="553998"/>
          </a:xfrm>
          <a:prstGeom prst="rect">
            <a:avLst/>
          </a:prstGeom>
        </p:spPr>
        <p:txBody>
          <a:bodyPr wrap="square">
            <a:spAutoFit/>
          </a:bodyPr>
          <a:lstStyle/>
          <a:p>
            <a:r>
              <a:rPr lang="en-US" sz="3000" dirty="0" smtClean="0">
                <a:solidFill>
                  <a:schemeClr val="bg2">
                    <a:lumMod val="50000"/>
                  </a:schemeClr>
                </a:solidFill>
                <a:latin typeface="Century Gothic" pitchFamily="34" charset="0"/>
              </a:rPr>
              <a:t>The localization </a:t>
            </a:r>
            <a:r>
              <a:rPr lang="en-US" sz="3000" dirty="0">
                <a:solidFill>
                  <a:schemeClr val="bg2">
                    <a:lumMod val="50000"/>
                  </a:schemeClr>
                </a:solidFill>
                <a:latin typeface="Century Gothic" pitchFamily="34" charset="0"/>
              </a:rPr>
              <a:t>functionalities are implemented on the Android, iOS, and website platforms.</a:t>
            </a:r>
          </a:p>
        </p:txBody>
      </p:sp>
      <p:sp>
        <p:nvSpPr>
          <p:cNvPr id="155" name="Rectangle 154"/>
          <p:cNvSpPr/>
          <p:nvPr/>
        </p:nvSpPr>
        <p:spPr>
          <a:xfrm>
            <a:off x="17526000" y="28399026"/>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2</a:t>
            </a:r>
            <a:r>
              <a:rPr lang="en-US" sz="2500" dirty="0" smtClean="0">
                <a:solidFill>
                  <a:schemeClr val="bg2">
                    <a:lumMod val="50000"/>
                  </a:schemeClr>
                </a:solidFill>
                <a:latin typeface="Century Gothic" pitchFamily="34" charset="0"/>
              </a:rPr>
              <a:t>: Architecture for the localization functionality of directed ads and coupons.</a:t>
            </a:r>
            <a:endParaRPr lang="en-US" sz="2500" dirty="0">
              <a:solidFill>
                <a:schemeClr val="bg2">
                  <a:lumMod val="50000"/>
                </a:schemeClr>
              </a:solidFill>
              <a:latin typeface="Century Gothic" pitchFamily="34" charset="0"/>
            </a:endParaRPr>
          </a:p>
        </p:txBody>
      </p:sp>
      <p:sp>
        <p:nvSpPr>
          <p:cNvPr id="173" name="Rectangle 172"/>
          <p:cNvSpPr/>
          <p:nvPr/>
        </p:nvSpPr>
        <p:spPr>
          <a:xfrm>
            <a:off x="1981200" y="28399026"/>
            <a:ext cx="106680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1</a:t>
            </a:r>
            <a:r>
              <a:rPr lang="en-US" sz="2500" dirty="0" smtClean="0">
                <a:solidFill>
                  <a:schemeClr val="bg2">
                    <a:lumMod val="50000"/>
                  </a:schemeClr>
                </a:solidFill>
                <a:latin typeface="Century Gothic" pitchFamily="34" charset="0"/>
              </a:rPr>
              <a:t>: Architecture for the localization functionality between customer and merchant.</a:t>
            </a:r>
            <a:endParaRPr lang="en-US" sz="2500" dirty="0">
              <a:solidFill>
                <a:schemeClr val="bg2">
                  <a:lumMod val="50000"/>
                </a:schemeClr>
              </a:solidFill>
              <a:latin typeface="Century Gothic" pitchFamily="34" charset="0"/>
            </a:endParaRPr>
          </a:p>
        </p:txBody>
      </p:sp>
      <p:sp>
        <p:nvSpPr>
          <p:cNvPr id="174" name="Rectangle 48"/>
          <p:cNvSpPr>
            <a:spLocks noChangeArrowheads="1"/>
          </p:cNvSpPr>
          <p:nvPr/>
        </p:nvSpPr>
        <p:spPr bwMode="auto">
          <a:xfrm>
            <a:off x="31013400" y="6400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Testing</a:t>
            </a:r>
            <a:endParaRPr lang="en-US" sz="5500" b="1" dirty="0">
              <a:latin typeface="Lucida Sans" pitchFamily="34" charset="0"/>
              <a:cs typeface="Lucida Sans" pitchFamily="34" charset="0"/>
            </a:endParaRPr>
          </a:p>
        </p:txBody>
      </p:sp>
      <p:sp>
        <p:nvSpPr>
          <p:cNvPr id="12" name="Rectangle 11"/>
          <p:cNvSpPr/>
          <p:nvPr/>
        </p:nvSpPr>
        <p:spPr>
          <a:xfrm>
            <a:off x="15087600" y="17602200"/>
            <a:ext cx="13944600" cy="1384995"/>
          </a:xfrm>
          <a:prstGeom prst="rect">
            <a:avLst/>
          </a:prstGeom>
        </p:spPr>
        <p:txBody>
          <a:bodyPr wrap="square">
            <a:spAutoFit/>
          </a:bodyPr>
          <a:lstStyle/>
          <a:p>
            <a:r>
              <a:rPr lang="en-US" b="1" dirty="0" smtClean="0">
                <a:solidFill>
                  <a:schemeClr val="bg2">
                    <a:lumMod val="50000"/>
                  </a:schemeClr>
                </a:solidFill>
                <a:latin typeface="Century Gothic" pitchFamily="34" charset="0"/>
              </a:rPr>
              <a:t>Figure 3</a:t>
            </a:r>
            <a:r>
              <a:rPr lang="en-US" dirty="0" smtClean="0">
                <a:solidFill>
                  <a:schemeClr val="bg2">
                    <a:lumMod val="50000"/>
                  </a:schemeClr>
                </a:solidFill>
                <a:latin typeface="Century Gothic" pitchFamily="34" charset="0"/>
              </a:rPr>
              <a:t>: The left image shows an iPhone screenshot of the home page of the merchant app.  The right image shows an Android screenshot of the merchant map page of the customer app. </a:t>
            </a:r>
            <a:endParaRPr lang="en-US" dirty="0">
              <a:solidFill>
                <a:schemeClr val="bg2">
                  <a:lumMod val="50000"/>
                </a:schemeClr>
              </a:solidFill>
              <a:latin typeface="Century Gothic" pitchFamily="34" charset="0"/>
            </a:endParaRPr>
          </a:p>
        </p:txBody>
      </p:sp>
      <p:sp>
        <p:nvSpPr>
          <p:cNvPr id="71" name="Rectangle 48"/>
          <p:cNvSpPr>
            <a:spLocks noChangeArrowheads="1"/>
          </p:cNvSpPr>
          <p:nvPr/>
        </p:nvSpPr>
        <p:spPr bwMode="auto">
          <a:xfrm>
            <a:off x="30957837" y="182880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Statistics</a:t>
            </a:r>
            <a:endParaRPr lang="en-US" sz="5500" b="1" dirty="0">
              <a:latin typeface="Lucida Sans" pitchFamily="34" charset="0"/>
              <a:cs typeface="Lucida Sans"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53044240"/>
              </p:ext>
            </p:extLst>
          </p:nvPr>
        </p:nvGraphicFramePr>
        <p:xfrm>
          <a:off x="31546800" y="20802600"/>
          <a:ext cx="11311758" cy="4236720"/>
        </p:xfrm>
        <a:graphic>
          <a:graphicData uri="http://schemas.openxmlformats.org/drawingml/2006/table">
            <a:tbl>
              <a:tblPr firstRow="1" bandRow="1">
                <a:tableStyleId>{9D7B26C5-4107-4FEC-AEDC-1716B250A1EF}</a:tableStyleId>
              </a:tblPr>
              <a:tblGrid>
                <a:gridCol w="2714822"/>
                <a:gridCol w="2149234"/>
                <a:gridCol w="2149234"/>
                <a:gridCol w="2149234"/>
                <a:gridCol w="2149234"/>
              </a:tblGrid>
              <a:tr h="529590">
                <a:tc rowSpan="2">
                  <a:txBody>
                    <a:bodyPr/>
                    <a:lstStyle/>
                    <a:p>
                      <a:pPr algn="ctr"/>
                      <a:r>
                        <a:rPr lang="en-US" sz="2500" b="1" dirty="0" smtClean="0">
                          <a:latin typeface="Century Gothic" pitchFamily="34" charset="0"/>
                        </a:rPr>
                        <a:t>Action</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smtClean="0">
                          <a:latin typeface="Century Gothic" pitchFamily="34" charset="0"/>
                        </a:rPr>
                        <a:t>Android (KB)</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2500" b="1" dirty="0" smtClean="0">
                          <a:latin typeface="Century Gothic" pitchFamily="34" charset="0"/>
                        </a:rPr>
                        <a:t>iPhone (KB)</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9590">
                <a:tc v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1" dirty="0" smtClean="0">
                          <a:latin typeface="Century Gothic" pitchFamily="34" charset="0"/>
                        </a:rPr>
                        <a:t>Receive</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Transmit</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Receive </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Transmit</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Log in</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2.322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3.100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0.433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0.592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Merchant Map</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1.942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1.912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1.804</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1.703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Deals</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3.328</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1.002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1.692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0.571</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Pay Charge</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0.942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1.740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0.298</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0.283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View History</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2.070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0.872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4.226</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0.570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529590">
                <a:tc>
                  <a:txBody>
                    <a:bodyPr/>
                    <a:lstStyle/>
                    <a:p>
                      <a:pPr algn="ctr"/>
                      <a:r>
                        <a:rPr lang="en-US" sz="2500" dirty="0" smtClean="0">
                          <a:latin typeface="Century Gothic" pitchFamily="34" charset="0"/>
                        </a:rPr>
                        <a:t>Log</a:t>
                      </a:r>
                      <a:r>
                        <a:rPr lang="en-US" sz="2500" baseline="0" dirty="0" smtClean="0">
                          <a:latin typeface="Century Gothic" pitchFamily="34" charset="0"/>
                        </a:rPr>
                        <a:t>out</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0.000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0.000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0.000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0.000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9" name="Rectangle 48"/>
          <p:cNvSpPr>
            <a:spLocks noChangeArrowheads="1"/>
          </p:cNvSpPr>
          <p:nvPr/>
        </p:nvSpPr>
        <p:spPr bwMode="auto">
          <a:xfrm>
            <a:off x="31318200" y="78486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4000" b="1" dirty="0" smtClean="0">
                <a:latin typeface="Lucida Sans" pitchFamily="34" charset="0"/>
                <a:cs typeface="Lucida Sans" pitchFamily="34" charset="0"/>
              </a:rPr>
              <a:t>User Testing</a:t>
            </a:r>
            <a:endParaRPr lang="en-US" sz="4000" b="1" dirty="0">
              <a:latin typeface="Lucida Sans" pitchFamily="34" charset="0"/>
              <a:cs typeface="Lucida Sans" pitchFamily="34" charset="0"/>
            </a:endParaRPr>
          </a:p>
        </p:txBody>
      </p:sp>
      <p:sp>
        <p:nvSpPr>
          <p:cNvPr id="80" name="Rectangle 79"/>
          <p:cNvSpPr/>
          <p:nvPr/>
        </p:nvSpPr>
        <p:spPr>
          <a:xfrm>
            <a:off x="31546800" y="8610600"/>
            <a:ext cx="11430000" cy="4708981"/>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Over 40 people from diverse groups were tested using three different versions of each app.   </a:t>
            </a:r>
          </a:p>
          <a:p>
            <a:pPr>
              <a:spcBef>
                <a:spcPts val="0"/>
              </a:spcBef>
            </a:pPr>
            <a:endParaRPr lang="en-US" sz="3000" dirty="0">
              <a:solidFill>
                <a:schemeClr val="bg2">
                  <a:lumMod val="50000"/>
                </a:schemeClr>
              </a:solidFill>
              <a:latin typeface="Century Gothic" pitchFamily="34" charset="0"/>
            </a:endParaRPr>
          </a:p>
          <a:p>
            <a:pPr>
              <a:spcBef>
                <a:spcPts val="0"/>
              </a:spcBef>
            </a:pPr>
            <a:r>
              <a:rPr lang="en-US" sz="3000" dirty="0" smtClean="0">
                <a:solidFill>
                  <a:schemeClr val="bg2">
                    <a:lumMod val="50000"/>
                  </a:schemeClr>
                </a:solidFill>
                <a:latin typeface="Century Gothic" pitchFamily="34" charset="0"/>
              </a:rPr>
              <a:t>Common issues found were: </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Expected functionality for map page</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Shortcut/navigation </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Poor feedback for user </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Error messages</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Confirmation for important user actions</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Explanation of empty lists</a:t>
            </a:r>
          </a:p>
        </p:txBody>
      </p:sp>
      <p:sp>
        <p:nvSpPr>
          <p:cNvPr id="81" name="Rectangle 48"/>
          <p:cNvSpPr>
            <a:spLocks noChangeArrowheads="1"/>
          </p:cNvSpPr>
          <p:nvPr/>
        </p:nvSpPr>
        <p:spPr bwMode="auto">
          <a:xfrm>
            <a:off x="31318200" y="143256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4000" b="1" dirty="0" smtClean="0">
                <a:latin typeface="Lucida Sans" pitchFamily="34" charset="0"/>
                <a:cs typeface="Lucida Sans" pitchFamily="34" charset="0"/>
              </a:rPr>
              <a:t>Unit Testing</a:t>
            </a:r>
            <a:endParaRPr lang="en-US" sz="4000" b="1" dirty="0">
              <a:latin typeface="Lucida Sans" pitchFamily="34" charset="0"/>
              <a:cs typeface="Lucida Sans" pitchFamily="34" charset="0"/>
            </a:endParaRPr>
          </a:p>
        </p:txBody>
      </p:sp>
      <p:sp>
        <p:nvSpPr>
          <p:cNvPr id="5" name="AutoShape 2" descr="https://mail.google.com/mail/u/0/?ui=2&amp;ik=c9e8a5f354&amp;view=att&amp;th=13dfbb35feca3559&amp;attid=0.1.1&amp;disp=emb&amp;zw&amp;ats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82"/>
          <p:cNvSpPr/>
          <p:nvPr/>
        </p:nvSpPr>
        <p:spPr>
          <a:xfrm>
            <a:off x="31546800" y="15105062"/>
            <a:ext cx="11430000" cy="1477328"/>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The backend software was unit-tested for correct functionality.  As individual functions were developed for the app, they were also manually tested.  </a:t>
            </a:r>
          </a:p>
        </p:txBody>
      </p:sp>
      <p:sp>
        <p:nvSpPr>
          <p:cNvPr id="85" name="Rectangle 84"/>
          <p:cNvSpPr/>
          <p:nvPr/>
        </p:nvSpPr>
        <p:spPr>
          <a:xfrm>
            <a:off x="31394400" y="19659600"/>
            <a:ext cx="11658600" cy="954107"/>
          </a:xfrm>
          <a:prstGeom prst="rect">
            <a:avLst/>
          </a:prstGeom>
        </p:spPr>
        <p:txBody>
          <a:bodyPr wrap="square">
            <a:spAutoFit/>
          </a:bodyPr>
          <a:lstStyle/>
          <a:p>
            <a:pPr>
              <a:spcBef>
                <a:spcPts val="0"/>
              </a:spcBef>
            </a:pPr>
            <a:r>
              <a:rPr lang="en-US" b="1" dirty="0" smtClean="0">
                <a:solidFill>
                  <a:schemeClr val="bg2">
                    <a:lumMod val="50000"/>
                  </a:schemeClr>
                </a:solidFill>
                <a:latin typeface="Century Gothic" pitchFamily="34" charset="0"/>
              </a:rPr>
              <a:t>Table 1: </a:t>
            </a:r>
            <a:r>
              <a:rPr lang="en-US" dirty="0" smtClean="0">
                <a:solidFill>
                  <a:schemeClr val="bg2">
                    <a:lumMod val="50000"/>
                  </a:schemeClr>
                </a:solidFill>
                <a:latin typeface="Century Gothic" pitchFamily="34" charset="0"/>
              </a:rPr>
              <a:t>Data transfer, in bytes, between the apps and the server. Data transferred depends on the length of the specific record.</a:t>
            </a:r>
            <a:endParaRPr lang="en-US" b="1" dirty="0" smtClean="0">
              <a:solidFill>
                <a:schemeClr val="bg2">
                  <a:lumMod val="50000"/>
                </a:schemeClr>
              </a:solidFill>
              <a:latin typeface="Century Gothic" pitchFamily="34" charset="0"/>
            </a:endParaRPr>
          </a:p>
        </p:txBody>
      </p:sp>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0807" y="6019801"/>
            <a:ext cx="5847993" cy="1135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3800" y="5943600"/>
            <a:ext cx="5956269" cy="1143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9075" y="21688425"/>
            <a:ext cx="11998325"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87800" y="21615400"/>
            <a:ext cx="10285413" cy="627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oster template in powerpoin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oster template in powerpo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lnDef>
  </a:objectDefaults>
  <a:extraClrSchemeLst>
    <a:extraClrScheme>
      <a:clrScheme name="Poster template in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 template in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 template in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 template in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 template in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 template in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 template in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398</Words>
  <Application>Microsoft Office PowerPoint</Application>
  <PresentationFormat>Custom</PresentationFormat>
  <Paragraphs>76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 template in powerpoint</vt:lpstr>
      <vt:lpstr>Localization Functionality for MCM, a Mobile Commerce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2010-01-28T20:52:16Z</dcterms:created>
  <dcterms:modified xsi:type="dcterms:W3CDTF">2013-04-12T20:39:57Z</dcterms:modified>
</cp:coreProperties>
</file>