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43891200" cy="31089600"/>
  <p:notesSz cx="44472225" cy="32100838"/>
  <p:kinsoku lang="ja-JP" invalStChars="、。，．・：；？！゛゜ヽヾゝゞ々ー’”）〕］｝〉》」』】°‰′″℃￠％ぁぃぅぇぉっゃゅょゎァィゥェォッャュョヮヵヶ!%),.:;?]}｡｣､･ｧｨｩｪｫｬｭｮｯｰﾞﾟ" invalEndChars="‘“（〔［｛〈《「『【￥＄$([\{｢￡"/>
  <p:defaultTextStyle>
    <a:defPPr>
      <a:defRPr lang="en-US"/>
    </a:defPPr>
    <a:lvl1pPr algn="just" rtl="0" eaLnBrk="0" fontAlgn="base" hangingPunct="0">
      <a:spcBef>
        <a:spcPct val="50000"/>
      </a:spcBef>
      <a:spcAft>
        <a:spcPct val="0"/>
      </a:spcAft>
      <a:defRPr sz="2800" kern="1200">
        <a:solidFill>
          <a:schemeClr val="tx1"/>
        </a:solidFill>
        <a:latin typeface="Helvetica" charset="0"/>
        <a:ea typeface="+mn-ea"/>
        <a:cs typeface="+mn-cs"/>
      </a:defRPr>
    </a:lvl1pPr>
    <a:lvl2pPr marL="457200" algn="just" rtl="0" eaLnBrk="0" fontAlgn="base" hangingPunct="0">
      <a:spcBef>
        <a:spcPct val="50000"/>
      </a:spcBef>
      <a:spcAft>
        <a:spcPct val="0"/>
      </a:spcAft>
      <a:defRPr sz="2800" kern="1200">
        <a:solidFill>
          <a:schemeClr val="tx1"/>
        </a:solidFill>
        <a:latin typeface="Helvetica" charset="0"/>
        <a:ea typeface="+mn-ea"/>
        <a:cs typeface="+mn-cs"/>
      </a:defRPr>
    </a:lvl2pPr>
    <a:lvl3pPr marL="914400" algn="just" rtl="0" eaLnBrk="0" fontAlgn="base" hangingPunct="0">
      <a:spcBef>
        <a:spcPct val="50000"/>
      </a:spcBef>
      <a:spcAft>
        <a:spcPct val="0"/>
      </a:spcAft>
      <a:defRPr sz="2800" kern="1200">
        <a:solidFill>
          <a:schemeClr val="tx1"/>
        </a:solidFill>
        <a:latin typeface="Helvetica" charset="0"/>
        <a:ea typeface="+mn-ea"/>
        <a:cs typeface="+mn-cs"/>
      </a:defRPr>
    </a:lvl3pPr>
    <a:lvl4pPr marL="1371600" algn="just" rtl="0" eaLnBrk="0" fontAlgn="base" hangingPunct="0">
      <a:spcBef>
        <a:spcPct val="50000"/>
      </a:spcBef>
      <a:spcAft>
        <a:spcPct val="0"/>
      </a:spcAft>
      <a:defRPr sz="2800" kern="1200">
        <a:solidFill>
          <a:schemeClr val="tx1"/>
        </a:solidFill>
        <a:latin typeface="Helvetica" charset="0"/>
        <a:ea typeface="+mn-ea"/>
        <a:cs typeface="+mn-cs"/>
      </a:defRPr>
    </a:lvl4pPr>
    <a:lvl5pPr marL="1828800" algn="just" rtl="0" eaLnBrk="0" fontAlgn="base" hangingPunct="0">
      <a:spcBef>
        <a:spcPct val="50000"/>
      </a:spcBef>
      <a:spcAft>
        <a:spcPct val="0"/>
      </a:spcAft>
      <a:defRPr sz="2800" kern="1200">
        <a:solidFill>
          <a:schemeClr val="tx1"/>
        </a:solidFill>
        <a:latin typeface="Helvetica" charset="0"/>
        <a:ea typeface="+mn-ea"/>
        <a:cs typeface="+mn-cs"/>
      </a:defRPr>
    </a:lvl5pPr>
    <a:lvl6pPr marL="2286000" algn="l" defTabSz="914400" rtl="0" eaLnBrk="1" latinLnBrk="0" hangingPunct="1">
      <a:defRPr sz="2800" kern="1200">
        <a:solidFill>
          <a:schemeClr val="tx1"/>
        </a:solidFill>
        <a:latin typeface="Helvetica" charset="0"/>
        <a:ea typeface="+mn-ea"/>
        <a:cs typeface="+mn-cs"/>
      </a:defRPr>
    </a:lvl6pPr>
    <a:lvl7pPr marL="2743200" algn="l" defTabSz="914400" rtl="0" eaLnBrk="1" latinLnBrk="0" hangingPunct="1">
      <a:defRPr sz="2800" kern="1200">
        <a:solidFill>
          <a:schemeClr val="tx1"/>
        </a:solidFill>
        <a:latin typeface="Helvetica" charset="0"/>
        <a:ea typeface="+mn-ea"/>
        <a:cs typeface="+mn-cs"/>
      </a:defRPr>
    </a:lvl7pPr>
    <a:lvl8pPr marL="3200400" algn="l" defTabSz="914400" rtl="0" eaLnBrk="1" latinLnBrk="0" hangingPunct="1">
      <a:defRPr sz="2800" kern="1200">
        <a:solidFill>
          <a:schemeClr val="tx1"/>
        </a:solidFill>
        <a:latin typeface="Helvetica" charset="0"/>
        <a:ea typeface="+mn-ea"/>
        <a:cs typeface="+mn-cs"/>
      </a:defRPr>
    </a:lvl8pPr>
    <a:lvl9pPr marL="3657600" algn="l" defTabSz="914400" rtl="0" eaLnBrk="1" latinLnBrk="0" hangingPunct="1">
      <a:defRPr sz="2800" kern="1200">
        <a:solidFill>
          <a:schemeClr val="tx1"/>
        </a:solidFill>
        <a:latin typeface="Helvetica"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B298"/>
    <a:srgbClr val="D6A300"/>
    <a:srgbClr val="FAFD00"/>
    <a:srgbClr val="1500FE"/>
    <a:srgbClr val="FFFFFF"/>
    <a:srgbClr val="1F0AFE"/>
    <a:srgbClr val="1607BD"/>
    <a:srgbClr val="FEEED4"/>
    <a:srgbClr val="FDE3BA"/>
    <a:srgbClr val="33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32830" autoAdjust="0"/>
    <p:restoredTop sz="97158" autoAdjust="0"/>
  </p:normalViewPr>
  <p:slideViewPr>
    <p:cSldViewPr>
      <p:cViewPr>
        <p:scale>
          <a:sx n="60" d="100"/>
          <a:sy n="60" d="100"/>
        </p:scale>
        <p:origin x="9156" y="5982"/>
      </p:cViewPr>
      <p:guideLst>
        <p:guide orient="horz" pos="9792"/>
        <p:guide pos="138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26859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5929447" y="15247408"/>
            <a:ext cx="32613334" cy="14446358"/>
          </a:xfrm>
          <a:prstGeom prst="rect">
            <a:avLst/>
          </a:prstGeom>
          <a:noFill/>
          <a:ln w="12700">
            <a:noFill/>
            <a:miter lim="800000"/>
            <a:headEnd/>
            <a:tailEnd/>
          </a:ln>
          <a:effectLst/>
        </p:spPr>
        <p:txBody>
          <a:bodyPr vert="horz" wrap="square" lIns="405003" tIns="201152" rIns="405003" bIns="20115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5" name="Rectangle 3"/>
          <p:cNvSpPr>
            <a:spLocks noGrp="1" noRot="1" noChangeAspect="1" noChangeArrowheads="1" noTextEdit="1"/>
          </p:cNvSpPr>
          <p:nvPr>
            <p:ph type="sldImg" idx="2"/>
          </p:nvPr>
        </p:nvSpPr>
        <p:spPr bwMode="auto">
          <a:xfrm>
            <a:off x="12660313" y="1651000"/>
            <a:ext cx="19153187" cy="13568363"/>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1592951795"/>
      </p:ext>
    </p:extLst>
  </p:cSld>
  <p:clrMap bg1="lt1" tx1="dk1" bg2="lt2" tx2="dk2" accent1="accent1" accent2="accent2" accent3="accent3" accent4="accent4" accent5="accent5" accent6="accent6" hlink="hlink" folHlink="folHlink"/>
  <p:notesStyle>
    <a:lvl1pPr algn="l" defTabSz="4675188" rtl="0" eaLnBrk="0" fontAlgn="base" hangingPunct="0">
      <a:spcBef>
        <a:spcPct val="30000"/>
      </a:spcBef>
      <a:spcAft>
        <a:spcPct val="0"/>
      </a:spcAft>
      <a:defRPr sz="6000" kern="1200">
        <a:solidFill>
          <a:schemeClr val="tx1"/>
        </a:solidFill>
        <a:latin typeface="Times New Roman" pitchFamily="18" charset="0"/>
        <a:ea typeface="+mn-ea"/>
        <a:cs typeface="+mn-cs"/>
      </a:defRPr>
    </a:lvl1pPr>
    <a:lvl2pPr marL="2339975" algn="l" defTabSz="4675188" rtl="0" eaLnBrk="0" fontAlgn="base" hangingPunct="0">
      <a:spcBef>
        <a:spcPct val="30000"/>
      </a:spcBef>
      <a:spcAft>
        <a:spcPct val="0"/>
      </a:spcAft>
      <a:defRPr sz="6000" kern="1200">
        <a:solidFill>
          <a:schemeClr val="tx1"/>
        </a:solidFill>
        <a:latin typeface="Times New Roman" pitchFamily="18" charset="0"/>
        <a:ea typeface="+mn-ea"/>
        <a:cs typeface="+mn-cs"/>
      </a:defRPr>
    </a:lvl2pPr>
    <a:lvl3pPr marL="4675188" algn="l" defTabSz="4675188" rtl="0" eaLnBrk="0" fontAlgn="base" hangingPunct="0">
      <a:spcBef>
        <a:spcPct val="30000"/>
      </a:spcBef>
      <a:spcAft>
        <a:spcPct val="0"/>
      </a:spcAft>
      <a:defRPr sz="6000" kern="1200">
        <a:solidFill>
          <a:schemeClr val="tx1"/>
        </a:solidFill>
        <a:latin typeface="Times New Roman" pitchFamily="18" charset="0"/>
        <a:ea typeface="+mn-ea"/>
        <a:cs typeface="+mn-cs"/>
      </a:defRPr>
    </a:lvl3pPr>
    <a:lvl4pPr marL="7015163" algn="l" defTabSz="4675188" rtl="0" eaLnBrk="0" fontAlgn="base" hangingPunct="0">
      <a:spcBef>
        <a:spcPct val="30000"/>
      </a:spcBef>
      <a:spcAft>
        <a:spcPct val="0"/>
      </a:spcAft>
      <a:defRPr sz="6000" kern="1200">
        <a:solidFill>
          <a:schemeClr val="tx1"/>
        </a:solidFill>
        <a:latin typeface="Times New Roman" pitchFamily="18" charset="0"/>
        <a:ea typeface="+mn-ea"/>
        <a:cs typeface="+mn-cs"/>
      </a:defRPr>
    </a:lvl4pPr>
    <a:lvl5pPr marL="9353550" algn="l" defTabSz="4675188" rtl="0" eaLnBrk="0" fontAlgn="base" hangingPunct="0">
      <a:spcBef>
        <a:spcPct val="30000"/>
      </a:spcBef>
      <a:spcAft>
        <a:spcPct val="0"/>
      </a:spcAft>
      <a:defRPr sz="60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noFill/>
          <a:ln w="9525"/>
        </p:spPr>
        <p:txBody>
          <a:bodyPr/>
          <a:lstStyle/>
          <a:p>
            <a:pPr defTabSz="3986580"/>
            <a:endParaRPr lang="en-US" dirty="0" smtClean="0"/>
          </a:p>
        </p:txBody>
      </p:sp>
      <p:sp>
        <p:nvSpPr>
          <p:cNvPr id="4099"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9658350"/>
            <a:ext cx="37306250" cy="6664325"/>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17618075"/>
            <a:ext cx="30724475" cy="79438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750" y="2763838"/>
            <a:ext cx="9326563" cy="248713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90888" y="2763838"/>
            <a:ext cx="27830462" cy="24871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19978688"/>
            <a:ext cx="37307838" cy="6173787"/>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177838"/>
            <a:ext cx="37307838" cy="68008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90888" y="8980488"/>
            <a:ext cx="18578512" cy="18654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21800" y="8980488"/>
            <a:ext cx="18578513" cy="18654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244600"/>
            <a:ext cx="39503350" cy="5181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6959600"/>
            <a:ext cx="19392900" cy="29003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9859963"/>
            <a:ext cx="19392900" cy="17911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38" y="6959600"/>
            <a:ext cx="19400837" cy="29003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38" y="9859963"/>
            <a:ext cx="19400837" cy="17911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238250"/>
            <a:ext cx="14439900" cy="52673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238250"/>
            <a:ext cx="24536400" cy="265334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505575"/>
            <a:ext cx="14439900" cy="21266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1763038"/>
            <a:ext cx="26335037" cy="25685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3" y="2778125"/>
            <a:ext cx="26335037" cy="186531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8602663" y="24331613"/>
            <a:ext cx="26335037" cy="36496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290888" y="2763838"/>
            <a:ext cx="37309425" cy="5181600"/>
          </a:xfrm>
          <a:prstGeom prst="rect">
            <a:avLst/>
          </a:prstGeom>
          <a:noFill/>
          <a:ln w="12700">
            <a:noFill/>
            <a:miter lim="800000"/>
            <a:headEnd/>
            <a:tailEnd/>
          </a:ln>
        </p:spPr>
        <p:txBody>
          <a:bodyPr vert="horz" wrap="square" lIns="441325" tIns="220662" rIns="441325" bIns="220662"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3290888" y="8980488"/>
            <a:ext cx="37309425" cy="18654712"/>
          </a:xfrm>
          <a:prstGeom prst="rect">
            <a:avLst/>
          </a:prstGeom>
          <a:noFill/>
          <a:ln w="12700">
            <a:noFill/>
            <a:miter lim="800000"/>
            <a:headEnd/>
            <a:tailEnd/>
          </a:ln>
        </p:spPr>
        <p:txBody>
          <a:bodyPr vert="horz" wrap="square" lIns="441325" tIns="220662" rIns="441325" bIns="220662" numCol="1" anchor="t" anchorCtr="0" compatLnSpc="1">
            <a:prstTxWarp prst="textNoShape">
              <a:avLst/>
            </a:prstTxWarp>
          </a:bodyPr>
          <a:lstStyle/>
          <a:p>
            <a:pPr lvl="0"/>
            <a:r>
              <a:rPr lang="en-US" smtClean="0"/>
              <a:t>Click to edit Master text styles		the next one		</a:t>
            </a:r>
          </a:p>
          <a:p>
            <a:pPr lvl="0"/>
            <a:r>
              <a:rPr lang="en-US" smtClean="0"/>
              <a:t>		m		m		m		m									</a:t>
            </a:r>
          </a:p>
          <a:p>
            <a:pPr lvl="0"/>
            <a:r>
              <a:rPr lang="en-US" smtClean="0"/>
              <a:t>									</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438" rtl="0" eaLnBrk="0" fontAlgn="base" hangingPunct="0">
        <a:spcBef>
          <a:spcPct val="0"/>
        </a:spcBef>
        <a:spcAft>
          <a:spcPct val="0"/>
        </a:spcAft>
        <a:defRPr sz="21100">
          <a:solidFill>
            <a:schemeClr val="tx2"/>
          </a:solidFill>
          <a:latin typeface="+mj-lt"/>
          <a:ea typeface="+mj-ea"/>
          <a:cs typeface="+mj-cs"/>
        </a:defRPr>
      </a:lvl1pPr>
      <a:lvl2pPr algn="ctr" defTabSz="4389438" rtl="0" eaLnBrk="0" fontAlgn="base" hangingPunct="0">
        <a:spcBef>
          <a:spcPct val="0"/>
        </a:spcBef>
        <a:spcAft>
          <a:spcPct val="0"/>
        </a:spcAft>
        <a:defRPr sz="21100">
          <a:solidFill>
            <a:schemeClr val="tx2"/>
          </a:solidFill>
          <a:latin typeface="Times New Roman" pitchFamily="18" charset="0"/>
        </a:defRPr>
      </a:lvl2pPr>
      <a:lvl3pPr algn="ctr" defTabSz="4389438" rtl="0" eaLnBrk="0" fontAlgn="base" hangingPunct="0">
        <a:spcBef>
          <a:spcPct val="0"/>
        </a:spcBef>
        <a:spcAft>
          <a:spcPct val="0"/>
        </a:spcAft>
        <a:defRPr sz="21100">
          <a:solidFill>
            <a:schemeClr val="tx2"/>
          </a:solidFill>
          <a:latin typeface="Times New Roman" pitchFamily="18" charset="0"/>
        </a:defRPr>
      </a:lvl3pPr>
      <a:lvl4pPr algn="ctr" defTabSz="4389438" rtl="0" eaLnBrk="0" fontAlgn="base" hangingPunct="0">
        <a:spcBef>
          <a:spcPct val="0"/>
        </a:spcBef>
        <a:spcAft>
          <a:spcPct val="0"/>
        </a:spcAft>
        <a:defRPr sz="21100">
          <a:solidFill>
            <a:schemeClr val="tx2"/>
          </a:solidFill>
          <a:latin typeface="Times New Roman" pitchFamily="18" charset="0"/>
        </a:defRPr>
      </a:lvl4pPr>
      <a:lvl5pPr algn="ctr" defTabSz="4389438" rtl="0" eaLnBrk="0" fontAlgn="base" hangingPunct="0">
        <a:spcBef>
          <a:spcPct val="0"/>
        </a:spcBef>
        <a:spcAft>
          <a:spcPct val="0"/>
        </a:spcAft>
        <a:defRPr sz="21100">
          <a:solidFill>
            <a:schemeClr val="tx2"/>
          </a:solidFill>
          <a:latin typeface="Times New Roman" pitchFamily="18" charset="0"/>
        </a:defRPr>
      </a:lvl5pPr>
      <a:lvl6pPr marL="457200" algn="ctr" defTabSz="4389438" rtl="0" eaLnBrk="0" fontAlgn="base" hangingPunct="0">
        <a:spcBef>
          <a:spcPct val="0"/>
        </a:spcBef>
        <a:spcAft>
          <a:spcPct val="0"/>
        </a:spcAft>
        <a:defRPr sz="21100">
          <a:solidFill>
            <a:schemeClr val="tx2"/>
          </a:solidFill>
          <a:latin typeface="Times New Roman" pitchFamily="18" charset="0"/>
        </a:defRPr>
      </a:lvl6pPr>
      <a:lvl7pPr marL="914400" algn="ctr" defTabSz="4389438" rtl="0" eaLnBrk="0" fontAlgn="base" hangingPunct="0">
        <a:spcBef>
          <a:spcPct val="0"/>
        </a:spcBef>
        <a:spcAft>
          <a:spcPct val="0"/>
        </a:spcAft>
        <a:defRPr sz="21100">
          <a:solidFill>
            <a:schemeClr val="tx2"/>
          </a:solidFill>
          <a:latin typeface="Times New Roman" pitchFamily="18" charset="0"/>
        </a:defRPr>
      </a:lvl7pPr>
      <a:lvl8pPr marL="1371600" algn="ctr" defTabSz="4389438" rtl="0" eaLnBrk="0" fontAlgn="base" hangingPunct="0">
        <a:spcBef>
          <a:spcPct val="0"/>
        </a:spcBef>
        <a:spcAft>
          <a:spcPct val="0"/>
        </a:spcAft>
        <a:defRPr sz="21100">
          <a:solidFill>
            <a:schemeClr val="tx2"/>
          </a:solidFill>
          <a:latin typeface="Times New Roman" pitchFamily="18" charset="0"/>
        </a:defRPr>
      </a:lvl8pPr>
      <a:lvl9pPr marL="1828800" algn="ctr" defTabSz="4389438" rtl="0" eaLnBrk="0" fontAlgn="base" hangingPunct="0">
        <a:spcBef>
          <a:spcPct val="0"/>
        </a:spcBef>
        <a:spcAft>
          <a:spcPct val="0"/>
        </a:spcAft>
        <a:defRPr sz="21100">
          <a:solidFill>
            <a:schemeClr val="tx2"/>
          </a:solidFill>
          <a:latin typeface="Times New Roman" pitchFamily="18" charset="0"/>
        </a:defRPr>
      </a:lvl9pPr>
    </p:titleStyle>
    <p:bodyStyle>
      <a:lvl1pPr marL="1646238" indent="-1646238" algn="l" defTabSz="4389438" rtl="0" eaLnBrk="0" fontAlgn="base" hangingPunct="0">
        <a:spcBef>
          <a:spcPct val="20000"/>
        </a:spcBef>
        <a:spcAft>
          <a:spcPct val="0"/>
        </a:spcAft>
        <a:defRPr sz="5400">
          <a:solidFill>
            <a:schemeClr val="tx1"/>
          </a:solidFill>
          <a:latin typeface="+mn-lt"/>
          <a:ea typeface="+mn-ea"/>
          <a:cs typeface="+mn-cs"/>
        </a:defRPr>
      </a:lvl1pPr>
      <a:lvl2pPr marL="3565525" indent="-1371600" algn="l" defTabSz="4389438" rtl="0" eaLnBrk="0" fontAlgn="base" hangingPunct="0">
        <a:spcBef>
          <a:spcPct val="20000"/>
        </a:spcBef>
        <a:spcAft>
          <a:spcPct val="0"/>
        </a:spcAft>
        <a:buSzPct val="100000"/>
        <a:buChar char="–"/>
        <a:defRPr sz="13400">
          <a:solidFill>
            <a:schemeClr val="tx1"/>
          </a:solidFill>
          <a:latin typeface="+mn-lt"/>
        </a:defRPr>
      </a:lvl2pPr>
      <a:lvl3pPr marL="5486400" indent="-1096963" algn="l" defTabSz="4389438" rtl="0" eaLnBrk="0" fontAlgn="base" hangingPunct="0">
        <a:spcBef>
          <a:spcPct val="20000"/>
        </a:spcBef>
        <a:spcAft>
          <a:spcPct val="0"/>
        </a:spcAft>
        <a:buSzPct val="100000"/>
        <a:buChar char="•"/>
        <a:defRPr sz="11500">
          <a:solidFill>
            <a:schemeClr val="tx1"/>
          </a:solidFill>
          <a:latin typeface="+mn-lt"/>
        </a:defRPr>
      </a:lvl3pPr>
      <a:lvl4pPr marL="7680325" indent="-1096963" algn="l" defTabSz="4389438" rtl="0" eaLnBrk="0" fontAlgn="base" hangingPunct="0">
        <a:spcBef>
          <a:spcPct val="20000"/>
        </a:spcBef>
        <a:spcAft>
          <a:spcPct val="0"/>
        </a:spcAft>
        <a:buSzPct val="100000"/>
        <a:buChar char="–"/>
        <a:defRPr sz="9600">
          <a:solidFill>
            <a:schemeClr val="tx1"/>
          </a:solidFill>
          <a:latin typeface="+mn-lt"/>
        </a:defRPr>
      </a:lvl4pPr>
      <a:lvl5pPr marL="9875838" indent="-1096963" algn="l" defTabSz="4389438" rtl="0" eaLnBrk="0" fontAlgn="base" hangingPunct="0">
        <a:spcBef>
          <a:spcPct val="20000"/>
        </a:spcBef>
        <a:spcAft>
          <a:spcPct val="0"/>
        </a:spcAft>
        <a:buSzPct val="100000"/>
        <a:buChar char="•"/>
        <a:defRPr sz="9600">
          <a:solidFill>
            <a:schemeClr val="tx1"/>
          </a:solidFill>
          <a:latin typeface="+mn-lt"/>
        </a:defRPr>
      </a:lvl5pPr>
      <a:lvl6pPr marL="10333038" indent="-1096963" algn="l" defTabSz="4389438" rtl="0" eaLnBrk="0" fontAlgn="base" hangingPunct="0">
        <a:spcBef>
          <a:spcPct val="20000"/>
        </a:spcBef>
        <a:spcAft>
          <a:spcPct val="0"/>
        </a:spcAft>
        <a:buSzPct val="100000"/>
        <a:buChar char="•"/>
        <a:defRPr sz="9600">
          <a:solidFill>
            <a:schemeClr val="tx1"/>
          </a:solidFill>
          <a:latin typeface="+mn-lt"/>
        </a:defRPr>
      </a:lvl6pPr>
      <a:lvl7pPr marL="10790238" indent="-1096963" algn="l" defTabSz="4389438" rtl="0" eaLnBrk="0" fontAlgn="base" hangingPunct="0">
        <a:spcBef>
          <a:spcPct val="20000"/>
        </a:spcBef>
        <a:spcAft>
          <a:spcPct val="0"/>
        </a:spcAft>
        <a:buSzPct val="100000"/>
        <a:buChar char="•"/>
        <a:defRPr sz="9600">
          <a:solidFill>
            <a:schemeClr val="tx1"/>
          </a:solidFill>
          <a:latin typeface="+mn-lt"/>
        </a:defRPr>
      </a:lvl7pPr>
      <a:lvl8pPr marL="11247438" indent="-1096963" algn="l" defTabSz="4389438" rtl="0" eaLnBrk="0" fontAlgn="base" hangingPunct="0">
        <a:spcBef>
          <a:spcPct val="20000"/>
        </a:spcBef>
        <a:spcAft>
          <a:spcPct val="0"/>
        </a:spcAft>
        <a:buSzPct val="100000"/>
        <a:buChar char="•"/>
        <a:defRPr sz="9600">
          <a:solidFill>
            <a:schemeClr val="tx1"/>
          </a:solidFill>
          <a:latin typeface="+mn-lt"/>
        </a:defRPr>
      </a:lvl8pPr>
      <a:lvl9pPr marL="11704638" indent="-1096963" algn="l" defTabSz="4389438" rtl="0" eaLnBrk="0" fontAlgn="base" hangingPunct="0">
        <a:spcBef>
          <a:spcPct val="20000"/>
        </a:spcBef>
        <a:spcAft>
          <a:spcPct val="0"/>
        </a:spcAft>
        <a:buSzPct val="100000"/>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bwMode="auto">
          <a:xfrm>
            <a:off x="30861000" y="21183600"/>
            <a:ext cx="13030200" cy="4114800"/>
          </a:xfrm>
          <a:prstGeom prst="rect">
            <a:avLst/>
          </a:prstGeom>
          <a:solidFill>
            <a:schemeClr val="bg1">
              <a:lumMod val="9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Helvetica" charset="0"/>
            </a:endParaRPr>
          </a:p>
        </p:txBody>
      </p:sp>
      <p:sp>
        <p:nvSpPr>
          <p:cNvPr id="181" name="Rectangle 180"/>
          <p:cNvSpPr/>
          <p:nvPr/>
        </p:nvSpPr>
        <p:spPr bwMode="auto">
          <a:xfrm>
            <a:off x="0" y="14249400"/>
            <a:ext cx="12769516" cy="3886200"/>
          </a:xfrm>
          <a:prstGeom prst="rect">
            <a:avLst/>
          </a:prstGeom>
          <a:solidFill>
            <a:schemeClr val="bg1">
              <a:lumMod val="9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Helvetica" charset="0"/>
            </a:endParaRPr>
          </a:p>
        </p:txBody>
      </p:sp>
      <p:sp>
        <p:nvSpPr>
          <p:cNvPr id="153" name="Rectangle 152"/>
          <p:cNvSpPr/>
          <p:nvPr/>
        </p:nvSpPr>
        <p:spPr bwMode="auto">
          <a:xfrm>
            <a:off x="3733800" y="2133600"/>
            <a:ext cx="40157400" cy="2847474"/>
          </a:xfrm>
          <a:prstGeom prst="rect">
            <a:avLst/>
          </a:prstGeom>
          <a:solidFill>
            <a:schemeClr val="bg1">
              <a:lumMod val="9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Helvetica" charset="0"/>
            </a:endParaRPr>
          </a:p>
        </p:txBody>
      </p:sp>
      <p:sp>
        <p:nvSpPr>
          <p:cNvPr id="180" name="Rectangle 179"/>
          <p:cNvSpPr/>
          <p:nvPr/>
        </p:nvSpPr>
        <p:spPr bwMode="auto">
          <a:xfrm>
            <a:off x="3505200" y="457200"/>
            <a:ext cx="40386000" cy="20574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bg1"/>
              </a:solidFill>
              <a:effectLst/>
              <a:latin typeface="Helvetica" charset="0"/>
            </a:endParaRPr>
          </a:p>
        </p:txBody>
      </p:sp>
      <p:sp>
        <p:nvSpPr>
          <p:cNvPr id="179" name="Rectangle 178"/>
          <p:cNvSpPr/>
          <p:nvPr/>
        </p:nvSpPr>
        <p:spPr bwMode="auto">
          <a:xfrm>
            <a:off x="0" y="20878800"/>
            <a:ext cx="29489400" cy="8686800"/>
          </a:xfrm>
          <a:prstGeom prst="rect">
            <a:avLst/>
          </a:prstGeom>
          <a:solidFill>
            <a:schemeClr val="bg1">
              <a:lumMod val="9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Helvetica" charset="0"/>
            </a:endParaRPr>
          </a:p>
        </p:txBody>
      </p:sp>
      <p:sp>
        <p:nvSpPr>
          <p:cNvPr id="178" name="Rectangle 177"/>
          <p:cNvSpPr/>
          <p:nvPr/>
        </p:nvSpPr>
        <p:spPr bwMode="auto">
          <a:xfrm>
            <a:off x="31013400" y="26898600"/>
            <a:ext cx="12877800" cy="2667000"/>
          </a:xfrm>
          <a:prstGeom prst="rect">
            <a:avLst/>
          </a:prstGeom>
          <a:solidFill>
            <a:schemeClr val="bg1">
              <a:lumMod val="9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Helvetica" charset="0"/>
            </a:endParaRPr>
          </a:p>
        </p:txBody>
      </p:sp>
      <p:sp>
        <p:nvSpPr>
          <p:cNvPr id="177" name="Rectangle 176"/>
          <p:cNvSpPr/>
          <p:nvPr/>
        </p:nvSpPr>
        <p:spPr bwMode="auto">
          <a:xfrm>
            <a:off x="30861000" y="7162800"/>
            <a:ext cx="13030200" cy="12781002"/>
          </a:xfrm>
          <a:prstGeom prst="rect">
            <a:avLst/>
          </a:prstGeom>
          <a:solidFill>
            <a:schemeClr val="bg1">
              <a:lumMod val="9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Helvetica" charset="0"/>
            </a:endParaRPr>
          </a:p>
        </p:txBody>
      </p:sp>
      <p:sp>
        <p:nvSpPr>
          <p:cNvPr id="78" name="Rectangle 77"/>
          <p:cNvSpPr/>
          <p:nvPr/>
        </p:nvSpPr>
        <p:spPr bwMode="auto">
          <a:xfrm>
            <a:off x="0" y="7620000"/>
            <a:ext cx="12725400" cy="4724400"/>
          </a:xfrm>
          <a:prstGeom prst="rect">
            <a:avLst/>
          </a:prstGeom>
          <a:solidFill>
            <a:schemeClr val="bg1">
              <a:lumMod val="9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Helvetica" charset="0"/>
            </a:endParaRPr>
          </a:p>
        </p:txBody>
      </p:sp>
      <p:sp>
        <p:nvSpPr>
          <p:cNvPr id="1028" name="Rectangle 3"/>
          <p:cNvSpPr>
            <a:spLocks noGrp="1" noChangeArrowheads="1"/>
          </p:cNvSpPr>
          <p:nvPr>
            <p:ph type="title"/>
          </p:nvPr>
        </p:nvSpPr>
        <p:spPr>
          <a:xfrm>
            <a:off x="3810000" y="990600"/>
            <a:ext cx="40081200" cy="1219200"/>
          </a:xfrm>
          <a:noFill/>
          <a:ln>
            <a:noFill/>
          </a:ln>
        </p:spPr>
        <p:txBody>
          <a:bodyPr/>
          <a:lstStyle/>
          <a:p>
            <a:pPr algn="l"/>
            <a:r>
              <a:rPr lang="en-US" sz="8500" b="1" dirty="0">
                <a:solidFill>
                  <a:schemeClr val="tx1"/>
                </a:solidFill>
                <a:latin typeface="Lucida Sans" pitchFamily="34" charset="0"/>
                <a:cs typeface="Lucida Sans" pitchFamily="34" charset="0"/>
              </a:rPr>
              <a:t>Localization Functionality for MCM, </a:t>
            </a:r>
            <a:r>
              <a:rPr lang="en-US" sz="8500" b="1" dirty="0" smtClean="0">
                <a:solidFill>
                  <a:schemeClr val="tx1"/>
                </a:solidFill>
                <a:latin typeface="Lucida Sans" pitchFamily="34" charset="0"/>
                <a:cs typeface="Lucida Sans" pitchFamily="34" charset="0"/>
              </a:rPr>
              <a:t>a </a:t>
            </a:r>
            <a:r>
              <a:rPr lang="en-US" sz="8500" b="1" dirty="0">
                <a:solidFill>
                  <a:schemeClr val="tx1"/>
                </a:solidFill>
                <a:latin typeface="Lucida Sans" pitchFamily="34" charset="0"/>
                <a:cs typeface="Lucida Sans" pitchFamily="34" charset="0"/>
              </a:rPr>
              <a:t>Mobile Commerce Application</a:t>
            </a:r>
            <a:endParaRPr lang="en-US" sz="8500" b="1" dirty="0" smtClean="0">
              <a:solidFill>
                <a:schemeClr val="tx1"/>
              </a:solidFill>
              <a:latin typeface="Lucida Sans" pitchFamily="34" charset="0"/>
              <a:cs typeface="Lucida Sans" pitchFamily="34" charset="0"/>
            </a:endParaRPr>
          </a:p>
        </p:txBody>
      </p:sp>
      <p:sp>
        <p:nvSpPr>
          <p:cNvPr id="1032" name="Rectangle 8"/>
          <p:cNvSpPr>
            <a:spLocks noChangeArrowheads="1"/>
          </p:cNvSpPr>
          <p:nvPr/>
        </p:nvSpPr>
        <p:spPr bwMode="auto">
          <a:xfrm>
            <a:off x="0" y="3429000"/>
            <a:ext cx="43891200" cy="1295400"/>
          </a:xfrm>
          <a:prstGeom prst="rect">
            <a:avLst/>
          </a:prstGeom>
          <a:noFill/>
          <a:ln w="12700">
            <a:noFill/>
            <a:miter lim="800000"/>
            <a:headEnd/>
            <a:tailEnd/>
          </a:ln>
        </p:spPr>
        <p:txBody>
          <a:bodyPr lIns="441325" tIns="220662" rIns="441325" bIns="220662" anchor="ctr"/>
          <a:lstStyle/>
          <a:p>
            <a:pPr algn="ctr" defTabSz="4389438">
              <a:spcBef>
                <a:spcPct val="0"/>
              </a:spcBef>
            </a:pPr>
            <a:r>
              <a:rPr lang="en-US" sz="5400" dirty="0">
                <a:solidFill>
                  <a:schemeClr val="bg2"/>
                </a:solidFill>
                <a:latin typeface="Century Gothic" pitchFamily="34" charset="0"/>
              </a:rPr>
              <a:t>Department of </a:t>
            </a:r>
            <a:r>
              <a:rPr lang="en-US" sz="5400" dirty="0" smtClean="0">
                <a:solidFill>
                  <a:schemeClr val="bg2"/>
                </a:solidFill>
                <a:latin typeface="Century Gothic" pitchFamily="34" charset="0"/>
              </a:rPr>
              <a:t>Computer Science, Northern </a:t>
            </a:r>
            <a:r>
              <a:rPr lang="en-US" sz="5400" dirty="0">
                <a:solidFill>
                  <a:schemeClr val="bg2"/>
                </a:solidFill>
                <a:latin typeface="Century Gothic" pitchFamily="34" charset="0"/>
              </a:rPr>
              <a:t>Arizona </a:t>
            </a:r>
            <a:r>
              <a:rPr lang="en-US" sz="5400" dirty="0" smtClean="0">
                <a:solidFill>
                  <a:schemeClr val="bg2"/>
                </a:solidFill>
                <a:latin typeface="Century Gothic" pitchFamily="34" charset="0"/>
              </a:rPr>
              <a:t>University</a:t>
            </a:r>
            <a:endParaRPr lang="en-US" sz="5400" baseline="28000" dirty="0">
              <a:solidFill>
                <a:schemeClr val="hlink"/>
              </a:solidFill>
              <a:latin typeface="Century Gothic" pitchFamily="34" charset="0"/>
            </a:endParaRPr>
          </a:p>
        </p:txBody>
      </p:sp>
      <p:sp>
        <p:nvSpPr>
          <p:cNvPr id="1033" name="Rectangle 18"/>
          <p:cNvSpPr>
            <a:spLocks noChangeArrowheads="1"/>
          </p:cNvSpPr>
          <p:nvPr/>
        </p:nvSpPr>
        <p:spPr bwMode="auto">
          <a:xfrm>
            <a:off x="5086350" y="6910388"/>
            <a:ext cx="4383088" cy="1308100"/>
          </a:xfrm>
          <a:prstGeom prst="rect">
            <a:avLst/>
          </a:prstGeom>
          <a:noFill/>
          <a:ln w="12700">
            <a:noFill/>
            <a:miter lim="800000"/>
            <a:headEnd/>
            <a:tailEnd/>
          </a:ln>
        </p:spPr>
        <p:txBody>
          <a:bodyPr lIns="90488" tIns="44450" rIns="90488" bIns="44450">
            <a:spAutoFit/>
          </a:bodyPr>
          <a:lstStyle/>
          <a:p>
            <a:pPr algn="l"/>
            <a:r>
              <a:rPr lang="en-US" sz="8000" b="1">
                <a:solidFill>
                  <a:srgbClr val="FAFD00"/>
                </a:solidFill>
              </a:rPr>
              <a:t>	</a:t>
            </a:r>
          </a:p>
        </p:txBody>
      </p:sp>
      <p:sp>
        <p:nvSpPr>
          <p:cNvPr id="1034" name="Rectangle 19"/>
          <p:cNvSpPr>
            <a:spLocks noChangeArrowheads="1"/>
          </p:cNvSpPr>
          <p:nvPr/>
        </p:nvSpPr>
        <p:spPr bwMode="auto">
          <a:xfrm>
            <a:off x="5149850" y="8059738"/>
            <a:ext cx="5365750" cy="2389187"/>
          </a:xfrm>
          <a:prstGeom prst="rect">
            <a:avLst/>
          </a:prstGeom>
          <a:noFill/>
          <a:ln w="12700">
            <a:noFill/>
            <a:miter lim="800000"/>
            <a:headEnd/>
            <a:tailEnd/>
          </a:ln>
        </p:spPr>
        <p:txBody>
          <a:bodyPr wrap="none" anchor="ctr"/>
          <a:lstStyle/>
          <a:p>
            <a:endParaRPr lang="en-US"/>
          </a:p>
        </p:txBody>
      </p:sp>
      <p:sp>
        <p:nvSpPr>
          <p:cNvPr id="1043" name="Rectangle 28"/>
          <p:cNvSpPr>
            <a:spLocks noChangeArrowheads="1"/>
          </p:cNvSpPr>
          <p:nvPr/>
        </p:nvSpPr>
        <p:spPr bwMode="auto">
          <a:xfrm>
            <a:off x="31013400" y="25755600"/>
            <a:ext cx="10113963" cy="781050"/>
          </a:xfrm>
          <a:prstGeom prst="rect">
            <a:avLst/>
          </a:prstGeom>
          <a:noFill/>
          <a:ln w="12700">
            <a:noFill/>
            <a:miter lim="800000"/>
            <a:headEnd/>
            <a:tailEnd/>
          </a:ln>
        </p:spPr>
        <p:txBody>
          <a:bodyPr wrap="none" lIns="90488" tIns="44450" rIns="90488" bIns="44450" anchor="ctr"/>
          <a:lstStyle/>
          <a:p>
            <a:pPr algn="l">
              <a:spcBef>
                <a:spcPct val="0"/>
              </a:spcBef>
            </a:pPr>
            <a:r>
              <a:rPr lang="en-US" sz="5500" b="1" dirty="0" smtClean="0">
                <a:latin typeface="Lucida Sans" pitchFamily="34" charset="0"/>
                <a:cs typeface="Lucida Sans" pitchFamily="34" charset="0"/>
              </a:rPr>
              <a:t>Acknowledgments</a:t>
            </a:r>
            <a:endParaRPr lang="en-US" sz="5500" b="1" dirty="0">
              <a:latin typeface="Lucida Sans" pitchFamily="34" charset="0"/>
              <a:cs typeface="Lucida Sans" pitchFamily="34" charset="0"/>
            </a:endParaRPr>
          </a:p>
        </p:txBody>
      </p:sp>
      <p:sp>
        <p:nvSpPr>
          <p:cNvPr id="1054" name="Rectangle 41"/>
          <p:cNvSpPr>
            <a:spLocks noChangeArrowheads="1"/>
          </p:cNvSpPr>
          <p:nvPr/>
        </p:nvSpPr>
        <p:spPr bwMode="auto">
          <a:xfrm>
            <a:off x="533400" y="7239000"/>
            <a:ext cx="9917113" cy="10674350"/>
          </a:xfrm>
          <a:prstGeom prst="rect">
            <a:avLst/>
          </a:prstGeom>
          <a:noFill/>
          <a:ln w="12700">
            <a:noFill/>
            <a:miter lim="800000"/>
            <a:headEnd/>
            <a:tailEnd/>
          </a:ln>
        </p:spPr>
        <p:txBody>
          <a:bodyPr wrap="none" anchor="ctr"/>
          <a:lstStyle/>
          <a:p>
            <a:endParaRPr lang="en-US"/>
          </a:p>
        </p:txBody>
      </p:sp>
      <p:sp>
        <p:nvSpPr>
          <p:cNvPr id="1061" name="Rectangle 48"/>
          <p:cNvSpPr>
            <a:spLocks noChangeArrowheads="1"/>
          </p:cNvSpPr>
          <p:nvPr/>
        </p:nvSpPr>
        <p:spPr bwMode="auto">
          <a:xfrm>
            <a:off x="477837" y="6554788"/>
            <a:ext cx="10113963" cy="779462"/>
          </a:xfrm>
          <a:prstGeom prst="rect">
            <a:avLst/>
          </a:prstGeom>
          <a:noFill/>
          <a:ln w="12700">
            <a:noFill/>
            <a:miter lim="800000"/>
            <a:headEnd/>
            <a:tailEnd/>
          </a:ln>
        </p:spPr>
        <p:txBody>
          <a:bodyPr wrap="none" lIns="90488" tIns="44450" rIns="90488" bIns="44450" anchor="ctr"/>
          <a:lstStyle/>
          <a:p>
            <a:pPr algn="l">
              <a:spcBef>
                <a:spcPct val="0"/>
              </a:spcBef>
            </a:pPr>
            <a:r>
              <a:rPr lang="en-US" sz="5500" b="1" dirty="0" smtClean="0">
                <a:latin typeface="Lucida Sans" pitchFamily="34" charset="0"/>
                <a:cs typeface="Lucida Sans" pitchFamily="34" charset="0"/>
              </a:rPr>
              <a:t>Background and Problem</a:t>
            </a:r>
            <a:endParaRPr lang="en-US" sz="5500" b="1" dirty="0">
              <a:latin typeface="Lucida Sans" pitchFamily="34" charset="0"/>
              <a:cs typeface="Lucida Sans" pitchFamily="34" charset="0"/>
            </a:endParaRPr>
          </a:p>
        </p:txBody>
      </p:sp>
      <p:sp>
        <p:nvSpPr>
          <p:cNvPr id="1062" name="Rectangle 49"/>
          <p:cNvSpPr>
            <a:spLocks noChangeArrowheads="1"/>
          </p:cNvSpPr>
          <p:nvPr/>
        </p:nvSpPr>
        <p:spPr bwMode="auto">
          <a:xfrm>
            <a:off x="393700" y="7558088"/>
            <a:ext cx="10120313" cy="4235450"/>
          </a:xfrm>
          <a:prstGeom prst="rect">
            <a:avLst/>
          </a:prstGeom>
          <a:noFill/>
          <a:ln w="12700">
            <a:noFill/>
            <a:miter lim="800000"/>
            <a:headEnd/>
            <a:tailEnd/>
          </a:ln>
        </p:spPr>
        <p:txBody>
          <a:bodyPr lIns="90488" tIns="44450" rIns="90488" bIns="44450">
            <a:spAutoFit/>
          </a:bodyPr>
          <a:lstStyle/>
          <a:p>
            <a:endParaRPr lang="en-US" sz="3200"/>
          </a:p>
          <a:p>
            <a:endParaRPr lang="en-US" sz="3200" b="1"/>
          </a:p>
          <a:p>
            <a:endParaRPr lang="en-US" sz="3200" b="1"/>
          </a:p>
          <a:p>
            <a:endParaRPr lang="en-US" sz="3200" b="1"/>
          </a:p>
          <a:p>
            <a:endParaRPr lang="en-US" sz="3200" b="1"/>
          </a:p>
          <a:p>
            <a:pPr latinLnBrk="1"/>
            <a:endParaRPr lang="en-US" sz="3200" b="1"/>
          </a:p>
        </p:txBody>
      </p:sp>
      <p:pic>
        <p:nvPicPr>
          <p:cNvPr id="52" name="Picture 51" descr="NAU_PrimV_CEFNS_2C.png"/>
          <p:cNvPicPr>
            <a:picLocks noChangeAspect="1"/>
          </p:cNvPicPr>
          <p:nvPr/>
        </p:nvPicPr>
        <p:blipFill>
          <a:blip r:embed="rId3" cstate="print"/>
          <a:stretch>
            <a:fillRect/>
          </a:stretch>
        </p:blipFill>
        <p:spPr>
          <a:xfrm>
            <a:off x="260684" y="381000"/>
            <a:ext cx="2939716" cy="4877682"/>
          </a:xfrm>
          <a:prstGeom prst="rect">
            <a:avLst/>
          </a:prstGeom>
        </p:spPr>
      </p:pic>
      <p:sp>
        <p:nvSpPr>
          <p:cNvPr id="48" name="TextBox 47"/>
          <p:cNvSpPr txBox="1"/>
          <p:nvPr/>
        </p:nvSpPr>
        <p:spPr>
          <a:xfrm>
            <a:off x="457200" y="30099000"/>
            <a:ext cx="4648200" cy="584775"/>
          </a:xfrm>
          <a:prstGeom prst="rect">
            <a:avLst/>
          </a:prstGeom>
          <a:solidFill>
            <a:schemeClr val="bg1">
              <a:lumMod val="50000"/>
            </a:schemeClr>
          </a:solidFill>
          <a:ln w="12700">
            <a:noFill/>
          </a:ln>
        </p:spPr>
        <p:txBody>
          <a:bodyPr wrap="square" rtlCol="0">
            <a:spAutoFit/>
          </a:bodyPr>
          <a:lstStyle/>
          <a:p>
            <a:pPr algn="ctr"/>
            <a:r>
              <a:rPr lang="en-US" sz="3200" dirty="0" smtClean="0">
                <a:solidFill>
                  <a:schemeClr val="bg1"/>
                </a:solidFill>
                <a:latin typeface="Century Gothic" pitchFamily="34" charset="0"/>
              </a:rPr>
              <a:t>Engineering Design</a:t>
            </a:r>
          </a:p>
        </p:txBody>
      </p:sp>
      <p:sp>
        <p:nvSpPr>
          <p:cNvPr id="75" name="Rectangle 8"/>
          <p:cNvSpPr>
            <a:spLocks noChangeArrowheads="1"/>
          </p:cNvSpPr>
          <p:nvPr/>
        </p:nvSpPr>
        <p:spPr bwMode="auto">
          <a:xfrm>
            <a:off x="0" y="2590800"/>
            <a:ext cx="43891200" cy="1295400"/>
          </a:xfrm>
          <a:prstGeom prst="rect">
            <a:avLst/>
          </a:prstGeom>
          <a:noFill/>
          <a:ln w="12700">
            <a:noFill/>
            <a:miter lim="800000"/>
            <a:headEnd/>
            <a:tailEnd/>
          </a:ln>
        </p:spPr>
        <p:txBody>
          <a:bodyPr lIns="441325" tIns="220662" rIns="441325" bIns="220662" anchor="ctr"/>
          <a:lstStyle/>
          <a:p>
            <a:pPr algn="ctr" defTabSz="4389438">
              <a:spcBef>
                <a:spcPct val="0"/>
              </a:spcBef>
            </a:pPr>
            <a:r>
              <a:rPr lang="en-US" sz="5400" dirty="0" smtClean="0">
                <a:solidFill>
                  <a:schemeClr val="bg2"/>
                </a:solidFill>
                <a:latin typeface="Century Gothic" pitchFamily="34" charset="0"/>
              </a:rPr>
              <a:t>Kimberly Oyama, Blayne Kennedy, Daren Rodhouse, Chihiro Sasaki  </a:t>
            </a:r>
            <a:endParaRPr lang="en-US" sz="5400" baseline="28000" dirty="0">
              <a:solidFill>
                <a:schemeClr val="hlink"/>
              </a:solidFill>
              <a:latin typeface="Century Gothic" pitchFamily="34" charset="0"/>
            </a:endParaRPr>
          </a:p>
        </p:txBody>
      </p:sp>
      <p:sp>
        <p:nvSpPr>
          <p:cNvPr id="3" name="Rectangle 2"/>
          <p:cNvSpPr/>
          <p:nvPr/>
        </p:nvSpPr>
        <p:spPr>
          <a:xfrm>
            <a:off x="533400" y="7801213"/>
            <a:ext cx="11582400" cy="3323987"/>
          </a:xfrm>
          <a:prstGeom prst="rect">
            <a:avLst/>
          </a:prstGeom>
        </p:spPr>
        <p:txBody>
          <a:bodyPr wrap="square">
            <a:spAutoFit/>
          </a:bodyPr>
          <a:lstStyle/>
          <a:p>
            <a:r>
              <a:rPr lang="en-US" sz="3000" dirty="0">
                <a:solidFill>
                  <a:schemeClr val="bg2">
                    <a:lumMod val="50000"/>
                  </a:schemeClr>
                </a:solidFill>
                <a:latin typeface="Century Gothic" pitchFamily="34" charset="0"/>
              </a:rPr>
              <a:t>MoneyClip Mobile (MCM) is a web-based payments infrastructure providing fee-free transactions to customers and merchants through the use of mobile devices. Dr. Joshua Cross of Hermes Commerce, Inc. is planning to make this mobile payment system more robust by providing targeted advertisements, coupons, and management of customer’s loyalty programs. </a:t>
            </a:r>
          </a:p>
        </p:txBody>
      </p:sp>
      <p:sp>
        <p:nvSpPr>
          <p:cNvPr id="76" name="Rectangle 75"/>
          <p:cNvSpPr/>
          <p:nvPr/>
        </p:nvSpPr>
        <p:spPr>
          <a:xfrm>
            <a:off x="609600" y="14630400"/>
            <a:ext cx="11353800" cy="3093154"/>
          </a:xfrm>
          <a:prstGeom prst="rect">
            <a:avLst/>
          </a:prstGeom>
        </p:spPr>
        <p:txBody>
          <a:bodyPr wrap="square">
            <a:spAutoFit/>
          </a:bodyPr>
          <a:lstStyle/>
          <a:p>
            <a:r>
              <a:rPr lang="en-US" sz="3000" dirty="0" smtClean="0">
                <a:solidFill>
                  <a:schemeClr val="bg2">
                    <a:lumMod val="50000"/>
                  </a:schemeClr>
                </a:solidFill>
                <a:latin typeface="Century Gothic" pitchFamily="34" charset="0"/>
              </a:rPr>
              <a:t>Our localization function provides the ability for MCM merchants to interact with their customer when they are in their vicinity, allowing for true </a:t>
            </a:r>
            <a:r>
              <a:rPr lang="en-US" sz="3000" b="1" dirty="0" smtClean="0">
                <a:solidFill>
                  <a:schemeClr val="bg2">
                    <a:lumMod val="50000"/>
                  </a:schemeClr>
                </a:solidFill>
                <a:latin typeface="Century Gothic" pitchFamily="34" charset="0"/>
              </a:rPr>
              <a:t>moneyless</a:t>
            </a:r>
            <a:r>
              <a:rPr lang="en-US" sz="3000" dirty="0" smtClean="0">
                <a:solidFill>
                  <a:schemeClr val="bg2">
                    <a:lumMod val="50000"/>
                  </a:schemeClr>
                </a:solidFill>
                <a:latin typeface="Century Gothic" pitchFamily="34" charset="0"/>
              </a:rPr>
              <a:t> </a:t>
            </a:r>
            <a:r>
              <a:rPr lang="en-US" sz="3000" b="1" dirty="0" smtClean="0">
                <a:solidFill>
                  <a:schemeClr val="bg2">
                    <a:lumMod val="50000"/>
                  </a:schemeClr>
                </a:solidFill>
                <a:latin typeface="Century Gothic" pitchFamily="34" charset="0"/>
              </a:rPr>
              <a:t>transactions</a:t>
            </a:r>
            <a:r>
              <a:rPr lang="en-US" sz="3000" dirty="0" smtClean="0">
                <a:solidFill>
                  <a:schemeClr val="bg2">
                    <a:lumMod val="50000"/>
                  </a:schemeClr>
                </a:solidFill>
                <a:latin typeface="Century Gothic" pitchFamily="34" charset="0"/>
              </a:rPr>
              <a:t>.</a:t>
            </a:r>
          </a:p>
          <a:p>
            <a:r>
              <a:rPr lang="en-US" sz="3000" b="1" dirty="0" smtClean="0">
                <a:solidFill>
                  <a:schemeClr val="bg2">
                    <a:lumMod val="50000"/>
                  </a:schemeClr>
                </a:solidFill>
                <a:latin typeface="Century Gothic" pitchFamily="34" charset="0"/>
              </a:rPr>
              <a:t>Directed advertisements and coupons </a:t>
            </a:r>
            <a:r>
              <a:rPr lang="en-US" sz="3000" dirty="0" smtClean="0">
                <a:solidFill>
                  <a:schemeClr val="bg2">
                    <a:lumMod val="50000"/>
                  </a:schemeClr>
                </a:solidFill>
                <a:latin typeface="Century Gothic" pitchFamily="34" charset="0"/>
              </a:rPr>
              <a:t>based on the customer’s location is also provided, based on the customer’s location and their transaction history.</a:t>
            </a:r>
          </a:p>
        </p:txBody>
      </p:sp>
      <p:sp>
        <p:nvSpPr>
          <p:cNvPr id="77" name="Rectangle 48"/>
          <p:cNvSpPr>
            <a:spLocks noChangeArrowheads="1"/>
          </p:cNvSpPr>
          <p:nvPr/>
        </p:nvSpPr>
        <p:spPr bwMode="auto">
          <a:xfrm>
            <a:off x="533400" y="13258800"/>
            <a:ext cx="10113963" cy="779462"/>
          </a:xfrm>
          <a:prstGeom prst="rect">
            <a:avLst/>
          </a:prstGeom>
          <a:noFill/>
          <a:ln w="12700">
            <a:noFill/>
            <a:miter lim="800000"/>
            <a:headEnd/>
            <a:tailEnd/>
          </a:ln>
        </p:spPr>
        <p:txBody>
          <a:bodyPr wrap="none" lIns="90488" tIns="44450" rIns="90488" bIns="44450" anchor="ctr"/>
          <a:lstStyle/>
          <a:p>
            <a:pPr algn="l">
              <a:spcBef>
                <a:spcPct val="0"/>
              </a:spcBef>
            </a:pPr>
            <a:r>
              <a:rPr lang="en-US" sz="5500" b="1" dirty="0" smtClean="0">
                <a:latin typeface="Lucida Sans" pitchFamily="34" charset="0"/>
                <a:cs typeface="Lucida Sans" pitchFamily="34" charset="0"/>
              </a:rPr>
              <a:t>Our Solution</a:t>
            </a:r>
            <a:endParaRPr lang="en-US" sz="5500" b="1" dirty="0">
              <a:latin typeface="Lucida Sans" pitchFamily="34" charset="0"/>
              <a:cs typeface="Lucida Sans" pitchFamily="34" charset="0"/>
            </a:endParaRPr>
          </a:p>
        </p:txBody>
      </p:sp>
      <p:sp>
        <p:nvSpPr>
          <p:cNvPr id="82" name="Rectangle 81"/>
          <p:cNvSpPr/>
          <p:nvPr/>
        </p:nvSpPr>
        <p:spPr>
          <a:xfrm>
            <a:off x="31470600" y="27355800"/>
            <a:ext cx="11345917" cy="1708160"/>
          </a:xfrm>
          <a:prstGeom prst="rect">
            <a:avLst/>
          </a:prstGeom>
        </p:spPr>
        <p:txBody>
          <a:bodyPr wrap="square">
            <a:spAutoFit/>
          </a:bodyPr>
          <a:lstStyle/>
          <a:p>
            <a:pPr algn="l">
              <a:spcBef>
                <a:spcPts val="0"/>
              </a:spcBef>
            </a:pPr>
            <a:r>
              <a:rPr lang="en-US" sz="3500" dirty="0" smtClean="0">
                <a:solidFill>
                  <a:schemeClr val="bg2">
                    <a:lumMod val="75000"/>
                  </a:schemeClr>
                </a:solidFill>
                <a:latin typeface="Century Gothic" pitchFamily="34" charset="0"/>
              </a:rPr>
              <a:t>Dr. Joshua Cross of Hermes Commerce, Inc. </a:t>
            </a:r>
          </a:p>
          <a:p>
            <a:pPr algn="l">
              <a:spcBef>
                <a:spcPts val="0"/>
              </a:spcBef>
            </a:pPr>
            <a:r>
              <a:rPr lang="en-US" sz="3500" dirty="0" smtClean="0">
                <a:solidFill>
                  <a:schemeClr val="bg2">
                    <a:lumMod val="75000"/>
                  </a:schemeClr>
                </a:solidFill>
                <a:latin typeface="Century Gothic" pitchFamily="34" charset="0"/>
              </a:rPr>
              <a:t>Dr. John Georgas of Northern Arizona University</a:t>
            </a:r>
          </a:p>
          <a:p>
            <a:pPr algn="l">
              <a:spcBef>
                <a:spcPts val="0"/>
              </a:spcBef>
            </a:pPr>
            <a:r>
              <a:rPr lang="en-US" sz="3500" dirty="0" smtClean="0">
                <a:solidFill>
                  <a:schemeClr val="bg2">
                    <a:lumMod val="75000"/>
                  </a:schemeClr>
                </a:solidFill>
                <a:latin typeface="Century Gothic" pitchFamily="34" charset="0"/>
              </a:rPr>
              <a:t>Dr. Wolf-Dieter </a:t>
            </a:r>
            <a:r>
              <a:rPr lang="en-US" sz="3500" dirty="0" err="1" smtClean="0">
                <a:solidFill>
                  <a:schemeClr val="bg2">
                    <a:lumMod val="75000"/>
                  </a:schemeClr>
                </a:solidFill>
                <a:latin typeface="Century Gothic" pitchFamily="34" charset="0"/>
              </a:rPr>
              <a:t>Otte</a:t>
            </a:r>
            <a:r>
              <a:rPr lang="en-US" sz="3500" dirty="0" smtClean="0">
                <a:solidFill>
                  <a:schemeClr val="bg2">
                    <a:lumMod val="75000"/>
                  </a:schemeClr>
                </a:solidFill>
                <a:latin typeface="Century Gothic" pitchFamily="34" charset="0"/>
              </a:rPr>
              <a:t> of Northern Arizona University</a:t>
            </a:r>
          </a:p>
        </p:txBody>
      </p:sp>
      <p:pic>
        <p:nvPicPr>
          <p:cNvPr id="84" name="Picture 8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9400" y="11125200"/>
            <a:ext cx="5410200" cy="990600"/>
          </a:xfrm>
          <a:prstGeom prst="rect">
            <a:avLst/>
          </a:prstGeom>
        </p:spPr>
      </p:pic>
      <p:grpSp>
        <p:nvGrpSpPr>
          <p:cNvPr id="130" name="Group 129"/>
          <p:cNvGrpSpPr/>
          <p:nvPr/>
        </p:nvGrpSpPr>
        <p:grpSpPr>
          <a:xfrm>
            <a:off x="1143000" y="21259800"/>
            <a:ext cx="11970245" cy="6176059"/>
            <a:chOff x="353573" y="2169508"/>
            <a:chExt cx="8454216" cy="4189940"/>
          </a:xfrm>
        </p:grpSpPr>
        <p:grpSp>
          <p:nvGrpSpPr>
            <p:cNvPr id="131" name="Group 130"/>
            <p:cNvGrpSpPr/>
            <p:nvPr/>
          </p:nvGrpSpPr>
          <p:grpSpPr>
            <a:xfrm>
              <a:off x="6757882" y="3752366"/>
              <a:ext cx="2049907" cy="2607082"/>
              <a:chOff x="357083" y="3967051"/>
              <a:chExt cx="2049907" cy="2607082"/>
            </a:xfrm>
          </p:grpSpPr>
          <p:sp>
            <p:nvSpPr>
              <p:cNvPr id="150" name="Cube 149"/>
              <p:cNvSpPr/>
              <p:nvPr/>
            </p:nvSpPr>
            <p:spPr>
              <a:xfrm>
                <a:off x="357083" y="3967051"/>
                <a:ext cx="2049907" cy="2607082"/>
              </a:xfrm>
              <a:prstGeom prst="cube">
                <a:avLst/>
              </a:prstGeom>
              <a:solidFill>
                <a:schemeClr val="lt1">
                  <a:alpha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smtClean="0">
                  <a:solidFill>
                    <a:schemeClr val="bg2">
                      <a:lumMod val="50000"/>
                    </a:schemeClr>
                  </a:solidFill>
                  <a:latin typeface="Century Gothic" pitchFamily="34" charset="0"/>
                </a:endParaRPr>
              </a:p>
              <a:p>
                <a:pPr algn="ctr"/>
                <a:r>
                  <a:rPr lang="en-US" sz="2000" dirty="0" smtClean="0">
                    <a:solidFill>
                      <a:schemeClr val="bg2">
                        <a:lumMod val="50000"/>
                      </a:schemeClr>
                    </a:solidFill>
                    <a:latin typeface="Century Gothic" pitchFamily="34" charset="0"/>
                  </a:rPr>
                  <a:t>Customer App</a:t>
                </a:r>
                <a:endParaRPr lang="en-US" sz="2000" dirty="0">
                  <a:solidFill>
                    <a:schemeClr val="bg2">
                      <a:lumMod val="50000"/>
                    </a:schemeClr>
                  </a:solidFill>
                  <a:latin typeface="Century Gothic" pitchFamily="34" charset="0"/>
                </a:endParaRPr>
              </a:p>
            </p:txBody>
          </p:sp>
          <p:sp>
            <p:nvSpPr>
              <p:cNvPr id="149" name="Cube 148"/>
              <p:cNvSpPr/>
              <p:nvPr/>
            </p:nvSpPr>
            <p:spPr>
              <a:xfrm>
                <a:off x="422642" y="4540195"/>
                <a:ext cx="1652648" cy="942435"/>
              </a:xfrm>
              <a:prstGeom prst="cube">
                <a:avLst/>
              </a:prstGeom>
              <a:solidFill>
                <a:schemeClr val="lt1">
                  <a:alpha val="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bg2">
                        <a:lumMod val="50000"/>
                      </a:schemeClr>
                    </a:solidFill>
                    <a:latin typeface="Century Gothic" pitchFamily="34" charset="0"/>
                  </a:rPr>
                  <a:t>JSON</a:t>
                </a:r>
                <a:endParaRPr lang="en-US" sz="2000" dirty="0">
                  <a:solidFill>
                    <a:schemeClr val="bg2">
                      <a:lumMod val="50000"/>
                    </a:schemeClr>
                  </a:solidFill>
                  <a:latin typeface="Century Gothic" pitchFamily="34" charset="0"/>
                </a:endParaRPr>
              </a:p>
            </p:txBody>
          </p:sp>
        </p:grpSp>
        <p:sp>
          <p:nvSpPr>
            <p:cNvPr id="132" name="Can 131"/>
            <p:cNvSpPr/>
            <p:nvPr/>
          </p:nvSpPr>
          <p:spPr>
            <a:xfrm>
              <a:off x="3702544" y="2169508"/>
              <a:ext cx="1447800" cy="1117600"/>
            </a:xfrm>
            <a:prstGeom prst="can">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bg2">
                      <a:lumMod val="50000"/>
                    </a:schemeClr>
                  </a:solidFill>
                  <a:latin typeface="Century Gothic" pitchFamily="34" charset="0"/>
                </a:rPr>
                <a:t>Database</a:t>
              </a:r>
              <a:endParaRPr lang="en-US" sz="2000" dirty="0">
                <a:solidFill>
                  <a:schemeClr val="bg2">
                    <a:lumMod val="50000"/>
                  </a:schemeClr>
                </a:solidFill>
                <a:latin typeface="Century Gothic" pitchFamily="34" charset="0"/>
              </a:endParaRPr>
            </a:p>
          </p:txBody>
        </p:sp>
        <p:sp>
          <p:nvSpPr>
            <p:cNvPr id="133" name="Cube 132"/>
            <p:cNvSpPr/>
            <p:nvPr/>
          </p:nvSpPr>
          <p:spPr>
            <a:xfrm>
              <a:off x="3666918" y="4047506"/>
              <a:ext cx="1605726" cy="2247900"/>
            </a:xfrm>
            <a:prstGeom prst="cube">
              <a:avLst/>
            </a:prstGeom>
            <a:solidFill>
              <a:schemeClr val="l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bg2">
                      <a:lumMod val="50000"/>
                    </a:schemeClr>
                  </a:solidFill>
                  <a:latin typeface="Century Gothic" pitchFamily="34" charset="0"/>
                </a:rPr>
                <a:t>RESTful Web Service</a:t>
              </a:r>
            </a:p>
          </p:txBody>
        </p:sp>
        <p:cxnSp>
          <p:nvCxnSpPr>
            <p:cNvPr id="134" name="Straight Arrow Connector 133"/>
            <p:cNvCxnSpPr/>
            <p:nvPr/>
          </p:nvCxnSpPr>
          <p:spPr>
            <a:xfrm flipH="1" flipV="1">
              <a:off x="4120813" y="3284797"/>
              <a:ext cx="11800" cy="984522"/>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a:off x="4755078" y="3272781"/>
              <a:ext cx="6927" cy="996538"/>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36" name="TextBox 135"/>
            <p:cNvSpPr txBox="1"/>
            <p:nvPr/>
          </p:nvSpPr>
          <p:spPr>
            <a:xfrm>
              <a:off x="2780204" y="3287108"/>
              <a:ext cx="1296289" cy="271441"/>
            </a:xfrm>
            <a:prstGeom prst="rect">
              <a:avLst/>
            </a:prstGeom>
            <a:noFill/>
          </p:spPr>
          <p:txBody>
            <a:bodyPr wrap="square" rtlCol="0">
              <a:spAutoFit/>
            </a:bodyPr>
            <a:lstStyle/>
            <a:p>
              <a:r>
                <a:rPr lang="en-US" sz="2000" dirty="0" smtClean="0">
                  <a:solidFill>
                    <a:schemeClr val="bg2">
                      <a:lumMod val="50000"/>
                    </a:schemeClr>
                  </a:solidFill>
                  <a:latin typeface="Century Gothic" pitchFamily="34" charset="0"/>
                </a:rPr>
                <a:t>SQL Queries</a:t>
              </a:r>
              <a:endParaRPr lang="en-US" sz="2000" dirty="0">
                <a:solidFill>
                  <a:schemeClr val="bg2">
                    <a:lumMod val="50000"/>
                  </a:schemeClr>
                </a:solidFill>
                <a:latin typeface="Century Gothic" pitchFamily="34" charset="0"/>
              </a:endParaRPr>
            </a:p>
          </p:txBody>
        </p:sp>
        <p:sp>
          <p:nvSpPr>
            <p:cNvPr id="137" name="TextBox 136"/>
            <p:cNvSpPr txBox="1"/>
            <p:nvPr/>
          </p:nvSpPr>
          <p:spPr>
            <a:xfrm>
              <a:off x="4879095" y="3287108"/>
              <a:ext cx="1991186" cy="271441"/>
            </a:xfrm>
            <a:prstGeom prst="rect">
              <a:avLst/>
            </a:prstGeom>
            <a:noFill/>
          </p:spPr>
          <p:txBody>
            <a:bodyPr wrap="square" rtlCol="0">
              <a:spAutoFit/>
            </a:bodyPr>
            <a:lstStyle/>
            <a:p>
              <a:r>
                <a:rPr lang="en-US" sz="2000" dirty="0" smtClean="0">
                  <a:solidFill>
                    <a:schemeClr val="bg2">
                      <a:lumMod val="50000"/>
                    </a:schemeClr>
                  </a:solidFill>
                  <a:latin typeface="Century Gothic" pitchFamily="34" charset="0"/>
                </a:rPr>
                <a:t>SQL Response</a:t>
              </a:r>
              <a:endParaRPr lang="en-US" sz="2000" dirty="0">
                <a:solidFill>
                  <a:schemeClr val="bg2">
                    <a:lumMod val="50000"/>
                  </a:schemeClr>
                </a:solidFill>
                <a:latin typeface="Century Gothic" pitchFamily="34" charset="0"/>
              </a:endParaRPr>
            </a:p>
          </p:txBody>
        </p:sp>
        <p:sp>
          <p:nvSpPr>
            <p:cNvPr id="138" name="TextBox 137"/>
            <p:cNvSpPr txBox="1"/>
            <p:nvPr/>
          </p:nvSpPr>
          <p:spPr>
            <a:xfrm>
              <a:off x="2403480" y="4269319"/>
              <a:ext cx="1183990" cy="480241"/>
            </a:xfrm>
            <a:prstGeom prst="rect">
              <a:avLst/>
            </a:prstGeom>
            <a:noFill/>
          </p:spPr>
          <p:txBody>
            <a:bodyPr wrap="square" rtlCol="0">
              <a:spAutoFit/>
            </a:bodyPr>
            <a:lstStyle/>
            <a:p>
              <a:pPr algn="ctr"/>
              <a:r>
                <a:rPr lang="en-US" sz="2000" dirty="0" smtClean="0">
                  <a:solidFill>
                    <a:schemeClr val="bg2">
                      <a:lumMod val="50000"/>
                    </a:schemeClr>
                  </a:solidFill>
                  <a:latin typeface="Century Gothic" pitchFamily="34" charset="0"/>
                </a:rPr>
                <a:t>HTTP Request</a:t>
              </a:r>
              <a:endParaRPr lang="en-US" sz="2000" dirty="0">
                <a:solidFill>
                  <a:schemeClr val="bg2">
                    <a:lumMod val="50000"/>
                  </a:schemeClr>
                </a:solidFill>
                <a:latin typeface="Century Gothic" pitchFamily="34" charset="0"/>
              </a:endParaRPr>
            </a:p>
          </p:txBody>
        </p:sp>
        <p:sp>
          <p:nvSpPr>
            <p:cNvPr id="139" name="TextBox 138"/>
            <p:cNvSpPr txBox="1"/>
            <p:nvPr/>
          </p:nvSpPr>
          <p:spPr>
            <a:xfrm>
              <a:off x="5417272" y="4321015"/>
              <a:ext cx="1183990" cy="480241"/>
            </a:xfrm>
            <a:prstGeom prst="rect">
              <a:avLst/>
            </a:prstGeom>
            <a:noFill/>
          </p:spPr>
          <p:txBody>
            <a:bodyPr wrap="square" rtlCol="0">
              <a:spAutoFit/>
            </a:bodyPr>
            <a:lstStyle/>
            <a:p>
              <a:pPr algn="ctr"/>
              <a:r>
                <a:rPr lang="en-US" sz="2000" dirty="0" smtClean="0">
                  <a:solidFill>
                    <a:schemeClr val="bg2">
                      <a:lumMod val="50000"/>
                    </a:schemeClr>
                  </a:solidFill>
                  <a:latin typeface="Century Gothic" pitchFamily="34" charset="0"/>
                </a:rPr>
                <a:t>HTTP Request</a:t>
              </a:r>
              <a:endParaRPr lang="en-US" sz="2000" dirty="0">
                <a:solidFill>
                  <a:schemeClr val="bg2">
                    <a:lumMod val="50000"/>
                  </a:schemeClr>
                </a:solidFill>
                <a:latin typeface="Century Gothic" pitchFamily="34" charset="0"/>
              </a:endParaRPr>
            </a:p>
          </p:txBody>
        </p:sp>
        <p:sp>
          <p:nvSpPr>
            <p:cNvPr id="140" name="TextBox 139"/>
            <p:cNvSpPr txBox="1"/>
            <p:nvPr/>
          </p:nvSpPr>
          <p:spPr>
            <a:xfrm>
              <a:off x="5255819" y="5561702"/>
              <a:ext cx="1453078" cy="480241"/>
            </a:xfrm>
            <a:prstGeom prst="rect">
              <a:avLst/>
            </a:prstGeom>
            <a:noFill/>
          </p:spPr>
          <p:txBody>
            <a:bodyPr wrap="square" rtlCol="0">
              <a:spAutoFit/>
            </a:bodyPr>
            <a:lstStyle/>
            <a:p>
              <a:pPr algn="ctr"/>
              <a:r>
                <a:rPr lang="en-US" sz="2000" dirty="0" smtClean="0">
                  <a:solidFill>
                    <a:schemeClr val="bg2">
                      <a:lumMod val="50000"/>
                    </a:schemeClr>
                  </a:solidFill>
                  <a:latin typeface="Century Gothic" pitchFamily="34" charset="0"/>
                </a:rPr>
                <a:t>Notification service </a:t>
              </a:r>
              <a:endParaRPr lang="en-US" sz="2000" dirty="0">
                <a:solidFill>
                  <a:schemeClr val="bg2">
                    <a:lumMod val="50000"/>
                  </a:schemeClr>
                </a:solidFill>
                <a:latin typeface="Century Gothic" pitchFamily="34" charset="0"/>
              </a:endParaRPr>
            </a:p>
          </p:txBody>
        </p:sp>
        <p:cxnSp>
          <p:nvCxnSpPr>
            <p:cNvPr id="141" name="Straight Arrow Connector 140"/>
            <p:cNvCxnSpPr/>
            <p:nvPr/>
          </p:nvCxnSpPr>
          <p:spPr>
            <a:xfrm flipH="1" flipV="1">
              <a:off x="5013427" y="4834393"/>
              <a:ext cx="1749288" cy="1"/>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p:nvPr/>
          </p:nvCxnSpPr>
          <p:spPr>
            <a:xfrm>
              <a:off x="5082639" y="5498275"/>
              <a:ext cx="1676398" cy="22142"/>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grpSp>
          <p:nvGrpSpPr>
            <p:cNvPr id="143" name="Group 142"/>
            <p:cNvGrpSpPr/>
            <p:nvPr/>
          </p:nvGrpSpPr>
          <p:grpSpPr>
            <a:xfrm>
              <a:off x="353573" y="3752366"/>
              <a:ext cx="2049907" cy="2607082"/>
              <a:chOff x="352248" y="3981629"/>
              <a:chExt cx="2049907" cy="2607082"/>
            </a:xfrm>
          </p:grpSpPr>
          <p:sp>
            <p:nvSpPr>
              <p:cNvPr id="148" name="Cube 147"/>
              <p:cNvSpPr/>
              <p:nvPr/>
            </p:nvSpPr>
            <p:spPr>
              <a:xfrm>
                <a:off x="352248" y="3981629"/>
                <a:ext cx="2049907" cy="2607082"/>
              </a:xfrm>
              <a:prstGeom prst="cube">
                <a:avLst/>
              </a:prstGeom>
              <a:solidFill>
                <a:schemeClr val="lt1">
                  <a:alpha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smtClean="0">
                  <a:solidFill>
                    <a:schemeClr val="bg2">
                      <a:lumMod val="50000"/>
                    </a:schemeClr>
                  </a:solidFill>
                  <a:latin typeface="Century Gothic" pitchFamily="34" charset="0"/>
                </a:endParaRPr>
              </a:p>
              <a:p>
                <a:pPr algn="ctr"/>
                <a:r>
                  <a:rPr lang="en-US" sz="2000" dirty="0" smtClean="0">
                    <a:solidFill>
                      <a:schemeClr val="bg2">
                        <a:lumMod val="50000"/>
                      </a:schemeClr>
                    </a:solidFill>
                    <a:latin typeface="Century Gothic" pitchFamily="34" charset="0"/>
                  </a:rPr>
                  <a:t>Merchant App</a:t>
                </a:r>
                <a:endParaRPr lang="en-US" sz="2000" dirty="0">
                  <a:solidFill>
                    <a:schemeClr val="bg2">
                      <a:lumMod val="50000"/>
                    </a:schemeClr>
                  </a:solidFill>
                  <a:latin typeface="Century Gothic" pitchFamily="34" charset="0"/>
                </a:endParaRPr>
              </a:p>
            </p:txBody>
          </p:sp>
          <p:sp>
            <p:nvSpPr>
              <p:cNvPr id="147" name="Cube 146"/>
              <p:cNvSpPr/>
              <p:nvPr/>
            </p:nvSpPr>
            <p:spPr>
              <a:xfrm>
                <a:off x="422642" y="4540195"/>
                <a:ext cx="1652648" cy="942435"/>
              </a:xfrm>
              <a:prstGeom prst="cube">
                <a:avLst/>
              </a:prstGeom>
              <a:solidFill>
                <a:schemeClr val="lt1">
                  <a:alpha val="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bg2">
                        <a:lumMod val="50000"/>
                      </a:schemeClr>
                    </a:solidFill>
                    <a:latin typeface="Century Gothic" pitchFamily="34" charset="0"/>
                  </a:rPr>
                  <a:t>JSON</a:t>
                </a:r>
                <a:endParaRPr lang="en-US" sz="2000" dirty="0">
                  <a:solidFill>
                    <a:schemeClr val="bg2">
                      <a:lumMod val="50000"/>
                    </a:schemeClr>
                  </a:solidFill>
                  <a:latin typeface="Century Gothic" pitchFamily="34" charset="0"/>
                </a:endParaRPr>
              </a:p>
            </p:txBody>
          </p:sp>
        </p:grpSp>
        <p:cxnSp>
          <p:nvCxnSpPr>
            <p:cNvPr id="144" name="Straight Arrow Connector 143"/>
            <p:cNvCxnSpPr/>
            <p:nvPr/>
          </p:nvCxnSpPr>
          <p:spPr>
            <a:xfrm flipV="1">
              <a:off x="2028825" y="4769956"/>
              <a:ext cx="1652732" cy="2069"/>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flipH="1">
              <a:off x="2134392" y="5498276"/>
              <a:ext cx="1558836" cy="11731"/>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46" name="TextBox 145"/>
            <p:cNvSpPr txBox="1"/>
            <p:nvPr/>
          </p:nvSpPr>
          <p:spPr>
            <a:xfrm>
              <a:off x="2349662" y="5561702"/>
              <a:ext cx="1399261" cy="480241"/>
            </a:xfrm>
            <a:prstGeom prst="rect">
              <a:avLst/>
            </a:prstGeom>
            <a:noFill/>
          </p:spPr>
          <p:txBody>
            <a:bodyPr wrap="square" rtlCol="0">
              <a:spAutoFit/>
            </a:bodyPr>
            <a:lstStyle/>
            <a:p>
              <a:pPr algn="ctr"/>
              <a:r>
                <a:rPr lang="en-US" sz="2000" dirty="0" smtClean="0">
                  <a:solidFill>
                    <a:schemeClr val="bg2">
                      <a:lumMod val="50000"/>
                    </a:schemeClr>
                  </a:solidFill>
                  <a:latin typeface="Century Gothic" pitchFamily="34" charset="0"/>
                </a:rPr>
                <a:t>Notification service</a:t>
              </a:r>
              <a:endParaRPr lang="en-US" sz="2000" dirty="0">
                <a:solidFill>
                  <a:schemeClr val="bg2">
                    <a:lumMod val="50000"/>
                  </a:schemeClr>
                </a:solidFill>
                <a:latin typeface="Century Gothic" pitchFamily="34" charset="0"/>
              </a:endParaRPr>
            </a:p>
          </p:txBody>
        </p:sp>
      </p:grpSp>
      <p:sp>
        <p:nvSpPr>
          <p:cNvPr id="151" name="Rectangle 48"/>
          <p:cNvSpPr>
            <a:spLocks noChangeArrowheads="1"/>
          </p:cNvSpPr>
          <p:nvPr/>
        </p:nvSpPr>
        <p:spPr bwMode="auto">
          <a:xfrm>
            <a:off x="533400" y="18978265"/>
            <a:ext cx="10113963" cy="779462"/>
          </a:xfrm>
          <a:prstGeom prst="rect">
            <a:avLst/>
          </a:prstGeom>
          <a:noFill/>
          <a:ln w="12700">
            <a:noFill/>
            <a:miter lim="800000"/>
            <a:headEnd/>
            <a:tailEnd/>
          </a:ln>
        </p:spPr>
        <p:txBody>
          <a:bodyPr wrap="none" lIns="90488" tIns="44450" rIns="90488" bIns="44450" anchor="ctr"/>
          <a:lstStyle/>
          <a:p>
            <a:pPr algn="l">
              <a:spcBef>
                <a:spcPct val="0"/>
              </a:spcBef>
            </a:pPr>
            <a:r>
              <a:rPr lang="en-US" sz="5500" b="1" dirty="0" smtClean="0">
                <a:latin typeface="Lucida Sans" pitchFamily="34" charset="0"/>
                <a:cs typeface="Lucida Sans" pitchFamily="34" charset="0"/>
              </a:rPr>
              <a:t>Architecture</a:t>
            </a:r>
            <a:endParaRPr lang="en-US" sz="5500" b="1" dirty="0">
              <a:latin typeface="Lucida Sans" pitchFamily="34" charset="0"/>
              <a:cs typeface="Lucida Sans" pitchFamily="34" charset="0"/>
            </a:endParaRPr>
          </a:p>
        </p:txBody>
      </p:sp>
      <p:sp>
        <p:nvSpPr>
          <p:cNvPr id="152" name="Rectangle 151"/>
          <p:cNvSpPr/>
          <p:nvPr/>
        </p:nvSpPr>
        <p:spPr>
          <a:xfrm>
            <a:off x="533400" y="19943802"/>
            <a:ext cx="21031200" cy="553998"/>
          </a:xfrm>
          <a:prstGeom prst="rect">
            <a:avLst/>
          </a:prstGeom>
        </p:spPr>
        <p:txBody>
          <a:bodyPr wrap="square">
            <a:spAutoFit/>
          </a:bodyPr>
          <a:lstStyle/>
          <a:p>
            <a:r>
              <a:rPr lang="en-US" sz="3000" dirty="0" smtClean="0">
                <a:solidFill>
                  <a:schemeClr val="bg2">
                    <a:lumMod val="50000"/>
                  </a:schemeClr>
                </a:solidFill>
                <a:latin typeface="Century Gothic" pitchFamily="34" charset="0"/>
              </a:rPr>
              <a:t>The localization </a:t>
            </a:r>
            <a:r>
              <a:rPr lang="en-US" sz="3000" dirty="0">
                <a:solidFill>
                  <a:schemeClr val="bg2">
                    <a:lumMod val="50000"/>
                  </a:schemeClr>
                </a:solidFill>
                <a:latin typeface="Century Gothic" pitchFamily="34" charset="0"/>
              </a:rPr>
              <a:t>functionalities are implemented on the Android, iOS, and website platforms.</a:t>
            </a:r>
          </a:p>
        </p:txBody>
      </p:sp>
      <p:sp>
        <p:nvSpPr>
          <p:cNvPr id="155" name="Rectangle 154"/>
          <p:cNvSpPr/>
          <p:nvPr/>
        </p:nvSpPr>
        <p:spPr>
          <a:xfrm>
            <a:off x="16383000" y="28270200"/>
            <a:ext cx="10058400" cy="861774"/>
          </a:xfrm>
          <a:prstGeom prst="rect">
            <a:avLst/>
          </a:prstGeom>
        </p:spPr>
        <p:txBody>
          <a:bodyPr wrap="square">
            <a:spAutoFit/>
          </a:bodyPr>
          <a:lstStyle/>
          <a:p>
            <a:pPr algn="l"/>
            <a:r>
              <a:rPr lang="en-US" sz="2500" b="1" dirty="0" smtClean="0">
                <a:solidFill>
                  <a:schemeClr val="bg2">
                    <a:lumMod val="50000"/>
                  </a:schemeClr>
                </a:solidFill>
                <a:latin typeface="Century Gothic" pitchFamily="34" charset="0"/>
              </a:rPr>
              <a:t>Figure 2</a:t>
            </a:r>
            <a:r>
              <a:rPr lang="en-US" sz="2500" dirty="0" smtClean="0">
                <a:solidFill>
                  <a:schemeClr val="bg2">
                    <a:lumMod val="50000"/>
                  </a:schemeClr>
                </a:solidFill>
                <a:latin typeface="Century Gothic" pitchFamily="34" charset="0"/>
              </a:rPr>
              <a:t>: Architecture for the second localization functionality of directed ads and coupons.</a:t>
            </a:r>
            <a:endParaRPr lang="en-US" sz="2500" dirty="0">
              <a:solidFill>
                <a:schemeClr val="bg2">
                  <a:lumMod val="50000"/>
                </a:schemeClr>
              </a:solidFill>
              <a:latin typeface="Century Gothic" pitchFamily="34" charset="0"/>
            </a:endParaRPr>
          </a:p>
        </p:txBody>
      </p:sp>
      <p:grpSp>
        <p:nvGrpSpPr>
          <p:cNvPr id="158" name="Group 157"/>
          <p:cNvGrpSpPr/>
          <p:nvPr/>
        </p:nvGrpSpPr>
        <p:grpSpPr>
          <a:xfrm>
            <a:off x="16459200" y="21183600"/>
            <a:ext cx="10210800" cy="6477000"/>
            <a:chOff x="1022633" y="1905000"/>
            <a:chExt cx="7299380" cy="4538209"/>
          </a:xfrm>
        </p:grpSpPr>
        <p:sp>
          <p:nvSpPr>
            <p:cNvPr id="159" name="Can 158"/>
            <p:cNvSpPr/>
            <p:nvPr/>
          </p:nvSpPr>
          <p:spPr>
            <a:xfrm>
              <a:off x="2095417" y="1905000"/>
              <a:ext cx="1447800" cy="1117600"/>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bg2">
                      <a:lumMod val="50000"/>
                    </a:schemeClr>
                  </a:solidFill>
                  <a:latin typeface="Century Gothic" pitchFamily="34" charset="0"/>
                </a:rPr>
                <a:t>Database</a:t>
              </a:r>
              <a:endParaRPr lang="en-US" sz="2000" dirty="0">
                <a:solidFill>
                  <a:schemeClr val="bg2">
                    <a:lumMod val="50000"/>
                  </a:schemeClr>
                </a:solidFill>
                <a:latin typeface="Century Gothic" pitchFamily="34" charset="0"/>
              </a:endParaRPr>
            </a:p>
          </p:txBody>
        </p:sp>
        <p:sp>
          <p:nvSpPr>
            <p:cNvPr id="160" name="Cube 159"/>
            <p:cNvSpPr/>
            <p:nvPr/>
          </p:nvSpPr>
          <p:spPr>
            <a:xfrm>
              <a:off x="1923803" y="3708400"/>
              <a:ext cx="1712768" cy="2247900"/>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bg2">
                      <a:lumMod val="50000"/>
                    </a:schemeClr>
                  </a:solidFill>
                  <a:latin typeface="Century Gothic" pitchFamily="34" charset="0"/>
                </a:rPr>
                <a:t>RESTful Web Service</a:t>
              </a:r>
            </a:p>
          </p:txBody>
        </p:sp>
        <p:cxnSp>
          <p:nvCxnSpPr>
            <p:cNvPr id="161" name="Straight Arrow Connector 160"/>
            <p:cNvCxnSpPr/>
            <p:nvPr/>
          </p:nvCxnSpPr>
          <p:spPr>
            <a:xfrm flipH="1">
              <a:off x="3123210" y="3022600"/>
              <a:ext cx="990" cy="789379"/>
            </a:xfrm>
            <a:prstGeom prst="straightConnector1">
              <a:avLst/>
            </a:prstGeom>
            <a:ln w="762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2" name="TextBox 161"/>
            <p:cNvSpPr txBox="1"/>
            <p:nvPr/>
          </p:nvSpPr>
          <p:spPr>
            <a:xfrm>
              <a:off x="3461021" y="3156345"/>
              <a:ext cx="1352433" cy="256228"/>
            </a:xfrm>
            <a:prstGeom prst="rect">
              <a:avLst/>
            </a:prstGeom>
            <a:noFill/>
          </p:spPr>
          <p:txBody>
            <a:bodyPr wrap="none" rtlCol="0">
              <a:spAutoFit/>
            </a:bodyPr>
            <a:lstStyle/>
            <a:p>
              <a:r>
                <a:rPr lang="en-US" sz="2000" dirty="0" smtClean="0">
                  <a:solidFill>
                    <a:schemeClr val="bg2">
                      <a:lumMod val="50000"/>
                    </a:schemeClr>
                  </a:solidFill>
                  <a:latin typeface="Century Gothic" pitchFamily="34" charset="0"/>
                </a:rPr>
                <a:t>SQL Response</a:t>
              </a:r>
              <a:endParaRPr lang="en-US" sz="2000" dirty="0">
                <a:solidFill>
                  <a:schemeClr val="bg2">
                    <a:lumMod val="50000"/>
                  </a:schemeClr>
                </a:solidFill>
                <a:latin typeface="Century Gothic" pitchFamily="34" charset="0"/>
              </a:endParaRPr>
            </a:p>
          </p:txBody>
        </p:sp>
        <p:sp>
          <p:nvSpPr>
            <p:cNvPr id="163" name="TextBox 162"/>
            <p:cNvSpPr txBox="1"/>
            <p:nvPr/>
          </p:nvSpPr>
          <p:spPr>
            <a:xfrm>
              <a:off x="3800755" y="4292106"/>
              <a:ext cx="2292392" cy="495991"/>
            </a:xfrm>
            <a:prstGeom prst="rect">
              <a:avLst/>
            </a:prstGeom>
            <a:noFill/>
          </p:spPr>
          <p:txBody>
            <a:bodyPr wrap="square" rtlCol="0">
              <a:spAutoFit/>
            </a:bodyPr>
            <a:lstStyle/>
            <a:p>
              <a:pPr algn="ctr"/>
              <a:r>
                <a:rPr lang="en-US" sz="2000" dirty="0" smtClean="0">
                  <a:solidFill>
                    <a:schemeClr val="bg2">
                      <a:lumMod val="50000"/>
                    </a:schemeClr>
                  </a:solidFill>
                  <a:latin typeface="Century Gothic" pitchFamily="34" charset="0"/>
                </a:rPr>
                <a:t>Update location via HTTP connection</a:t>
              </a:r>
              <a:endParaRPr lang="en-US" sz="2000" dirty="0">
                <a:solidFill>
                  <a:schemeClr val="bg2">
                    <a:lumMod val="50000"/>
                  </a:schemeClr>
                </a:solidFill>
                <a:latin typeface="Century Gothic" pitchFamily="34" charset="0"/>
              </a:endParaRPr>
            </a:p>
          </p:txBody>
        </p:sp>
        <p:sp>
          <p:nvSpPr>
            <p:cNvPr id="164" name="TextBox 163"/>
            <p:cNvSpPr txBox="1"/>
            <p:nvPr/>
          </p:nvSpPr>
          <p:spPr>
            <a:xfrm>
              <a:off x="3812583" y="5535567"/>
              <a:ext cx="2221565" cy="280343"/>
            </a:xfrm>
            <a:prstGeom prst="rect">
              <a:avLst/>
            </a:prstGeom>
            <a:noFill/>
          </p:spPr>
          <p:txBody>
            <a:bodyPr wrap="square" rtlCol="0">
              <a:spAutoFit/>
            </a:bodyPr>
            <a:lstStyle/>
            <a:p>
              <a:pPr algn="ctr"/>
              <a:r>
                <a:rPr lang="en-US" sz="2000" dirty="0" smtClean="0">
                  <a:solidFill>
                    <a:schemeClr val="bg2">
                      <a:lumMod val="50000"/>
                    </a:schemeClr>
                  </a:solidFill>
                  <a:latin typeface="Century Gothic" pitchFamily="34" charset="0"/>
                </a:rPr>
                <a:t>Send nearby deals</a:t>
              </a:r>
              <a:endParaRPr lang="en-US" sz="2000" dirty="0">
                <a:solidFill>
                  <a:schemeClr val="bg2">
                    <a:lumMod val="50000"/>
                  </a:schemeClr>
                </a:solidFill>
                <a:latin typeface="Century Gothic" pitchFamily="34" charset="0"/>
              </a:endParaRPr>
            </a:p>
          </p:txBody>
        </p:sp>
        <p:cxnSp>
          <p:nvCxnSpPr>
            <p:cNvPr id="165" name="Straight Arrow Connector 164"/>
            <p:cNvCxnSpPr/>
            <p:nvPr/>
          </p:nvCxnSpPr>
          <p:spPr>
            <a:xfrm>
              <a:off x="3538847" y="5533902"/>
              <a:ext cx="2719078" cy="9648"/>
            </a:xfrm>
            <a:prstGeom prst="straightConnector1">
              <a:avLst/>
            </a:prstGeom>
            <a:ln w="762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6" name="TextBox 165"/>
            <p:cNvSpPr txBox="1"/>
            <p:nvPr/>
          </p:nvSpPr>
          <p:spPr>
            <a:xfrm>
              <a:off x="1022633" y="3152235"/>
              <a:ext cx="1176749" cy="256228"/>
            </a:xfrm>
            <a:prstGeom prst="rect">
              <a:avLst/>
            </a:prstGeom>
            <a:noFill/>
          </p:spPr>
          <p:txBody>
            <a:bodyPr wrap="none" rtlCol="0">
              <a:spAutoFit/>
            </a:bodyPr>
            <a:lstStyle/>
            <a:p>
              <a:r>
                <a:rPr lang="en-US" sz="2000" dirty="0" smtClean="0">
                  <a:solidFill>
                    <a:schemeClr val="bg2">
                      <a:lumMod val="50000"/>
                    </a:schemeClr>
                  </a:solidFill>
                  <a:latin typeface="Century Gothic" pitchFamily="34" charset="0"/>
                </a:rPr>
                <a:t>SQL Queries</a:t>
              </a:r>
              <a:endParaRPr lang="en-US" sz="2000" dirty="0">
                <a:solidFill>
                  <a:schemeClr val="bg2">
                    <a:lumMod val="50000"/>
                  </a:schemeClr>
                </a:solidFill>
                <a:latin typeface="Century Gothic" pitchFamily="34" charset="0"/>
              </a:endParaRPr>
            </a:p>
          </p:txBody>
        </p:sp>
        <p:cxnSp>
          <p:nvCxnSpPr>
            <p:cNvPr id="167" name="Straight Arrow Connector 166"/>
            <p:cNvCxnSpPr/>
            <p:nvPr/>
          </p:nvCxnSpPr>
          <p:spPr>
            <a:xfrm flipH="1" flipV="1">
              <a:off x="2553195" y="3040083"/>
              <a:ext cx="11875" cy="760021"/>
            </a:xfrm>
            <a:prstGeom prst="straightConnector1">
              <a:avLst/>
            </a:prstGeom>
            <a:ln w="762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68" name="Group 167"/>
            <p:cNvGrpSpPr/>
            <p:nvPr/>
          </p:nvGrpSpPr>
          <p:grpSpPr>
            <a:xfrm>
              <a:off x="6272106" y="3836127"/>
              <a:ext cx="2049907" cy="2607082"/>
              <a:chOff x="357082" y="4203212"/>
              <a:chExt cx="2049907" cy="2607082"/>
            </a:xfrm>
          </p:grpSpPr>
          <p:sp>
            <p:nvSpPr>
              <p:cNvPr id="171" name="Cube 170"/>
              <p:cNvSpPr/>
              <p:nvPr/>
            </p:nvSpPr>
            <p:spPr>
              <a:xfrm>
                <a:off x="357082" y="4203212"/>
                <a:ext cx="2049907" cy="2607082"/>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smtClean="0">
                  <a:solidFill>
                    <a:schemeClr val="bg2">
                      <a:lumMod val="50000"/>
                    </a:schemeClr>
                  </a:solidFill>
                  <a:latin typeface="Century Gothic" pitchFamily="34" charset="0"/>
                </a:endParaRPr>
              </a:p>
              <a:p>
                <a:pPr algn="ctr"/>
                <a:r>
                  <a:rPr lang="en-US" sz="2000" dirty="0" smtClean="0">
                    <a:solidFill>
                      <a:schemeClr val="bg2">
                        <a:lumMod val="50000"/>
                      </a:schemeClr>
                    </a:solidFill>
                    <a:latin typeface="Century Gothic" pitchFamily="34" charset="0"/>
                  </a:rPr>
                  <a:t>Customer App</a:t>
                </a:r>
                <a:endParaRPr lang="en-US" sz="2000" dirty="0">
                  <a:solidFill>
                    <a:schemeClr val="bg2">
                      <a:lumMod val="50000"/>
                    </a:schemeClr>
                  </a:solidFill>
                  <a:latin typeface="Century Gothic" pitchFamily="34" charset="0"/>
                </a:endParaRPr>
              </a:p>
            </p:txBody>
          </p:sp>
          <p:sp>
            <p:nvSpPr>
              <p:cNvPr id="170" name="Cube 169"/>
              <p:cNvSpPr/>
              <p:nvPr/>
            </p:nvSpPr>
            <p:spPr>
              <a:xfrm>
                <a:off x="422642" y="4540195"/>
                <a:ext cx="1652648" cy="942435"/>
              </a:xfrm>
              <a:prstGeom prst="cube">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bg2">
                        <a:lumMod val="50000"/>
                      </a:schemeClr>
                    </a:solidFill>
                    <a:latin typeface="Century Gothic" pitchFamily="34" charset="0"/>
                  </a:rPr>
                  <a:t>JSON</a:t>
                </a:r>
                <a:endParaRPr lang="en-US" sz="2000" dirty="0">
                  <a:solidFill>
                    <a:schemeClr val="bg2">
                      <a:lumMod val="50000"/>
                    </a:schemeClr>
                  </a:solidFill>
                  <a:latin typeface="Century Gothic" pitchFamily="34" charset="0"/>
                </a:endParaRPr>
              </a:p>
            </p:txBody>
          </p:sp>
        </p:grpSp>
        <p:cxnSp>
          <p:nvCxnSpPr>
            <p:cNvPr id="169" name="Straight Arrow Connector 168"/>
            <p:cNvCxnSpPr/>
            <p:nvPr/>
          </p:nvCxnSpPr>
          <p:spPr>
            <a:xfrm flipH="1">
              <a:off x="3409950" y="4857750"/>
              <a:ext cx="2924175" cy="0"/>
            </a:xfrm>
            <a:prstGeom prst="straightConnector1">
              <a:avLst/>
            </a:prstGeom>
            <a:ln w="762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73" name="Rectangle 172"/>
          <p:cNvSpPr/>
          <p:nvPr/>
        </p:nvSpPr>
        <p:spPr>
          <a:xfrm>
            <a:off x="2362200" y="28194000"/>
            <a:ext cx="10058400" cy="861774"/>
          </a:xfrm>
          <a:prstGeom prst="rect">
            <a:avLst/>
          </a:prstGeom>
        </p:spPr>
        <p:txBody>
          <a:bodyPr wrap="square">
            <a:spAutoFit/>
          </a:bodyPr>
          <a:lstStyle/>
          <a:p>
            <a:pPr algn="l"/>
            <a:r>
              <a:rPr lang="en-US" sz="2500" b="1" dirty="0" smtClean="0">
                <a:solidFill>
                  <a:schemeClr val="bg2">
                    <a:lumMod val="50000"/>
                  </a:schemeClr>
                </a:solidFill>
                <a:latin typeface="Century Gothic" pitchFamily="34" charset="0"/>
              </a:rPr>
              <a:t>Figure 1</a:t>
            </a:r>
            <a:r>
              <a:rPr lang="en-US" sz="2500" dirty="0" smtClean="0">
                <a:solidFill>
                  <a:schemeClr val="bg2">
                    <a:lumMod val="50000"/>
                  </a:schemeClr>
                </a:solidFill>
                <a:latin typeface="Century Gothic" pitchFamily="34" charset="0"/>
              </a:rPr>
              <a:t>: Architecture for the first localization functionality between customer and merchant.</a:t>
            </a:r>
            <a:endParaRPr lang="en-US" sz="2500" dirty="0">
              <a:solidFill>
                <a:schemeClr val="bg2">
                  <a:lumMod val="50000"/>
                </a:schemeClr>
              </a:solidFill>
              <a:latin typeface="Century Gothic" pitchFamily="34" charset="0"/>
            </a:endParaRPr>
          </a:p>
        </p:txBody>
      </p:sp>
      <p:sp>
        <p:nvSpPr>
          <p:cNvPr id="174" name="Rectangle 48"/>
          <p:cNvSpPr>
            <a:spLocks noChangeArrowheads="1"/>
          </p:cNvSpPr>
          <p:nvPr/>
        </p:nvSpPr>
        <p:spPr bwMode="auto">
          <a:xfrm>
            <a:off x="30784800" y="6172200"/>
            <a:ext cx="10113963" cy="779462"/>
          </a:xfrm>
          <a:prstGeom prst="rect">
            <a:avLst/>
          </a:prstGeom>
          <a:noFill/>
          <a:ln w="12700">
            <a:noFill/>
            <a:miter lim="800000"/>
            <a:headEnd/>
            <a:tailEnd/>
          </a:ln>
        </p:spPr>
        <p:txBody>
          <a:bodyPr wrap="none" lIns="90488" tIns="44450" rIns="90488" bIns="44450" anchor="ctr"/>
          <a:lstStyle/>
          <a:p>
            <a:pPr algn="l">
              <a:spcBef>
                <a:spcPct val="0"/>
              </a:spcBef>
            </a:pPr>
            <a:r>
              <a:rPr lang="en-US" sz="5500" b="1" dirty="0" smtClean="0">
                <a:latin typeface="Lucida Sans" pitchFamily="34" charset="0"/>
                <a:cs typeface="Lucida Sans" pitchFamily="34" charset="0"/>
              </a:rPr>
              <a:t>Testing</a:t>
            </a:r>
            <a:endParaRPr lang="en-US" sz="5500" b="1" dirty="0">
              <a:latin typeface="Lucida Sans" pitchFamily="34" charset="0"/>
              <a:cs typeface="Lucida Sans" pitchFamily="34" charset="0"/>
            </a:endParaRPr>
          </a:p>
        </p:txBody>
      </p:sp>
      <p:sp>
        <p:nvSpPr>
          <p:cNvPr id="175" name="Rectangle 174"/>
          <p:cNvSpPr/>
          <p:nvPr/>
        </p:nvSpPr>
        <p:spPr>
          <a:xfrm>
            <a:off x="31394400" y="7505343"/>
            <a:ext cx="11887200" cy="2400657"/>
          </a:xfrm>
          <a:prstGeom prst="rect">
            <a:avLst/>
          </a:prstGeom>
        </p:spPr>
        <p:txBody>
          <a:bodyPr wrap="square">
            <a:spAutoFit/>
          </a:bodyPr>
          <a:lstStyle/>
          <a:p>
            <a:pPr>
              <a:spcBef>
                <a:spcPts val="0"/>
              </a:spcBef>
            </a:pPr>
            <a:r>
              <a:rPr lang="en-US" sz="3000" dirty="0" smtClean="0">
                <a:solidFill>
                  <a:schemeClr val="bg2">
                    <a:lumMod val="50000"/>
                  </a:schemeClr>
                </a:solidFill>
                <a:latin typeface="Century Gothic" pitchFamily="34" charset="0"/>
              </a:rPr>
              <a:t>The following testing was performed for the localization functions:</a:t>
            </a:r>
          </a:p>
          <a:p>
            <a:pPr marL="914400" lvl="1" indent="-457200">
              <a:spcBef>
                <a:spcPts val="0"/>
              </a:spcBef>
              <a:buFont typeface="Arial" pitchFamily="34" charset="0"/>
              <a:buChar char="•"/>
            </a:pPr>
            <a:r>
              <a:rPr lang="en-US" sz="3000" dirty="0" smtClean="0">
                <a:solidFill>
                  <a:schemeClr val="bg2">
                    <a:lumMod val="50000"/>
                  </a:schemeClr>
                </a:solidFill>
                <a:latin typeface="Century Gothic" pitchFamily="34" charset="0"/>
              </a:rPr>
              <a:t>Functional</a:t>
            </a:r>
          </a:p>
          <a:p>
            <a:pPr marL="914400" lvl="1" indent="-457200">
              <a:spcBef>
                <a:spcPts val="0"/>
              </a:spcBef>
              <a:buFont typeface="Arial" pitchFamily="34" charset="0"/>
              <a:buChar char="•"/>
            </a:pPr>
            <a:r>
              <a:rPr lang="en-US" sz="3000" dirty="0" smtClean="0">
                <a:solidFill>
                  <a:schemeClr val="bg2">
                    <a:lumMod val="50000"/>
                  </a:schemeClr>
                </a:solidFill>
                <a:latin typeface="Century Gothic" pitchFamily="34" charset="0"/>
              </a:rPr>
              <a:t>Timing</a:t>
            </a:r>
          </a:p>
          <a:p>
            <a:pPr marL="914400" lvl="1" indent="-457200">
              <a:spcBef>
                <a:spcPts val="0"/>
              </a:spcBef>
              <a:buFont typeface="Arial" pitchFamily="34" charset="0"/>
              <a:buChar char="•"/>
            </a:pPr>
            <a:r>
              <a:rPr lang="en-US" sz="3000" dirty="0" smtClean="0">
                <a:solidFill>
                  <a:schemeClr val="bg2">
                    <a:lumMod val="50000"/>
                  </a:schemeClr>
                </a:solidFill>
                <a:latin typeface="Century Gothic" pitchFamily="34" charset="0"/>
              </a:rPr>
              <a:t>User</a:t>
            </a:r>
          </a:p>
        </p:txBody>
      </p:sp>
      <p:graphicFrame>
        <p:nvGraphicFramePr>
          <p:cNvPr id="11" name="Table 10"/>
          <p:cNvGraphicFramePr>
            <a:graphicFrameLocks noGrp="1"/>
          </p:cNvGraphicFramePr>
          <p:nvPr>
            <p:extLst>
              <p:ext uri="{D42A27DB-BD31-4B8C-83A1-F6EECF244321}">
                <p14:modId xmlns:p14="http://schemas.microsoft.com/office/powerpoint/2010/main" val="1710503943"/>
              </p:ext>
            </p:extLst>
          </p:nvPr>
        </p:nvGraphicFramePr>
        <p:xfrm>
          <a:off x="31470600" y="11582400"/>
          <a:ext cx="11582403" cy="8046720"/>
        </p:xfrm>
        <a:graphic>
          <a:graphicData uri="http://schemas.openxmlformats.org/drawingml/2006/table">
            <a:tbl>
              <a:tblPr firstRow="1" bandRow="1">
                <a:tableStyleId>{EB344D84-9AFB-497E-A393-DC336BA19D2E}</a:tableStyleId>
              </a:tblPr>
              <a:tblGrid>
                <a:gridCol w="1654629"/>
                <a:gridCol w="1654629"/>
                <a:gridCol w="1654629"/>
                <a:gridCol w="1654629"/>
                <a:gridCol w="1654629"/>
                <a:gridCol w="1654629"/>
                <a:gridCol w="1654629"/>
              </a:tblGrid>
              <a:tr h="1005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r>
              <a:tr h="1005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r>
              <a:tr h="1005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r h="1005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r h="100584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r h="100584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r h="100584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r h="100584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sp>
        <p:nvSpPr>
          <p:cNvPr id="12" name="Rectangle 11"/>
          <p:cNvSpPr/>
          <p:nvPr/>
        </p:nvSpPr>
        <p:spPr>
          <a:xfrm>
            <a:off x="15240000" y="18669000"/>
            <a:ext cx="13564894" cy="523220"/>
          </a:xfrm>
          <a:prstGeom prst="rect">
            <a:avLst/>
          </a:prstGeom>
        </p:spPr>
        <p:txBody>
          <a:bodyPr wrap="square">
            <a:spAutoFit/>
          </a:bodyPr>
          <a:lstStyle/>
          <a:p>
            <a:pPr algn="l"/>
            <a:r>
              <a:rPr lang="en-US" b="1" dirty="0" smtClean="0">
                <a:solidFill>
                  <a:schemeClr val="bg2">
                    <a:lumMod val="50000"/>
                  </a:schemeClr>
                </a:solidFill>
                <a:latin typeface="Century Gothic" pitchFamily="34" charset="0"/>
              </a:rPr>
              <a:t>Figure 3</a:t>
            </a:r>
            <a:r>
              <a:rPr lang="en-US" dirty="0" smtClean="0">
                <a:solidFill>
                  <a:schemeClr val="bg2">
                    <a:lumMod val="50000"/>
                  </a:schemeClr>
                </a:solidFill>
                <a:latin typeface="Century Gothic" pitchFamily="34" charset="0"/>
              </a:rPr>
              <a:t>: Caption goes here for both phones.</a:t>
            </a:r>
            <a:endParaRPr lang="en-US" dirty="0">
              <a:solidFill>
                <a:schemeClr val="bg2">
                  <a:lumMod val="50000"/>
                </a:schemeClr>
              </a:solidFill>
              <a:latin typeface="Century Gothic" pitchFamily="34" charset="0"/>
            </a:endParaRPr>
          </a:p>
        </p:txBody>
      </p:sp>
      <p:sp>
        <p:nvSpPr>
          <p:cNvPr id="13" name="Rectangle 12"/>
          <p:cNvSpPr/>
          <p:nvPr/>
        </p:nvSpPr>
        <p:spPr>
          <a:xfrm>
            <a:off x="31394400" y="10820400"/>
            <a:ext cx="5192447" cy="523220"/>
          </a:xfrm>
          <a:prstGeom prst="rect">
            <a:avLst/>
          </a:prstGeom>
        </p:spPr>
        <p:txBody>
          <a:bodyPr wrap="none">
            <a:spAutoFit/>
          </a:bodyPr>
          <a:lstStyle/>
          <a:p>
            <a:pPr algn="l"/>
            <a:r>
              <a:rPr lang="en-US" b="1" dirty="0" smtClean="0">
                <a:solidFill>
                  <a:schemeClr val="bg2">
                    <a:lumMod val="50000"/>
                  </a:schemeClr>
                </a:solidFill>
                <a:latin typeface="Century Gothic" pitchFamily="34" charset="0"/>
              </a:rPr>
              <a:t>Table1</a:t>
            </a:r>
            <a:r>
              <a:rPr lang="en-US" dirty="0">
                <a:solidFill>
                  <a:schemeClr val="bg2">
                    <a:lumMod val="50000"/>
                  </a:schemeClr>
                </a:solidFill>
                <a:latin typeface="Century Gothic" pitchFamily="34" charset="0"/>
              </a:rPr>
              <a:t>: </a:t>
            </a:r>
            <a:r>
              <a:rPr lang="en-US" dirty="0" smtClean="0">
                <a:solidFill>
                  <a:schemeClr val="bg2">
                    <a:lumMod val="50000"/>
                  </a:schemeClr>
                </a:solidFill>
                <a:latin typeface="Century Gothic" pitchFamily="34" charset="0"/>
              </a:rPr>
              <a:t>Test results from _____</a:t>
            </a:r>
            <a:endParaRPr lang="en-US" dirty="0">
              <a:solidFill>
                <a:schemeClr val="bg2">
                  <a:lumMod val="50000"/>
                </a:schemeClr>
              </a:solidFill>
              <a:latin typeface="Century Gothic" pitchFamily="34" charset="0"/>
            </a:endParaRPr>
          </a:p>
        </p:txBody>
      </p:sp>
      <p:pic>
        <p:nvPicPr>
          <p:cNvPr id="1071" name="Picture 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1" y="5866409"/>
            <a:ext cx="6476999" cy="125739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26600" y="5943600"/>
            <a:ext cx="6536992" cy="12540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1" name="Rectangle 48"/>
          <p:cNvSpPr>
            <a:spLocks noChangeArrowheads="1"/>
          </p:cNvSpPr>
          <p:nvPr/>
        </p:nvSpPr>
        <p:spPr bwMode="auto">
          <a:xfrm>
            <a:off x="31529865" y="20175538"/>
            <a:ext cx="10113963" cy="779462"/>
          </a:xfrm>
          <a:prstGeom prst="rect">
            <a:avLst/>
          </a:prstGeom>
          <a:noFill/>
          <a:ln w="12700">
            <a:noFill/>
            <a:miter lim="800000"/>
            <a:headEnd/>
            <a:tailEnd/>
          </a:ln>
        </p:spPr>
        <p:txBody>
          <a:bodyPr wrap="none" lIns="90488" tIns="44450" rIns="90488" bIns="44450" anchor="ctr"/>
          <a:lstStyle/>
          <a:p>
            <a:pPr algn="l">
              <a:spcBef>
                <a:spcPct val="0"/>
              </a:spcBef>
            </a:pPr>
            <a:r>
              <a:rPr lang="en-US" sz="5500" b="1" dirty="0" smtClean="0">
                <a:latin typeface="Lucida Sans" pitchFamily="34" charset="0"/>
                <a:cs typeface="Lucida Sans" pitchFamily="34" charset="0"/>
              </a:rPr>
              <a:t>Statistics</a:t>
            </a:r>
            <a:endParaRPr lang="en-US" sz="5500" b="1" dirty="0">
              <a:latin typeface="Lucida Sans" pitchFamily="34" charset="0"/>
              <a:cs typeface="Lucida Sans" pitchFamily="34" charset="0"/>
            </a:endParaRPr>
          </a:p>
        </p:txBody>
      </p:sp>
      <p:sp>
        <p:nvSpPr>
          <p:cNvPr id="2" name="Rectangle 1"/>
          <p:cNvSpPr/>
          <p:nvPr/>
        </p:nvSpPr>
        <p:spPr>
          <a:xfrm>
            <a:off x="31112777" y="21183600"/>
            <a:ext cx="5990743" cy="2862322"/>
          </a:xfrm>
          <a:prstGeom prst="rect">
            <a:avLst/>
          </a:prstGeom>
        </p:spPr>
        <p:txBody>
          <a:bodyPr wrap="none">
            <a:spAutoFit/>
          </a:bodyPr>
          <a:lstStyle/>
          <a:p>
            <a:pPr marL="914400" lvl="1" indent="-457200">
              <a:spcBef>
                <a:spcPts val="0"/>
              </a:spcBef>
              <a:buFont typeface="Arial" pitchFamily="34" charset="0"/>
              <a:buChar char="•"/>
            </a:pPr>
            <a:r>
              <a:rPr lang="en-US" sz="3000" dirty="0">
                <a:solidFill>
                  <a:schemeClr val="bg2">
                    <a:lumMod val="50000"/>
                  </a:schemeClr>
                </a:solidFill>
                <a:latin typeface="Century Gothic" pitchFamily="34" charset="0"/>
              </a:rPr>
              <a:t>Memory </a:t>
            </a:r>
            <a:r>
              <a:rPr lang="en-US" sz="3000" dirty="0" smtClean="0">
                <a:solidFill>
                  <a:schemeClr val="bg2">
                    <a:lumMod val="50000"/>
                  </a:schemeClr>
                </a:solidFill>
                <a:latin typeface="Century Gothic" pitchFamily="34" charset="0"/>
              </a:rPr>
              <a:t>Usage</a:t>
            </a:r>
          </a:p>
          <a:p>
            <a:pPr marL="1371600" lvl="2" indent="-457200">
              <a:spcBef>
                <a:spcPts val="0"/>
              </a:spcBef>
              <a:buFont typeface="Arial" pitchFamily="34" charset="0"/>
              <a:buChar char="•"/>
            </a:pPr>
            <a:r>
              <a:rPr lang="en-US" sz="3000" dirty="0" smtClean="0">
                <a:solidFill>
                  <a:schemeClr val="bg2">
                    <a:lumMod val="50000"/>
                  </a:schemeClr>
                </a:solidFill>
                <a:latin typeface="Century Gothic" pitchFamily="34" charset="0"/>
              </a:rPr>
              <a:t>On phone</a:t>
            </a:r>
          </a:p>
          <a:p>
            <a:pPr marL="1371600" lvl="2" indent="-457200">
              <a:spcBef>
                <a:spcPts val="0"/>
              </a:spcBef>
              <a:buFont typeface="Arial" pitchFamily="34" charset="0"/>
              <a:buChar char="•"/>
            </a:pPr>
            <a:r>
              <a:rPr lang="en-US" sz="3000" dirty="0" smtClean="0">
                <a:solidFill>
                  <a:schemeClr val="bg2">
                    <a:lumMod val="50000"/>
                  </a:schemeClr>
                </a:solidFill>
                <a:latin typeface="Century Gothic" pitchFamily="34" charset="0"/>
              </a:rPr>
              <a:t>On server</a:t>
            </a:r>
          </a:p>
          <a:p>
            <a:pPr marL="914400" lvl="1" indent="-457200">
              <a:spcBef>
                <a:spcPts val="0"/>
              </a:spcBef>
              <a:buFont typeface="Arial" pitchFamily="34" charset="0"/>
              <a:buChar char="•"/>
            </a:pPr>
            <a:r>
              <a:rPr lang="en-US" sz="3000" dirty="0" smtClean="0">
                <a:solidFill>
                  <a:schemeClr val="bg2">
                    <a:lumMod val="50000"/>
                  </a:schemeClr>
                </a:solidFill>
                <a:latin typeface="Century Gothic" pitchFamily="34" charset="0"/>
              </a:rPr>
              <a:t>Data Usage (transfer sizes)</a:t>
            </a:r>
          </a:p>
          <a:p>
            <a:pPr marL="914400" lvl="1" indent="-457200">
              <a:spcBef>
                <a:spcPts val="0"/>
              </a:spcBef>
              <a:buFont typeface="Arial" pitchFamily="34" charset="0"/>
              <a:buChar char="•"/>
            </a:pPr>
            <a:r>
              <a:rPr lang="en-US" sz="3000" dirty="0" smtClean="0">
                <a:solidFill>
                  <a:schemeClr val="bg2">
                    <a:lumMod val="50000"/>
                  </a:schemeClr>
                </a:solidFill>
                <a:latin typeface="Century Gothic" pitchFamily="34" charset="0"/>
              </a:rPr>
              <a:t>Processor Usage?</a:t>
            </a:r>
          </a:p>
          <a:p>
            <a:pPr marL="914400" lvl="1" indent="-457200">
              <a:spcBef>
                <a:spcPts val="0"/>
              </a:spcBef>
              <a:buFont typeface="Arial" pitchFamily="34" charset="0"/>
              <a:buChar char="•"/>
            </a:pPr>
            <a:endParaRPr lang="en-US" sz="3000" dirty="0">
              <a:solidFill>
                <a:schemeClr val="bg2">
                  <a:lumMod val="50000"/>
                </a:schemeClr>
              </a:solidFill>
              <a:latin typeface="Century Gothic"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148696210"/>
              </p:ext>
            </p:extLst>
          </p:nvPr>
        </p:nvGraphicFramePr>
        <p:xfrm>
          <a:off x="37973873" y="22225284"/>
          <a:ext cx="4842644" cy="1854200"/>
        </p:xfrm>
        <a:graphic>
          <a:graphicData uri="http://schemas.openxmlformats.org/drawingml/2006/table">
            <a:tbl>
              <a:tblPr firstRow="1" bandRow="1">
                <a:tableStyleId>{5C22544A-7EE6-4342-B048-85BDC9FD1C3A}</a:tableStyleId>
              </a:tblPr>
              <a:tblGrid>
                <a:gridCol w="1108844"/>
                <a:gridCol w="990600"/>
                <a:gridCol w="1600200"/>
                <a:gridCol w="11430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algn="ctr"/>
                      <a:r>
                        <a:rPr lang="en-US" dirty="0" smtClean="0">
                          <a:solidFill>
                            <a:sysClr val="windowText" lastClr="000000"/>
                          </a:solidFill>
                        </a:rPr>
                        <a:t>Usages</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dirty="0" smtClean="0"/>
                        <a:t>Platforms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Memory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Data Transfer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Processor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dirty="0" smtClean="0"/>
                        <a:t>iPhone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dirty="0" smtClean="0"/>
                        <a:t>Android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dirty="0" smtClean="0"/>
                        <a:t>Server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oster template in powerpoint">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Poster template in powerpoin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just" defTabSz="914400" rtl="0" eaLnBrk="0" fontAlgn="base" latinLnBrk="0" hangingPunct="0">
          <a:lnSpc>
            <a:spcPct val="100000"/>
          </a:lnSpc>
          <a:spcBef>
            <a:spcPct val="50000"/>
          </a:spcBef>
          <a:spcAft>
            <a:spcPct val="0"/>
          </a:spcAft>
          <a:buClrTx/>
          <a:buSzTx/>
          <a:buFontTx/>
          <a:buNone/>
          <a:tabLst/>
          <a:defRPr kumimoji="0" lang="en-US" sz="2800" b="0" i="0" u="none" strike="noStrike" cap="none" normalizeH="0" baseline="0" smtClean="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just" defTabSz="914400" rtl="0" eaLnBrk="0" fontAlgn="base" latinLnBrk="0" hangingPunct="0">
          <a:lnSpc>
            <a:spcPct val="100000"/>
          </a:lnSpc>
          <a:spcBef>
            <a:spcPct val="50000"/>
          </a:spcBef>
          <a:spcAft>
            <a:spcPct val="0"/>
          </a:spcAft>
          <a:buClrTx/>
          <a:buSzTx/>
          <a:buFontTx/>
          <a:buNone/>
          <a:tabLst/>
          <a:defRPr kumimoji="0" lang="en-US" sz="2800" b="0" i="0" u="none" strike="noStrike" cap="none" normalizeH="0" baseline="0" smtClean="0">
            <a:ln>
              <a:noFill/>
            </a:ln>
            <a:solidFill>
              <a:schemeClr val="tx1"/>
            </a:solidFill>
            <a:effectLst/>
            <a:latin typeface="Helvetica" charset="0"/>
          </a:defRPr>
        </a:defPPr>
      </a:lstStyle>
    </a:lnDef>
  </a:objectDefaults>
  <a:extraClrSchemeLst>
    <a:extraClrScheme>
      <a:clrScheme name="Poster template in powerpoin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oster template in powerpoin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oster template in powerpoin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oster template in powerpoin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oster template in powerpoin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oster template in powerpoin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oster template in powerpoin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Pages>1</Pages>
  <Words>311</Words>
  <Application>Microsoft Office PowerPoint</Application>
  <PresentationFormat>Custom</PresentationFormat>
  <Paragraphs>66</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Poster template in powerpoint</vt:lpstr>
      <vt:lpstr>Localization Functionality for MCM, a Mobile Commerce Application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2010-01-28T20:52:16Z</dcterms:created>
  <dcterms:modified xsi:type="dcterms:W3CDTF">2013-04-09T19:49:34Z</dcterms:modified>
</cp:coreProperties>
</file>