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830" autoAdjust="0"/>
    <p:restoredTop sz="97691" autoAdjust="0"/>
  </p:normalViewPr>
  <p:slideViewPr>
    <p:cSldViewPr>
      <p:cViewPr>
        <p:scale>
          <a:sx n="20" d="100"/>
          <a:sy n="20" d="100"/>
        </p:scale>
        <p:origin x="-1020" y="576"/>
      </p:cViewPr>
      <p:guideLst>
        <p:guide orient="horz" pos="979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685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2660313" y="1651000"/>
            <a:ext cx="19153187"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592951795"/>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9658350"/>
            <a:ext cx="37306250"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7618075"/>
            <a:ext cx="30724475"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763838"/>
            <a:ext cx="9326563"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763838"/>
            <a:ext cx="27830462"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9978688"/>
            <a:ext cx="37307838"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177838"/>
            <a:ext cx="37307838"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8980488"/>
            <a:ext cx="18578512"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80488"/>
            <a:ext cx="18578513"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44600"/>
            <a:ext cx="39503350"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6959600"/>
            <a:ext cx="19392900"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9859963"/>
            <a:ext cx="19392900"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6959600"/>
            <a:ext cx="19400837"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9859963"/>
            <a:ext cx="19400837"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238250"/>
            <a:ext cx="14439900"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238250"/>
            <a:ext cx="245364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505575"/>
            <a:ext cx="14439900"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1763038"/>
            <a:ext cx="26335037"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778125"/>
            <a:ext cx="26335037"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4331613"/>
            <a:ext cx="26335037"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763838"/>
            <a:ext cx="37309425"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90888" y="8980488"/>
            <a:ext cx="37309425"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31089600" y="19812000"/>
            <a:ext cx="12801600" cy="5872734"/>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1" name="Rectangle 180"/>
          <p:cNvSpPr/>
          <p:nvPr/>
        </p:nvSpPr>
        <p:spPr bwMode="auto">
          <a:xfrm>
            <a:off x="0" y="14630400"/>
            <a:ext cx="12801600" cy="36576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53" name="Rectangle 152"/>
          <p:cNvSpPr/>
          <p:nvPr/>
        </p:nvSpPr>
        <p:spPr bwMode="auto">
          <a:xfrm>
            <a:off x="3733800" y="2133600"/>
            <a:ext cx="40157400" cy="2847474"/>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80" name="Rectangle 179"/>
          <p:cNvSpPr/>
          <p:nvPr/>
        </p:nvSpPr>
        <p:spPr bwMode="auto">
          <a:xfrm>
            <a:off x="3505200" y="457200"/>
            <a:ext cx="40386000" cy="20574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bg1"/>
              </a:solidFill>
              <a:effectLst/>
              <a:latin typeface="Helvetica" charset="0"/>
            </a:endParaRPr>
          </a:p>
        </p:txBody>
      </p:sp>
      <p:sp>
        <p:nvSpPr>
          <p:cNvPr id="179" name="Rectangle 178"/>
          <p:cNvSpPr/>
          <p:nvPr/>
        </p:nvSpPr>
        <p:spPr bwMode="auto">
          <a:xfrm>
            <a:off x="0" y="20878800"/>
            <a:ext cx="29489400" cy="929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8" name="Rectangle 177"/>
          <p:cNvSpPr/>
          <p:nvPr/>
        </p:nvSpPr>
        <p:spPr bwMode="auto">
          <a:xfrm>
            <a:off x="31089600" y="27432000"/>
            <a:ext cx="12801600" cy="27432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77" name="Rectangle 176"/>
          <p:cNvSpPr/>
          <p:nvPr/>
        </p:nvSpPr>
        <p:spPr bwMode="auto">
          <a:xfrm>
            <a:off x="31089600" y="7391400"/>
            <a:ext cx="12801600" cy="1052195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78" name="Rectangle 77"/>
          <p:cNvSpPr/>
          <p:nvPr/>
        </p:nvSpPr>
        <p:spPr bwMode="auto">
          <a:xfrm>
            <a:off x="0" y="7315200"/>
            <a:ext cx="12801600" cy="5486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Helvetica" charset="0"/>
            </a:endParaRPr>
          </a:p>
        </p:txBody>
      </p:sp>
      <p:sp>
        <p:nvSpPr>
          <p:cNvPr id="1028" name="Rectangle 3"/>
          <p:cNvSpPr>
            <a:spLocks noGrp="1" noChangeArrowheads="1"/>
          </p:cNvSpPr>
          <p:nvPr>
            <p:ph type="title"/>
          </p:nvPr>
        </p:nvSpPr>
        <p:spPr>
          <a:xfrm>
            <a:off x="3810000" y="990600"/>
            <a:ext cx="40081200" cy="1219200"/>
          </a:xfrm>
          <a:noFill/>
          <a:ln>
            <a:noFill/>
          </a:ln>
        </p:spPr>
        <p:txBody>
          <a:bodyPr/>
          <a:lstStyle/>
          <a:p>
            <a:pPr algn="l"/>
            <a:r>
              <a:rPr lang="en-US" sz="8500" b="1" dirty="0">
                <a:solidFill>
                  <a:schemeClr val="tx1"/>
                </a:solidFill>
                <a:latin typeface="Lucida Sans" pitchFamily="34" charset="0"/>
                <a:cs typeface="Lucida Sans" pitchFamily="34" charset="0"/>
              </a:rPr>
              <a:t>Localization Functionality for MCM, </a:t>
            </a:r>
            <a:r>
              <a:rPr lang="en-US" sz="8500" b="1" dirty="0" smtClean="0">
                <a:solidFill>
                  <a:schemeClr val="tx1"/>
                </a:solidFill>
                <a:latin typeface="Lucida Sans" pitchFamily="34" charset="0"/>
                <a:cs typeface="Lucida Sans" pitchFamily="34" charset="0"/>
              </a:rPr>
              <a:t>a </a:t>
            </a:r>
            <a:r>
              <a:rPr lang="en-US" sz="8500" b="1" dirty="0">
                <a:solidFill>
                  <a:schemeClr val="tx1"/>
                </a:solidFill>
                <a:latin typeface="Lucida Sans" pitchFamily="34" charset="0"/>
                <a:cs typeface="Lucida Sans" pitchFamily="34" charset="0"/>
              </a:rPr>
              <a:t>Mobile Commerce Application</a:t>
            </a:r>
            <a:endParaRPr lang="en-US" sz="8500" b="1" dirty="0" smtClean="0">
              <a:solidFill>
                <a:schemeClr val="tx1"/>
              </a:solidFill>
              <a:latin typeface="Lucida Sans" pitchFamily="34" charset="0"/>
              <a:cs typeface="Lucida Sans" pitchFamily="34" charset="0"/>
            </a:endParaRPr>
          </a:p>
        </p:txBody>
      </p:sp>
      <p:sp>
        <p:nvSpPr>
          <p:cNvPr id="1032" name="Rectangle 8"/>
          <p:cNvSpPr>
            <a:spLocks noChangeArrowheads="1"/>
          </p:cNvSpPr>
          <p:nvPr/>
        </p:nvSpPr>
        <p:spPr bwMode="auto">
          <a:xfrm>
            <a:off x="0" y="34290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a:solidFill>
                  <a:schemeClr val="bg2"/>
                </a:solidFill>
                <a:latin typeface="Century Gothic" pitchFamily="34" charset="0"/>
              </a:rPr>
              <a:t>Department of </a:t>
            </a:r>
            <a:r>
              <a:rPr lang="en-US" sz="5400" dirty="0" smtClean="0">
                <a:solidFill>
                  <a:schemeClr val="bg2"/>
                </a:solidFill>
                <a:latin typeface="Century Gothic" pitchFamily="34" charset="0"/>
              </a:rPr>
              <a:t>Computer Science, Northern </a:t>
            </a:r>
            <a:r>
              <a:rPr lang="en-US" sz="5400" dirty="0">
                <a:solidFill>
                  <a:schemeClr val="bg2"/>
                </a:solidFill>
                <a:latin typeface="Century Gothic" pitchFamily="34" charset="0"/>
              </a:rPr>
              <a:t>Arizona </a:t>
            </a:r>
            <a:r>
              <a:rPr lang="en-US" sz="5400" dirty="0" smtClean="0">
                <a:solidFill>
                  <a:schemeClr val="bg2"/>
                </a:solidFill>
                <a:latin typeface="Century Gothic" pitchFamily="34" charset="0"/>
              </a:rPr>
              <a:t>University</a:t>
            </a:r>
            <a:endParaRPr lang="en-US" sz="5400" baseline="28000" dirty="0">
              <a:solidFill>
                <a:schemeClr val="hlink"/>
              </a:solidFill>
              <a:latin typeface="Century Gothic" pitchFamily="34" charset="0"/>
            </a:endParaRPr>
          </a:p>
        </p:txBody>
      </p:sp>
      <p:sp>
        <p:nvSpPr>
          <p:cNvPr id="1033" name="Rectangle 18"/>
          <p:cNvSpPr>
            <a:spLocks noChangeArrowheads="1"/>
          </p:cNvSpPr>
          <p:nvPr/>
        </p:nvSpPr>
        <p:spPr bwMode="auto">
          <a:xfrm>
            <a:off x="5086350" y="6910388"/>
            <a:ext cx="4383088"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5149850" y="8059738"/>
            <a:ext cx="5365750" cy="2389187"/>
          </a:xfrm>
          <a:prstGeom prst="rect">
            <a:avLst/>
          </a:prstGeom>
          <a:noFill/>
          <a:ln w="12700">
            <a:noFill/>
            <a:miter lim="800000"/>
            <a:headEnd/>
            <a:tailEnd/>
          </a:ln>
        </p:spPr>
        <p:txBody>
          <a:bodyPr wrap="none" anchor="ctr"/>
          <a:lstStyle/>
          <a:p>
            <a:endParaRPr lang="en-US"/>
          </a:p>
        </p:txBody>
      </p:sp>
      <p:sp>
        <p:nvSpPr>
          <p:cNvPr id="1043" name="Rectangle 28"/>
          <p:cNvSpPr>
            <a:spLocks noChangeArrowheads="1"/>
          </p:cNvSpPr>
          <p:nvPr/>
        </p:nvSpPr>
        <p:spPr bwMode="auto">
          <a:xfrm>
            <a:off x="31013400" y="26517600"/>
            <a:ext cx="10113963" cy="781050"/>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Acknowledgments</a:t>
            </a:r>
            <a:endParaRPr lang="en-US" sz="5500" b="1" dirty="0">
              <a:latin typeface="Lucida Sans" pitchFamily="34" charset="0"/>
              <a:cs typeface="Lucida Sans" pitchFamily="34" charset="0"/>
            </a:endParaRPr>
          </a:p>
        </p:txBody>
      </p:sp>
      <p:sp>
        <p:nvSpPr>
          <p:cNvPr id="1054" name="Rectangle 41"/>
          <p:cNvSpPr>
            <a:spLocks noChangeArrowheads="1"/>
          </p:cNvSpPr>
          <p:nvPr/>
        </p:nvSpPr>
        <p:spPr bwMode="auto">
          <a:xfrm>
            <a:off x="533400" y="7239000"/>
            <a:ext cx="9917113" cy="10674350"/>
          </a:xfrm>
          <a:prstGeom prst="rect">
            <a:avLst/>
          </a:prstGeom>
          <a:noFill/>
          <a:ln w="12700">
            <a:noFill/>
            <a:miter lim="800000"/>
            <a:headEnd/>
            <a:tailEnd/>
          </a:ln>
        </p:spPr>
        <p:txBody>
          <a:bodyPr wrap="none" anchor="ctr"/>
          <a:lstStyle/>
          <a:p>
            <a:endParaRPr lang="en-US"/>
          </a:p>
        </p:txBody>
      </p:sp>
      <p:sp>
        <p:nvSpPr>
          <p:cNvPr id="1061" name="Rectangle 48"/>
          <p:cNvSpPr>
            <a:spLocks noChangeArrowheads="1"/>
          </p:cNvSpPr>
          <p:nvPr/>
        </p:nvSpPr>
        <p:spPr bwMode="auto">
          <a:xfrm>
            <a:off x="762000" y="6400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Background and Problem</a:t>
            </a:r>
            <a:endParaRPr lang="en-US" sz="5500" b="1" dirty="0">
              <a:latin typeface="Lucida Sans" pitchFamily="34" charset="0"/>
              <a:cs typeface="Lucida Sans" pitchFamily="34" charset="0"/>
            </a:endParaRPr>
          </a:p>
        </p:txBody>
      </p:sp>
      <p:sp>
        <p:nvSpPr>
          <p:cNvPr id="1062" name="Rectangle 49"/>
          <p:cNvSpPr>
            <a:spLocks noChangeArrowheads="1"/>
          </p:cNvSpPr>
          <p:nvPr/>
        </p:nvSpPr>
        <p:spPr bwMode="auto">
          <a:xfrm>
            <a:off x="393700" y="7558088"/>
            <a:ext cx="10120313"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pic>
        <p:nvPicPr>
          <p:cNvPr id="52" name="Picture 51" descr="NAU_PrimV_CEFNS_2C.png"/>
          <p:cNvPicPr>
            <a:picLocks noChangeAspect="1"/>
          </p:cNvPicPr>
          <p:nvPr/>
        </p:nvPicPr>
        <p:blipFill>
          <a:blip r:embed="rId3" cstate="print"/>
          <a:stretch>
            <a:fillRect/>
          </a:stretch>
        </p:blipFill>
        <p:spPr>
          <a:xfrm>
            <a:off x="260684" y="381000"/>
            <a:ext cx="2939716" cy="4877682"/>
          </a:xfrm>
          <a:prstGeom prst="rect">
            <a:avLst/>
          </a:prstGeom>
        </p:spPr>
      </p:pic>
      <p:sp>
        <p:nvSpPr>
          <p:cNvPr id="48" name="TextBox 47"/>
          <p:cNvSpPr txBox="1"/>
          <p:nvPr/>
        </p:nvSpPr>
        <p:spPr>
          <a:xfrm>
            <a:off x="304800" y="30352425"/>
            <a:ext cx="4648200" cy="584775"/>
          </a:xfrm>
          <a:prstGeom prst="rect">
            <a:avLst/>
          </a:prstGeom>
          <a:solidFill>
            <a:schemeClr val="bg1">
              <a:lumMod val="50000"/>
            </a:schemeClr>
          </a:solidFill>
          <a:ln w="12700">
            <a:noFill/>
          </a:ln>
        </p:spPr>
        <p:txBody>
          <a:bodyPr wrap="square" rtlCol="0">
            <a:spAutoFit/>
          </a:bodyPr>
          <a:lstStyle/>
          <a:p>
            <a:pPr algn="ctr"/>
            <a:r>
              <a:rPr lang="en-US" sz="3200" dirty="0" smtClean="0">
                <a:solidFill>
                  <a:schemeClr val="bg1"/>
                </a:solidFill>
                <a:latin typeface="Century Gothic" pitchFamily="34" charset="0"/>
              </a:rPr>
              <a:t>Engineering Design</a:t>
            </a:r>
          </a:p>
        </p:txBody>
      </p:sp>
      <p:sp>
        <p:nvSpPr>
          <p:cNvPr id="75" name="Rectangle 8"/>
          <p:cNvSpPr>
            <a:spLocks noChangeArrowheads="1"/>
          </p:cNvSpPr>
          <p:nvPr/>
        </p:nvSpPr>
        <p:spPr bwMode="auto">
          <a:xfrm>
            <a:off x="0" y="2590800"/>
            <a:ext cx="43891200" cy="1295400"/>
          </a:xfrm>
          <a:prstGeom prst="rect">
            <a:avLst/>
          </a:prstGeom>
          <a:noFill/>
          <a:ln w="12700">
            <a:noFill/>
            <a:miter lim="800000"/>
            <a:headEnd/>
            <a:tailEnd/>
          </a:ln>
        </p:spPr>
        <p:txBody>
          <a:bodyPr lIns="441325" tIns="220662" rIns="441325" bIns="220662" anchor="ctr"/>
          <a:lstStyle/>
          <a:p>
            <a:pPr algn="ctr" defTabSz="4389438">
              <a:spcBef>
                <a:spcPct val="0"/>
              </a:spcBef>
            </a:pPr>
            <a:r>
              <a:rPr lang="en-US" sz="5400" dirty="0" smtClean="0">
                <a:solidFill>
                  <a:schemeClr val="bg2"/>
                </a:solidFill>
                <a:latin typeface="Century Gothic" pitchFamily="34" charset="0"/>
              </a:rPr>
              <a:t>Kimberly Oyama, Blayne Kennedy, Daren Rodhouse, Chihiro Sasaki  </a:t>
            </a:r>
            <a:endParaRPr lang="en-US" sz="5400" baseline="28000" dirty="0">
              <a:solidFill>
                <a:schemeClr val="hlink"/>
              </a:solidFill>
              <a:latin typeface="Century Gothic" pitchFamily="34" charset="0"/>
            </a:endParaRPr>
          </a:p>
        </p:txBody>
      </p:sp>
      <p:sp>
        <p:nvSpPr>
          <p:cNvPr id="3" name="Rectangle 2"/>
          <p:cNvSpPr/>
          <p:nvPr/>
        </p:nvSpPr>
        <p:spPr>
          <a:xfrm>
            <a:off x="914400" y="7696200"/>
            <a:ext cx="11430000" cy="3323987"/>
          </a:xfrm>
          <a:prstGeom prst="rect">
            <a:avLst/>
          </a:prstGeom>
        </p:spPr>
        <p:txBody>
          <a:bodyPr wrap="square">
            <a:spAutoFit/>
          </a:bodyPr>
          <a:lstStyle/>
          <a:p>
            <a:r>
              <a:rPr lang="en-US" sz="3000" dirty="0">
                <a:solidFill>
                  <a:schemeClr val="bg2">
                    <a:lumMod val="50000"/>
                  </a:schemeClr>
                </a:solidFill>
                <a:latin typeface="Century Gothic" pitchFamily="34" charset="0"/>
              </a:rPr>
              <a:t>MoneyClip Mobile (MCM) is a web-based payments infrastructure providing fee-free transactions to customers and merchants through the use of mobile devices. Dr. Joshua Cross of Hermes Commerce, Inc. is planning to make this mobile payment system more robust by providing targeted advertisements, coupons, and management of customer’s loyalty programs. </a:t>
            </a:r>
          </a:p>
        </p:txBody>
      </p:sp>
      <p:sp>
        <p:nvSpPr>
          <p:cNvPr id="76" name="Rectangle 75"/>
          <p:cNvSpPr/>
          <p:nvPr/>
        </p:nvSpPr>
        <p:spPr>
          <a:xfrm>
            <a:off x="914400" y="14890046"/>
            <a:ext cx="11430000" cy="3093154"/>
          </a:xfrm>
          <a:prstGeom prst="rect">
            <a:avLst/>
          </a:prstGeom>
        </p:spPr>
        <p:txBody>
          <a:bodyPr wrap="square">
            <a:spAutoFit/>
          </a:bodyPr>
          <a:lstStyle/>
          <a:p>
            <a:r>
              <a:rPr lang="en-US" sz="3000" dirty="0" smtClean="0">
                <a:solidFill>
                  <a:schemeClr val="bg2">
                    <a:lumMod val="50000"/>
                  </a:schemeClr>
                </a:solidFill>
                <a:latin typeface="Century Gothic" pitchFamily="34" charset="0"/>
              </a:rPr>
              <a:t>Our localization function provides the ability for MCM merchants to interact with their customer when they are in their vicinity, allowing for true </a:t>
            </a:r>
            <a:r>
              <a:rPr lang="en-US" sz="3000" b="1" dirty="0" smtClean="0">
                <a:solidFill>
                  <a:schemeClr val="bg2">
                    <a:lumMod val="50000"/>
                  </a:schemeClr>
                </a:solidFill>
                <a:latin typeface="Century Gothic" pitchFamily="34" charset="0"/>
              </a:rPr>
              <a:t>moneyless</a:t>
            </a:r>
            <a:r>
              <a:rPr lang="en-US" sz="3000" dirty="0" smtClean="0">
                <a:solidFill>
                  <a:schemeClr val="bg2">
                    <a:lumMod val="50000"/>
                  </a:schemeClr>
                </a:solidFill>
                <a:latin typeface="Century Gothic" pitchFamily="34" charset="0"/>
              </a:rPr>
              <a:t> </a:t>
            </a:r>
            <a:r>
              <a:rPr lang="en-US" sz="3000" b="1" dirty="0" smtClean="0">
                <a:solidFill>
                  <a:schemeClr val="bg2">
                    <a:lumMod val="50000"/>
                  </a:schemeClr>
                </a:solidFill>
                <a:latin typeface="Century Gothic" pitchFamily="34" charset="0"/>
              </a:rPr>
              <a:t>transactions</a:t>
            </a:r>
            <a:r>
              <a:rPr lang="en-US" sz="3000" dirty="0" smtClean="0">
                <a:solidFill>
                  <a:schemeClr val="bg2">
                    <a:lumMod val="50000"/>
                  </a:schemeClr>
                </a:solidFill>
                <a:latin typeface="Century Gothic" pitchFamily="34" charset="0"/>
              </a:rPr>
              <a:t>.</a:t>
            </a:r>
          </a:p>
          <a:p>
            <a:r>
              <a:rPr lang="en-US" sz="3000" b="1" dirty="0" smtClean="0">
                <a:solidFill>
                  <a:schemeClr val="bg2">
                    <a:lumMod val="50000"/>
                  </a:schemeClr>
                </a:solidFill>
                <a:latin typeface="Century Gothic" pitchFamily="34" charset="0"/>
              </a:rPr>
              <a:t>Directed advertisements and coupons </a:t>
            </a:r>
            <a:r>
              <a:rPr lang="en-US" sz="3000" dirty="0" smtClean="0">
                <a:solidFill>
                  <a:schemeClr val="bg2">
                    <a:lumMod val="50000"/>
                  </a:schemeClr>
                </a:solidFill>
                <a:latin typeface="Century Gothic" pitchFamily="34" charset="0"/>
              </a:rPr>
              <a:t>based on the customer’s location is also provided, based on the customer’s location and their transaction history.</a:t>
            </a:r>
          </a:p>
        </p:txBody>
      </p:sp>
      <p:sp>
        <p:nvSpPr>
          <p:cNvPr id="77" name="Rectangle 48"/>
          <p:cNvSpPr>
            <a:spLocks noChangeArrowheads="1"/>
          </p:cNvSpPr>
          <p:nvPr/>
        </p:nvSpPr>
        <p:spPr bwMode="auto">
          <a:xfrm>
            <a:off x="782637" y="137160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Our Solution</a:t>
            </a:r>
            <a:endParaRPr lang="en-US" sz="5500" b="1" dirty="0">
              <a:latin typeface="Lucida Sans" pitchFamily="34" charset="0"/>
              <a:cs typeface="Lucida Sans" pitchFamily="34" charset="0"/>
            </a:endParaRPr>
          </a:p>
        </p:txBody>
      </p:sp>
      <p:sp>
        <p:nvSpPr>
          <p:cNvPr id="82" name="Rectangle 81"/>
          <p:cNvSpPr/>
          <p:nvPr/>
        </p:nvSpPr>
        <p:spPr>
          <a:xfrm>
            <a:off x="31470600" y="27623631"/>
            <a:ext cx="11345917" cy="2246769"/>
          </a:xfrm>
          <a:prstGeom prst="rect">
            <a:avLst/>
          </a:prstGeom>
        </p:spPr>
        <p:txBody>
          <a:bodyPr wrap="square">
            <a:spAutoFit/>
          </a:bodyPr>
          <a:lstStyle/>
          <a:p>
            <a:pPr algn="l">
              <a:spcBef>
                <a:spcPts val="0"/>
              </a:spcBef>
            </a:pPr>
            <a:r>
              <a:rPr lang="en-US" sz="3500" dirty="0" smtClean="0">
                <a:solidFill>
                  <a:schemeClr val="bg2">
                    <a:lumMod val="75000"/>
                  </a:schemeClr>
                </a:solidFill>
                <a:latin typeface="Century Gothic" pitchFamily="34" charset="0"/>
              </a:rPr>
              <a:t>Dr. Joshua Cross of Hermes Commerce, Inc. </a:t>
            </a:r>
          </a:p>
          <a:p>
            <a:pPr algn="l">
              <a:spcBef>
                <a:spcPts val="0"/>
              </a:spcBef>
            </a:pPr>
            <a:r>
              <a:rPr lang="en-US" sz="3500" dirty="0" smtClean="0">
                <a:solidFill>
                  <a:schemeClr val="bg2">
                    <a:lumMod val="75000"/>
                  </a:schemeClr>
                </a:solidFill>
                <a:latin typeface="Century Gothic" pitchFamily="34" charset="0"/>
              </a:rPr>
              <a:t>Dr. John Georgas of Northern Arizona University</a:t>
            </a:r>
          </a:p>
          <a:p>
            <a:pPr algn="l">
              <a:spcBef>
                <a:spcPts val="0"/>
              </a:spcBef>
            </a:pPr>
            <a:r>
              <a:rPr lang="en-US" sz="3500" dirty="0" smtClean="0">
                <a:solidFill>
                  <a:schemeClr val="bg2">
                    <a:lumMod val="75000"/>
                  </a:schemeClr>
                </a:solidFill>
                <a:latin typeface="Century Gothic" pitchFamily="34" charset="0"/>
              </a:rPr>
              <a:t>Dr. Wolf-Dieter </a:t>
            </a:r>
            <a:r>
              <a:rPr lang="en-US" sz="3500" dirty="0" err="1" smtClean="0">
                <a:solidFill>
                  <a:schemeClr val="bg2">
                    <a:lumMod val="75000"/>
                  </a:schemeClr>
                </a:solidFill>
                <a:latin typeface="Century Gothic" pitchFamily="34" charset="0"/>
              </a:rPr>
              <a:t>Otte</a:t>
            </a:r>
            <a:r>
              <a:rPr lang="en-US" sz="3500" dirty="0" smtClean="0">
                <a:solidFill>
                  <a:schemeClr val="bg2">
                    <a:lumMod val="75000"/>
                  </a:schemeClr>
                </a:solidFill>
                <a:latin typeface="Century Gothic" pitchFamily="34" charset="0"/>
              </a:rPr>
              <a:t> of Northern Arizona University</a:t>
            </a:r>
          </a:p>
          <a:p>
            <a:pPr algn="l">
              <a:spcBef>
                <a:spcPts val="0"/>
              </a:spcBef>
            </a:pPr>
            <a:r>
              <a:rPr lang="en-US" sz="3500" dirty="0" smtClean="0">
                <a:solidFill>
                  <a:schemeClr val="bg2">
                    <a:lumMod val="75000"/>
                  </a:schemeClr>
                </a:solidFill>
                <a:latin typeface="Century Gothic" pitchFamily="34" charset="0"/>
              </a:rPr>
              <a:t>User Testing Volunteers</a:t>
            </a:r>
            <a:endParaRPr lang="en-US" sz="3500" dirty="0" smtClean="0">
              <a:solidFill>
                <a:schemeClr val="bg2">
                  <a:lumMod val="75000"/>
                </a:schemeClr>
              </a:solidFill>
              <a:latin typeface="Century Gothic" pitchFamily="34" charset="0"/>
            </a:endParaRPr>
          </a:p>
        </p:txBody>
      </p:sp>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1430000"/>
            <a:ext cx="5410200" cy="990600"/>
          </a:xfrm>
          <a:prstGeom prst="rect">
            <a:avLst/>
          </a:prstGeom>
        </p:spPr>
      </p:pic>
      <p:grpSp>
        <p:nvGrpSpPr>
          <p:cNvPr id="130" name="Group 129"/>
          <p:cNvGrpSpPr/>
          <p:nvPr/>
        </p:nvGrpSpPr>
        <p:grpSpPr>
          <a:xfrm>
            <a:off x="1143000" y="21564600"/>
            <a:ext cx="11970245" cy="6176059"/>
            <a:chOff x="353573" y="2169508"/>
            <a:chExt cx="8454216" cy="4189940"/>
          </a:xfrm>
        </p:grpSpPr>
        <p:grpSp>
          <p:nvGrpSpPr>
            <p:cNvPr id="131" name="Group 130"/>
            <p:cNvGrpSpPr/>
            <p:nvPr/>
          </p:nvGrpSpPr>
          <p:grpSpPr>
            <a:xfrm>
              <a:off x="6757882" y="3752366"/>
              <a:ext cx="2049907" cy="2607082"/>
              <a:chOff x="357083" y="3967051"/>
              <a:chExt cx="2049907" cy="2607082"/>
            </a:xfrm>
          </p:grpSpPr>
          <p:sp>
            <p:nvSpPr>
              <p:cNvPr id="150" name="Cube 149"/>
              <p:cNvSpPr/>
              <p:nvPr/>
            </p:nvSpPr>
            <p:spPr>
              <a:xfrm>
                <a:off x="357083" y="3967051"/>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49" name="Cube 148"/>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sp>
          <p:nvSpPr>
            <p:cNvPr id="132" name="Can 131"/>
            <p:cNvSpPr/>
            <p:nvPr/>
          </p:nvSpPr>
          <p:spPr>
            <a:xfrm>
              <a:off x="3702544" y="2169508"/>
              <a:ext cx="1447800" cy="1117600"/>
            </a:xfrm>
            <a:prstGeom prst="ca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33" name="Cube 132"/>
            <p:cNvSpPr/>
            <p:nvPr/>
          </p:nvSpPr>
          <p:spPr>
            <a:xfrm>
              <a:off x="3666918" y="4047506"/>
              <a:ext cx="1605726" cy="2247900"/>
            </a:xfrm>
            <a:prstGeom prst="cube">
              <a:avLst/>
            </a:prstGeom>
            <a:solidFill>
              <a:schemeClr val="l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34" name="Straight Arrow Connector 133"/>
            <p:cNvCxnSpPr/>
            <p:nvPr/>
          </p:nvCxnSpPr>
          <p:spPr>
            <a:xfrm flipH="1" flipV="1">
              <a:off x="4120813" y="3284797"/>
              <a:ext cx="11800" cy="98452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4755078" y="3272781"/>
              <a:ext cx="6927" cy="99653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2780204" y="3287108"/>
              <a:ext cx="1296289"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sp>
          <p:nvSpPr>
            <p:cNvPr id="137" name="TextBox 136"/>
            <p:cNvSpPr txBox="1"/>
            <p:nvPr/>
          </p:nvSpPr>
          <p:spPr>
            <a:xfrm>
              <a:off x="4879095" y="3287108"/>
              <a:ext cx="1991186" cy="271441"/>
            </a:xfrm>
            <a:prstGeom prst="rect">
              <a:avLst/>
            </a:prstGeom>
            <a:noFill/>
          </p:spPr>
          <p:txBody>
            <a:bodyPr wrap="squar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38" name="TextBox 137"/>
            <p:cNvSpPr txBox="1"/>
            <p:nvPr/>
          </p:nvSpPr>
          <p:spPr>
            <a:xfrm>
              <a:off x="2403480" y="4269319"/>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39" name="TextBox 138"/>
            <p:cNvSpPr txBox="1"/>
            <p:nvPr/>
          </p:nvSpPr>
          <p:spPr>
            <a:xfrm>
              <a:off x="5417272" y="4321015"/>
              <a:ext cx="1183990"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HTTP Request</a:t>
              </a:r>
              <a:endParaRPr lang="en-US" sz="2000" dirty="0">
                <a:solidFill>
                  <a:schemeClr val="bg2">
                    <a:lumMod val="50000"/>
                  </a:schemeClr>
                </a:solidFill>
                <a:latin typeface="Century Gothic" pitchFamily="34" charset="0"/>
              </a:endParaRPr>
            </a:p>
          </p:txBody>
        </p:sp>
        <p:sp>
          <p:nvSpPr>
            <p:cNvPr id="140" name="TextBox 139"/>
            <p:cNvSpPr txBox="1"/>
            <p:nvPr/>
          </p:nvSpPr>
          <p:spPr>
            <a:xfrm>
              <a:off x="5255819" y="5561702"/>
              <a:ext cx="1453078"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 </a:t>
              </a:r>
              <a:endParaRPr lang="en-US" sz="2000" dirty="0">
                <a:solidFill>
                  <a:schemeClr val="bg2">
                    <a:lumMod val="50000"/>
                  </a:schemeClr>
                </a:solidFill>
                <a:latin typeface="Century Gothic" pitchFamily="34" charset="0"/>
              </a:endParaRPr>
            </a:p>
          </p:txBody>
        </p:sp>
        <p:cxnSp>
          <p:nvCxnSpPr>
            <p:cNvPr id="141" name="Straight Arrow Connector 140"/>
            <p:cNvCxnSpPr/>
            <p:nvPr/>
          </p:nvCxnSpPr>
          <p:spPr>
            <a:xfrm flipH="1" flipV="1">
              <a:off x="5013427" y="4834393"/>
              <a:ext cx="1749288"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5082639" y="5498275"/>
              <a:ext cx="1676398" cy="2214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43" name="Group 142"/>
            <p:cNvGrpSpPr/>
            <p:nvPr/>
          </p:nvGrpSpPr>
          <p:grpSpPr>
            <a:xfrm>
              <a:off x="353573" y="3752366"/>
              <a:ext cx="2049907" cy="2607082"/>
              <a:chOff x="352248" y="3981629"/>
              <a:chExt cx="2049907" cy="2607082"/>
            </a:xfrm>
          </p:grpSpPr>
          <p:sp>
            <p:nvSpPr>
              <p:cNvPr id="148" name="Cube 147"/>
              <p:cNvSpPr/>
              <p:nvPr/>
            </p:nvSpPr>
            <p:spPr>
              <a:xfrm>
                <a:off x="352248" y="3981629"/>
                <a:ext cx="2049907" cy="2607082"/>
              </a:xfrm>
              <a:prstGeom prst="cube">
                <a:avLst/>
              </a:prstGeom>
              <a:solidFill>
                <a:schemeClr val="lt1">
                  <a:alpha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Merchant App</a:t>
                </a:r>
                <a:endParaRPr lang="en-US" sz="2000" dirty="0">
                  <a:solidFill>
                    <a:schemeClr val="bg2">
                      <a:lumMod val="50000"/>
                    </a:schemeClr>
                  </a:solidFill>
                  <a:latin typeface="Century Gothic" pitchFamily="34" charset="0"/>
                </a:endParaRPr>
              </a:p>
            </p:txBody>
          </p:sp>
          <p:sp>
            <p:nvSpPr>
              <p:cNvPr id="147" name="Cube 146"/>
              <p:cNvSpPr/>
              <p:nvPr/>
            </p:nvSpPr>
            <p:spPr>
              <a:xfrm>
                <a:off x="422642" y="4540195"/>
                <a:ext cx="1652648" cy="942435"/>
              </a:xfrm>
              <a:prstGeom prst="cub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44" name="Straight Arrow Connector 143"/>
            <p:cNvCxnSpPr/>
            <p:nvPr/>
          </p:nvCxnSpPr>
          <p:spPr>
            <a:xfrm flipV="1">
              <a:off x="2028825" y="4769956"/>
              <a:ext cx="1652732" cy="2069"/>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2134392" y="5498276"/>
              <a:ext cx="1558836" cy="1173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2349662" y="5561702"/>
              <a:ext cx="1399261" cy="48024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Notification service</a:t>
              </a:r>
              <a:endParaRPr lang="en-US" sz="2000" dirty="0">
                <a:solidFill>
                  <a:schemeClr val="bg2">
                    <a:lumMod val="50000"/>
                  </a:schemeClr>
                </a:solidFill>
                <a:latin typeface="Century Gothic" pitchFamily="34" charset="0"/>
              </a:endParaRPr>
            </a:p>
          </p:txBody>
        </p:sp>
      </p:grpSp>
      <p:sp>
        <p:nvSpPr>
          <p:cNvPr id="151" name="Rectangle 48"/>
          <p:cNvSpPr>
            <a:spLocks noChangeArrowheads="1"/>
          </p:cNvSpPr>
          <p:nvPr/>
        </p:nvSpPr>
        <p:spPr bwMode="auto">
          <a:xfrm>
            <a:off x="782637" y="192024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Architecture</a:t>
            </a:r>
            <a:endParaRPr lang="en-US" sz="5500" b="1" dirty="0">
              <a:latin typeface="Lucida Sans" pitchFamily="34" charset="0"/>
              <a:cs typeface="Lucida Sans" pitchFamily="34" charset="0"/>
            </a:endParaRPr>
          </a:p>
        </p:txBody>
      </p:sp>
      <p:sp>
        <p:nvSpPr>
          <p:cNvPr id="152" name="Rectangle 151"/>
          <p:cNvSpPr/>
          <p:nvPr/>
        </p:nvSpPr>
        <p:spPr>
          <a:xfrm>
            <a:off x="838200" y="20172402"/>
            <a:ext cx="21031200" cy="553998"/>
          </a:xfrm>
          <a:prstGeom prst="rect">
            <a:avLst/>
          </a:prstGeom>
        </p:spPr>
        <p:txBody>
          <a:bodyPr wrap="square">
            <a:spAutoFit/>
          </a:bodyPr>
          <a:lstStyle/>
          <a:p>
            <a:r>
              <a:rPr lang="en-US" sz="3000" dirty="0" smtClean="0">
                <a:solidFill>
                  <a:schemeClr val="bg2">
                    <a:lumMod val="50000"/>
                  </a:schemeClr>
                </a:solidFill>
                <a:latin typeface="Century Gothic" pitchFamily="34" charset="0"/>
              </a:rPr>
              <a:t>The localization </a:t>
            </a:r>
            <a:r>
              <a:rPr lang="en-US" sz="3000" dirty="0">
                <a:solidFill>
                  <a:schemeClr val="bg2">
                    <a:lumMod val="50000"/>
                  </a:schemeClr>
                </a:solidFill>
                <a:latin typeface="Century Gothic" pitchFamily="34" charset="0"/>
              </a:rPr>
              <a:t>functionalities are implemented on the Android, iOS, and website platforms.</a:t>
            </a:r>
          </a:p>
        </p:txBody>
      </p:sp>
      <p:sp>
        <p:nvSpPr>
          <p:cNvPr id="155" name="Rectangle 154"/>
          <p:cNvSpPr/>
          <p:nvPr/>
        </p:nvSpPr>
        <p:spPr>
          <a:xfrm>
            <a:off x="16383000" y="28399026"/>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2</a:t>
            </a:r>
            <a:r>
              <a:rPr lang="en-US" sz="2500" dirty="0" smtClean="0">
                <a:solidFill>
                  <a:schemeClr val="bg2">
                    <a:lumMod val="50000"/>
                  </a:schemeClr>
                </a:solidFill>
                <a:latin typeface="Century Gothic" pitchFamily="34" charset="0"/>
              </a:rPr>
              <a:t>: Architecture for the </a:t>
            </a:r>
            <a:r>
              <a:rPr lang="en-US" sz="2500" dirty="0" smtClean="0">
                <a:solidFill>
                  <a:schemeClr val="bg2">
                    <a:lumMod val="50000"/>
                  </a:schemeClr>
                </a:solidFill>
                <a:latin typeface="Century Gothic" pitchFamily="34" charset="0"/>
              </a:rPr>
              <a:t>localization </a:t>
            </a:r>
            <a:r>
              <a:rPr lang="en-US" sz="2500" dirty="0" smtClean="0">
                <a:solidFill>
                  <a:schemeClr val="bg2">
                    <a:lumMod val="50000"/>
                  </a:schemeClr>
                </a:solidFill>
                <a:latin typeface="Century Gothic" pitchFamily="34" charset="0"/>
              </a:rPr>
              <a:t>functionality of directed ads and coupons.</a:t>
            </a:r>
            <a:endParaRPr lang="en-US" sz="2500" dirty="0">
              <a:solidFill>
                <a:schemeClr val="bg2">
                  <a:lumMod val="50000"/>
                </a:schemeClr>
              </a:solidFill>
              <a:latin typeface="Century Gothic" pitchFamily="34" charset="0"/>
            </a:endParaRPr>
          </a:p>
        </p:txBody>
      </p:sp>
      <p:grpSp>
        <p:nvGrpSpPr>
          <p:cNvPr id="158" name="Group 157"/>
          <p:cNvGrpSpPr/>
          <p:nvPr/>
        </p:nvGrpSpPr>
        <p:grpSpPr>
          <a:xfrm>
            <a:off x="16459200" y="21336000"/>
            <a:ext cx="10210800" cy="6477000"/>
            <a:chOff x="1022633" y="1905000"/>
            <a:chExt cx="7299380" cy="4538209"/>
          </a:xfrm>
        </p:grpSpPr>
        <p:sp>
          <p:nvSpPr>
            <p:cNvPr id="159" name="Can 158"/>
            <p:cNvSpPr/>
            <p:nvPr/>
          </p:nvSpPr>
          <p:spPr>
            <a:xfrm>
              <a:off x="2095417" y="1905000"/>
              <a:ext cx="1447800" cy="1117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Database</a:t>
              </a:r>
              <a:endParaRPr lang="en-US" sz="2000" dirty="0">
                <a:solidFill>
                  <a:schemeClr val="bg2">
                    <a:lumMod val="50000"/>
                  </a:schemeClr>
                </a:solidFill>
                <a:latin typeface="Century Gothic" pitchFamily="34" charset="0"/>
              </a:endParaRPr>
            </a:p>
          </p:txBody>
        </p:sp>
        <p:sp>
          <p:nvSpPr>
            <p:cNvPr id="160" name="Cube 159"/>
            <p:cNvSpPr/>
            <p:nvPr/>
          </p:nvSpPr>
          <p:spPr>
            <a:xfrm>
              <a:off x="1923803" y="3708400"/>
              <a:ext cx="1712768" cy="22479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RESTful Web Service</a:t>
              </a:r>
            </a:p>
          </p:txBody>
        </p:sp>
        <p:cxnSp>
          <p:nvCxnSpPr>
            <p:cNvPr id="161" name="Straight Arrow Connector 160"/>
            <p:cNvCxnSpPr/>
            <p:nvPr/>
          </p:nvCxnSpPr>
          <p:spPr>
            <a:xfrm flipH="1">
              <a:off x="3123210" y="3022600"/>
              <a:ext cx="990" cy="789379"/>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3461021" y="3156345"/>
              <a:ext cx="1352433"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Response</a:t>
              </a:r>
              <a:endParaRPr lang="en-US" sz="2000" dirty="0">
                <a:solidFill>
                  <a:schemeClr val="bg2">
                    <a:lumMod val="50000"/>
                  </a:schemeClr>
                </a:solidFill>
                <a:latin typeface="Century Gothic" pitchFamily="34" charset="0"/>
              </a:endParaRPr>
            </a:p>
          </p:txBody>
        </p:sp>
        <p:sp>
          <p:nvSpPr>
            <p:cNvPr id="163" name="TextBox 162"/>
            <p:cNvSpPr txBox="1"/>
            <p:nvPr/>
          </p:nvSpPr>
          <p:spPr>
            <a:xfrm>
              <a:off x="3800755" y="4292106"/>
              <a:ext cx="2292392" cy="495991"/>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Update location via HTTP connection</a:t>
              </a:r>
              <a:endParaRPr lang="en-US" sz="2000" dirty="0">
                <a:solidFill>
                  <a:schemeClr val="bg2">
                    <a:lumMod val="50000"/>
                  </a:schemeClr>
                </a:solidFill>
                <a:latin typeface="Century Gothic" pitchFamily="34" charset="0"/>
              </a:endParaRPr>
            </a:p>
          </p:txBody>
        </p:sp>
        <p:sp>
          <p:nvSpPr>
            <p:cNvPr id="164" name="TextBox 163"/>
            <p:cNvSpPr txBox="1"/>
            <p:nvPr/>
          </p:nvSpPr>
          <p:spPr>
            <a:xfrm>
              <a:off x="3812583" y="5535567"/>
              <a:ext cx="2221565" cy="280343"/>
            </a:xfrm>
            <a:prstGeom prst="rect">
              <a:avLst/>
            </a:prstGeom>
            <a:noFill/>
          </p:spPr>
          <p:txBody>
            <a:bodyPr wrap="square" rtlCol="0">
              <a:spAutoFit/>
            </a:bodyPr>
            <a:lstStyle/>
            <a:p>
              <a:pPr algn="ctr"/>
              <a:r>
                <a:rPr lang="en-US" sz="2000" dirty="0" smtClean="0">
                  <a:solidFill>
                    <a:schemeClr val="bg2">
                      <a:lumMod val="50000"/>
                    </a:schemeClr>
                  </a:solidFill>
                  <a:latin typeface="Century Gothic" pitchFamily="34" charset="0"/>
                </a:rPr>
                <a:t>Send nearby deals</a:t>
              </a:r>
              <a:endParaRPr lang="en-US" sz="2000" dirty="0">
                <a:solidFill>
                  <a:schemeClr val="bg2">
                    <a:lumMod val="50000"/>
                  </a:schemeClr>
                </a:solidFill>
                <a:latin typeface="Century Gothic" pitchFamily="34" charset="0"/>
              </a:endParaRPr>
            </a:p>
          </p:txBody>
        </p:sp>
        <p:cxnSp>
          <p:nvCxnSpPr>
            <p:cNvPr id="165" name="Straight Arrow Connector 164"/>
            <p:cNvCxnSpPr/>
            <p:nvPr/>
          </p:nvCxnSpPr>
          <p:spPr>
            <a:xfrm>
              <a:off x="3538847" y="5533902"/>
              <a:ext cx="2719078" cy="9648"/>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1022633" y="3152235"/>
              <a:ext cx="1176749" cy="256228"/>
            </a:xfrm>
            <a:prstGeom prst="rect">
              <a:avLst/>
            </a:prstGeom>
            <a:noFill/>
          </p:spPr>
          <p:txBody>
            <a:bodyPr wrap="none" rtlCol="0">
              <a:spAutoFit/>
            </a:bodyPr>
            <a:lstStyle/>
            <a:p>
              <a:r>
                <a:rPr lang="en-US" sz="2000" dirty="0" smtClean="0">
                  <a:solidFill>
                    <a:schemeClr val="bg2">
                      <a:lumMod val="50000"/>
                    </a:schemeClr>
                  </a:solidFill>
                  <a:latin typeface="Century Gothic" pitchFamily="34" charset="0"/>
                </a:rPr>
                <a:t>SQL Queries</a:t>
              </a:r>
              <a:endParaRPr lang="en-US" sz="2000" dirty="0">
                <a:solidFill>
                  <a:schemeClr val="bg2">
                    <a:lumMod val="50000"/>
                  </a:schemeClr>
                </a:solidFill>
                <a:latin typeface="Century Gothic" pitchFamily="34" charset="0"/>
              </a:endParaRPr>
            </a:p>
          </p:txBody>
        </p:sp>
        <p:cxnSp>
          <p:nvCxnSpPr>
            <p:cNvPr id="167" name="Straight Arrow Connector 166"/>
            <p:cNvCxnSpPr/>
            <p:nvPr/>
          </p:nvCxnSpPr>
          <p:spPr>
            <a:xfrm flipH="1" flipV="1">
              <a:off x="2553195" y="3040083"/>
              <a:ext cx="11875" cy="760021"/>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6272106" y="3836127"/>
              <a:ext cx="2049907" cy="2607082"/>
              <a:chOff x="357082" y="4203212"/>
              <a:chExt cx="2049907" cy="2607082"/>
            </a:xfrm>
          </p:grpSpPr>
          <p:sp>
            <p:nvSpPr>
              <p:cNvPr id="171" name="Cube 170"/>
              <p:cNvSpPr/>
              <p:nvPr/>
            </p:nvSpPr>
            <p:spPr>
              <a:xfrm>
                <a:off x="357082" y="4203212"/>
                <a:ext cx="2049907" cy="2607082"/>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smtClean="0">
                  <a:solidFill>
                    <a:schemeClr val="bg2">
                      <a:lumMod val="50000"/>
                    </a:schemeClr>
                  </a:solidFill>
                  <a:latin typeface="Century Gothic" pitchFamily="34" charset="0"/>
                </a:endParaRPr>
              </a:p>
              <a:p>
                <a:pPr algn="ctr"/>
                <a:r>
                  <a:rPr lang="en-US" sz="2000" dirty="0" smtClean="0">
                    <a:solidFill>
                      <a:schemeClr val="bg2">
                        <a:lumMod val="50000"/>
                      </a:schemeClr>
                    </a:solidFill>
                    <a:latin typeface="Century Gothic" pitchFamily="34" charset="0"/>
                  </a:rPr>
                  <a:t>Customer App</a:t>
                </a:r>
                <a:endParaRPr lang="en-US" sz="2000" dirty="0">
                  <a:solidFill>
                    <a:schemeClr val="bg2">
                      <a:lumMod val="50000"/>
                    </a:schemeClr>
                  </a:solidFill>
                  <a:latin typeface="Century Gothic" pitchFamily="34" charset="0"/>
                </a:endParaRPr>
              </a:p>
            </p:txBody>
          </p:sp>
          <p:sp>
            <p:nvSpPr>
              <p:cNvPr id="170" name="Cube 169"/>
              <p:cNvSpPr/>
              <p:nvPr/>
            </p:nvSpPr>
            <p:spPr>
              <a:xfrm>
                <a:off x="422642" y="4540195"/>
                <a:ext cx="1652648" cy="942435"/>
              </a:xfrm>
              <a:prstGeom prst="cub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chemeClr val="bg2">
                        <a:lumMod val="50000"/>
                      </a:schemeClr>
                    </a:solidFill>
                    <a:latin typeface="Century Gothic" pitchFamily="34" charset="0"/>
                  </a:rPr>
                  <a:t>JSON</a:t>
                </a:r>
                <a:endParaRPr lang="en-US" sz="2000" dirty="0">
                  <a:solidFill>
                    <a:schemeClr val="bg2">
                      <a:lumMod val="50000"/>
                    </a:schemeClr>
                  </a:solidFill>
                  <a:latin typeface="Century Gothic" pitchFamily="34" charset="0"/>
                </a:endParaRPr>
              </a:p>
            </p:txBody>
          </p:sp>
        </p:grpSp>
        <p:cxnSp>
          <p:nvCxnSpPr>
            <p:cNvPr id="169" name="Straight Arrow Connector 168"/>
            <p:cNvCxnSpPr/>
            <p:nvPr/>
          </p:nvCxnSpPr>
          <p:spPr>
            <a:xfrm flipH="1">
              <a:off x="3409950" y="4857750"/>
              <a:ext cx="2924175"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2362200" y="28399026"/>
            <a:ext cx="10058400" cy="861774"/>
          </a:xfrm>
          <a:prstGeom prst="rect">
            <a:avLst/>
          </a:prstGeom>
        </p:spPr>
        <p:txBody>
          <a:bodyPr wrap="square">
            <a:spAutoFit/>
          </a:bodyPr>
          <a:lstStyle/>
          <a:p>
            <a:pPr algn="l"/>
            <a:r>
              <a:rPr lang="en-US" sz="2500" b="1" dirty="0" smtClean="0">
                <a:solidFill>
                  <a:schemeClr val="bg2">
                    <a:lumMod val="50000"/>
                  </a:schemeClr>
                </a:solidFill>
                <a:latin typeface="Century Gothic" pitchFamily="34" charset="0"/>
              </a:rPr>
              <a:t>Figure 1</a:t>
            </a:r>
            <a:r>
              <a:rPr lang="en-US" sz="2500" dirty="0" smtClean="0">
                <a:solidFill>
                  <a:schemeClr val="bg2">
                    <a:lumMod val="50000"/>
                  </a:schemeClr>
                </a:solidFill>
                <a:latin typeface="Century Gothic" pitchFamily="34" charset="0"/>
              </a:rPr>
              <a:t>: Architecture for the </a:t>
            </a:r>
            <a:r>
              <a:rPr lang="en-US" sz="2500" dirty="0" smtClean="0">
                <a:solidFill>
                  <a:schemeClr val="bg2">
                    <a:lumMod val="50000"/>
                  </a:schemeClr>
                </a:solidFill>
                <a:latin typeface="Century Gothic" pitchFamily="34" charset="0"/>
              </a:rPr>
              <a:t>localization </a:t>
            </a:r>
            <a:r>
              <a:rPr lang="en-US" sz="2500" dirty="0" smtClean="0">
                <a:solidFill>
                  <a:schemeClr val="bg2">
                    <a:lumMod val="50000"/>
                  </a:schemeClr>
                </a:solidFill>
                <a:latin typeface="Century Gothic" pitchFamily="34" charset="0"/>
              </a:rPr>
              <a:t>functionality between customer and merchant.</a:t>
            </a:r>
            <a:endParaRPr lang="en-US" sz="2500" dirty="0">
              <a:solidFill>
                <a:schemeClr val="bg2">
                  <a:lumMod val="50000"/>
                </a:schemeClr>
              </a:solidFill>
              <a:latin typeface="Century Gothic" pitchFamily="34" charset="0"/>
            </a:endParaRPr>
          </a:p>
        </p:txBody>
      </p:sp>
      <p:sp>
        <p:nvSpPr>
          <p:cNvPr id="174" name="Rectangle 48"/>
          <p:cNvSpPr>
            <a:spLocks noChangeArrowheads="1"/>
          </p:cNvSpPr>
          <p:nvPr/>
        </p:nvSpPr>
        <p:spPr bwMode="auto">
          <a:xfrm>
            <a:off x="31013400" y="64008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Testing</a:t>
            </a:r>
            <a:endParaRPr lang="en-US" sz="5500" b="1" dirty="0">
              <a:latin typeface="Lucida Sans" pitchFamily="34" charset="0"/>
              <a:cs typeface="Lucida Sans" pitchFamily="34" charset="0"/>
            </a:endParaRPr>
          </a:p>
        </p:txBody>
      </p:sp>
      <p:sp>
        <p:nvSpPr>
          <p:cNvPr id="12" name="Rectangle 11"/>
          <p:cNvSpPr/>
          <p:nvPr/>
        </p:nvSpPr>
        <p:spPr>
          <a:xfrm>
            <a:off x="15087600" y="17602200"/>
            <a:ext cx="13944600" cy="1384995"/>
          </a:xfrm>
          <a:prstGeom prst="rect">
            <a:avLst/>
          </a:prstGeom>
        </p:spPr>
        <p:txBody>
          <a:bodyPr wrap="square">
            <a:spAutoFit/>
          </a:bodyPr>
          <a:lstStyle/>
          <a:p>
            <a:r>
              <a:rPr lang="en-US" b="1" dirty="0" smtClean="0">
                <a:solidFill>
                  <a:schemeClr val="bg2">
                    <a:lumMod val="50000"/>
                  </a:schemeClr>
                </a:solidFill>
                <a:latin typeface="Century Gothic" pitchFamily="34" charset="0"/>
              </a:rPr>
              <a:t>Figure 3</a:t>
            </a:r>
            <a:r>
              <a:rPr lang="en-US" dirty="0" smtClean="0">
                <a:solidFill>
                  <a:schemeClr val="bg2">
                    <a:lumMod val="50000"/>
                  </a:schemeClr>
                </a:solidFill>
                <a:latin typeface="Century Gothic" pitchFamily="34" charset="0"/>
              </a:rPr>
              <a:t>: The left image shows an iPhone screenshot of the home page of the merchant app.  The right image shows an Android screenshot of the merchant map page of the customer app. </a:t>
            </a:r>
            <a:endParaRPr lang="en-US" dirty="0">
              <a:solidFill>
                <a:schemeClr val="bg2">
                  <a:lumMod val="50000"/>
                </a:schemeClr>
              </a:solidFill>
              <a:latin typeface="Century Gothic" pitchFamily="34" charset="0"/>
            </a:endParaRPr>
          </a:p>
        </p:txBody>
      </p:sp>
      <p:sp>
        <p:nvSpPr>
          <p:cNvPr id="71" name="Rectangle 48"/>
          <p:cNvSpPr>
            <a:spLocks noChangeArrowheads="1"/>
          </p:cNvSpPr>
          <p:nvPr/>
        </p:nvSpPr>
        <p:spPr bwMode="auto">
          <a:xfrm>
            <a:off x="30957837" y="188214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5500" b="1" dirty="0" smtClean="0">
                <a:latin typeface="Lucida Sans" pitchFamily="34" charset="0"/>
                <a:cs typeface="Lucida Sans" pitchFamily="34" charset="0"/>
              </a:rPr>
              <a:t>Statistics</a:t>
            </a:r>
            <a:endParaRPr lang="en-US" sz="5500" b="1" dirty="0">
              <a:latin typeface="Lucida Sans" pitchFamily="34" charset="0"/>
              <a:cs typeface="Lucida Sans"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00316887"/>
              </p:ext>
            </p:extLst>
          </p:nvPr>
        </p:nvGraphicFramePr>
        <p:xfrm>
          <a:off x="31428558" y="21432951"/>
          <a:ext cx="11430000" cy="3779520"/>
        </p:xfrm>
        <a:graphic>
          <a:graphicData uri="http://schemas.openxmlformats.org/drawingml/2006/table">
            <a:tbl>
              <a:tblPr firstRow="1" bandRow="1">
                <a:tableStyleId>{9D7B26C5-4107-4FEC-AEDC-1716B250A1EF}</a:tableStyleId>
              </a:tblPr>
              <a:tblGrid>
                <a:gridCol w="2743200"/>
                <a:gridCol w="2171700"/>
                <a:gridCol w="2171700"/>
                <a:gridCol w="2171700"/>
                <a:gridCol w="2171700"/>
              </a:tblGrid>
              <a:tr h="452120">
                <a:tc rowSpan="2">
                  <a:txBody>
                    <a:bodyPr/>
                    <a:lstStyle/>
                    <a:p>
                      <a:pPr algn="ctr"/>
                      <a:r>
                        <a:rPr lang="en-US" sz="2500" b="1" dirty="0" smtClean="0">
                          <a:latin typeface="Century Gothic" pitchFamily="34" charset="0"/>
                        </a:rPr>
                        <a:t>Action</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smtClean="0">
                          <a:latin typeface="Century Gothic" pitchFamily="34" charset="0"/>
                        </a:rPr>
                        <a:t>Android</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2500" b="1" dirty="0" smtClean="0">
                          <a:latin typeface="Century Gothic" pitchFamily="34" charset="0"/>
                        </a:rPr>
                        <a:t>iPhone</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2120">
                <a:tc vMerge="1">
                  <a:txBody>
                    <a:bodyPr/>
                    <a:lstStyle/>
                    <a:p>
                      <a:endParaRPr lang="en-US" sz="3000" dirty="0">
                        <a:solidFill>
                          <a:schemeClr val="bg2">
                            <a:lumMod val="50000"/>
                          </a:schemeClr>
                        </a:solidFill>
                        <a:latin typeface="Century Gothic"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b="1" dirty="0" smtClean="0">
                          <a:latin typeface="Century Gothic" pitchFamily="34" charset="0"/>
                        </a:rPr>
                        <a:t>Receive</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Transmit</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Receive </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b="1" dirty="0" smtClean="0">
                          <a:latin typeface="Century Gothic" pitchFamily="34" charset="0"/>
                        </a:rPr>
                        <a:t>Transmit</a:t>
                      </a:r>
                      <a:endParaRPr lang="en-US" sz="2500" b="1"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Log in</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2322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3100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433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592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Merchant Map</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1942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1912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1804</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1703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Deals</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3328</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1002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1692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571</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Pay Charge</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942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1740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298</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283</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View History</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2070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872</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4226</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570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452120">
                <a:tc>
                  <a:txBody>
                    <a:bodyPr/>
                    <a:lstStyle/>
                    <a:p>
                      <a:pPr algn="ctr"/>
                      <a:r>
                        <a:rPr lang="en-US" sz="2500" dirty="0" smtClean="0">
                          <a:latin typeface="Century Gothic" pitchFamily="34" charset="0"/>
                        </a:rPr>
                        <a:t>Log</a:t>
                      </a:r>
                      <a:r>
                        <a:rPr lang="en-US" sz="2500" baseline="0" dirty="0" smtClean="0">
                          <a:latin typeface="Century Gothic" pitchFamily="34" charset="0"/>
                        </a:rPr>
                        <a:t>out</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sz="2500" dirty="0" smtClean="0">
                          <a:latin typeface="Century Gothic" pitchFamily="34" charset="0"/>
                        </a:rPr>
                        <a:t>0</a:t>
                      </a:r>
                      <a:endParaRPr lang="en-US" sz="2500" dirty="0">
                        <a:solidFill>
                          <a:schemeClr val="bg2">
                            <a:lumMod val="50000"/>
                          </a:schemeClr>
                        </a:solidFill>
                        <a:latin typeface="Century Gothic"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9" name="Rectangle 48"/>
          <p:cNvSpPr>
            <a:spLocks noChangeArrowheads="1"/>
          </p:cNvSpPr>
          <p:nvPr/>
        </p:nvSpPr>
        <p:spPr bwMode="auto">
          <a:xfrm>
            <a:off x="31318200" y="78486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4000" b="1" dirty="0" smtClean="0">
                <a:latin typeface="Lucida Sans" pitchFamily="34" charset="0"/>
                <a:cs typeface="Lucida Sans" pitchFamily="34" charset="0"/>
              </a:rPr>
              <a:t>User Testing</a:t>
            </a:r>
            <a:endParaRPr lang="en-US" sz="4000" b="1" dirty="0">
              <a:latin typeface="Lucida Sans" pitchFamily="34" charset="0"/>
              <a:cs typeface="Lucida Sans" pitchFamily="34" charset="0"/>
            </a:endParaRPr>
          </a:p>
        </p:txBody>
      </p:sp>
      <p:sp>
        <p:nvSpPr>
          <p:cNvPr id="80" name="Rectangle 79"/>
          <p:cNvSpPr/>
          <p:nvPr/>
        </p:nvSpPr>
        <p:spPr>
          <a:xfrm>
            <a:off x="31546800" y="8610600"/>
            <a:ext cx="11430000" cy="4708981"/>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Over 40 people from diverse groups were tested using three different versions of each app.   </a:t>
            </a:r>
          </a:p>
          <a:p>
            <a:pPr>
              <a:spcBef>
                <a:spcPts val="0"/>
              </a:spcBef>
            </a:pPr>
            <a:endParaRPr lang="en-US" sz="3000" dirty="0">
              <a:solidFill>
                <a:schemeClr val="bg2">
                  <a:lumMod val="50000"/>
                </a:schemeClr>
              </a:solidFill>
              <a:latin typeface="Century Gothic" pitchFamily="34" charset="0"/>
            </a:endParaRPr>
          </a:p>
          <a:p>
            <a:pPr>
              <a:spcBef>
                <a:spcPts val="0"/>
              </a:spcBef>
            </a:pPr>
            <a:r>
              <a:rPr lang="en-US" sz="3000" dirty="0" smtClean="0">
                <a:solidFill>
                  <a:schemeClr val="bg2">
                    <a:lumMod val="50000"/>
                  </a:schemeClr>
                </a:solidFill>
                <a:latin typeface="Century Gothic" pitchFamily="34" charset="0"/>
              </a:rPr>
              <a:t>Common issues found were: </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Expected functionality for map page</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Shortcut/navigation </a:t>
            </a:r>
          </a:p>
          <a:p>
            <a:pPr marL="914400" lvl="1" indent="-457200">
              <a:spcBef>
                <a:spcPts val="0"/>
              </a:spcBef>
              <a:buFont typeface="Arial" pitchFamily="34" charset="0"/>
              <a:buChar char="•"/>
            </a:pPr>
            <a:r>
              <a:rPr lang="en-US" sz="3000" dirty="0" smtClean="0">
                <a:solidFill>
                  <a:schemeClr val="bg2">
                    <a:lumMod val="50000"/>
                  </a:schemeClr>
                </a:solidFill>
                <a:latin typeface="Century Gothic" pitchFamily="34" charset="0"/>
              </a:rPr>
              <a:t>Poor feedback for user </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Error messages</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Confirmation for important user actions</a:t>
            </a:r>
          </a:p>
          <a:p>
            <a:pPr marL="1371600" lvl="2" indent="-457200">
              <a:spcBef>
                <a:spcPts val="0"/>
              </a:spcBef>
              <a:buFont typeface="Courier New" pitchFamily="49" charset="0"/>
              <a:buChar char="o"/>
            </a:pPr>
            <a:r>
              <a:rPr lang="en-US" sz="3000" dirty="0" smtClean="0">
                <a:solidFill>
                  <a:schemeClr val="bg2">
                    <a:lumMod val="50000"/>
                  </a:schemeClr>
                </a:solidFill>
                <a:latin typeface="Century Gothic" pitchFamily="34" charset="0"/>
              </a:rPr>
              <a:t>Explanation of empty lists</a:t>
            </a:r>
          </a:p>
        </p:txBody>
      </p:sp>
      <p:sp>
        <p:nvSpPr>
          <p:cNvPr id="81" name="Rectangle 48"/>
          <p:cNvSpPr>
            <a:spLocks noChangeArrowheads="1"/>
          </p:cNvSpPr>
          <p:nvPr/>
        </p:nvSpPr>
        <p:spPr bwMode="auto">
          <a:xfrm>
            <a:off x="31318200" y="14325600"/>
            <a:ext cx="10113963" cy="779462"/>
          </a:xfrm>
          <a:prstGeom prst="rect">
            <a:avLst/>
          </a:prstGeom>
          <a:noFill/>
          <a:ln w="12700">
            <a:noFill/>
            <a:miter lim="800000"/>
            <a:headEnd/>
            <a:tailEnd/>
          </a:ln>
        </p:spPr>
        <p:txBody>
          <a:bodyPr wrap="none" lIns="90488" tIns="44450" rIns="90488" bIns="44450" anchor="ctr"/>
          <a:lstStyle/>
          <a:p>
            <a:pPr algn="l">
              <a:spcBef>
                <a:spcPct val="0"/>
              </a:spcBef>
            </a:pPr>
            <a:r>
              <a:rPr lang="en-US" sz="4000" b="1" dirty="0" smtClean="0">
                <a:latin typeface="Lucida Sans" pitchFamily="34" charset="0"/>
                <a:cs typeface="Lucida Sans" pitchFamily="34" charset="0"/>
              </a:rPr>
              <a:t>Unit Testing</a:t>
            </a:r>
            <a:endParaRPr lang="en-US" sz="4000" b="1" dirty="0">
              <a:latin typeface="Lucida Sans" pitchFamily="34" charset="0"/>
              <a:cs typeface="Lucida Sans" pitchFamily="34" charset="0"/>
            </a:endParaRPr>
          </a:p>
        </p:txBody>
      </p:sp>
      <p:sp>
        <p:nvSpPr>
          <p:cNvPr id="5" name="AutoShape 2" descr="https://mail.google.com/mail/u/0/?ui=2&amp;ik=c9e8a5f354&amp;view=att&amp;th=13dfbb35feca3559&amp;attid=0.1.1&amp;disp=emb&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a:xfrm>
            <a:off x="31546800" y="15105062"/>
            <a:ext cx="11430000" cy="1477328"/>
          </a:xfrm>
          <a:prstGeom prst="rect">
            <a:avLst/>
          </a:prstGeom>
        </p:spPr>
        <p:txBody>
          <a:bodyPr wrap="square">
            <a:spAutoFit/>
          </a:bodyPr>
          <a:lstStyle/>
          <a:p>
            <a:pPr>
              <a:spcBef>
                <a:spcPts val="0"/>
              </a:spcBef>
            </a:pPr>
            <a:r>
              <a:rPr lang="en-US" sz="3000" dirty="0" smtClean="0">
                <a:solidFill>
                  <a:schemeClr val="bg2">
                    <a:lumMod val="50000"/>
                  </a:schemeClr>
                </a:solidFill>
                <a:latin typeface="Century Gothic" pitchFamily="34" charset="0"/>
              </a:rPr>
              <a:t>The backend software is being unit-tested for correct functionality.  As functions were developed for the app, they were manually tested.  </a:t>
            </a:r>
          </a:p>
        </p:txBody>
      </p:sp>
      <p:sp>
        <p:nvSpPr>
          <p:cNvPr id="85" name="Rectangle 84"/>
          <p:cNvSpPr/>
          <p:nvPr/>
        </p:nvSpPr>
        <p:spPr>
          <a:xfrm>
            <a:off x="31318200" y="20000893"/>
            <a:ext cx="11658600" cy="954107"/>
          </a:xfrm>
          <a:prstGeom prst="rect">
            <a:avLst/>
          </a:prstGeom>
        </p:spPr>
        <p:txBody>
          <a:bodyPr wrap="square">
            <a:spAutoFit/>
          </a:bodyPr>
          <a:lstStyle/>
          <a:p>
            <a:pPr>
              <a:spcBef>
                <a:spcPts val="0"/>
              </a:spcBef>
            </a:pPr>
            <a:r>
              <a:rPr lang="en-US" b="1" dirty="0" smtClean="0">
                <a:solidFill>
                  <a:schemeClr val="bg2">
                    <a:lumMod val="50000"/>
                  </a:schemeClr>
                </a:solidFill>
                <a:latin typeface="Century Gothic" pitchFamily="34" charset="0"/>
              </a:rPr>
              <a:t>Table 1: </a:t>
            </a:r>
            <a:r>
              <a:rPr lang="en-US" dirty="0" smtClean="0">
                <a:solidFill>
                  <a:schemeClr val="bg2">
                    <a:lumMod val="50000"/>
                  </a:schemeClr>
                </a:solidFill>
                <a:latin typeface="Century Gothic" pitchFamily="34" charset="0"/>
              </a:rPr>
              <a:t>Data </a:t>
            </a:r>
            <a:r>
              <a:rPr lang="en-US" dirty="0" smtClean="0">
                <a:solidFill>
                  <a:schemeClr val="bg2">
                    <a:lumMod val="50000"/>
                  </a:schemeClr>
                </a:solidFill>
                <a:latin typeface="Century Gothic" pitchFamily="34" charset="0"/>
              </a:rPr>
              <a:t>transfer, in bytes, between the apps and the server. Data </a:t>
            </a:r>
            <a:r>
              <a:rPr lang="en-US" dirty="0" smtClean="0">
                <a:solidFill>
                  <a:schemeClr val="bg2">
                    <a:lumMod val="50000"/>
                  </a:schemeClr>
                </a:solidFill>
                <a:latin typeface="Century Gothic" pitchFamily="34" charset="0"/>
              </a:rPr>
              <a:t>transferred depends on the length of the specific record.</a:t>
            </a:r>
            <a:endParaRPr lang="en-US" b="1" dirty="0" smtClean="0">
              <a:solidFill>
                <a:schemeClr val="bg2">
                  <a:lumMod val="50000"/>
                </a:schemeClr>
              </a:solidFill>
              <a:latin typeface="Century Gothic" pitchFamily="34" charset="0"/>
            </a:endParaRPr>
          </a:p>
        </p:txBody>
      </p:sp>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0807" y="6019801"/>
            <a:ext cx="5847993" cy="1135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3800" y="5943600"/>
            <a:ext cx="5956269" cy="1143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432</Words>
  <Application>Microsoft Office PowerPoint</Application>
  <PresentationFormat>Custom</PresentationFormat>
  <Paragraphs>99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 template in powerpoint</vt:lpstr>
      <vt:lpstr>Localization Functionality for MCM, a Mobile Commerce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2013-04-12T19:26:07Z</dcterms:modified>
</cp:coreProperties>
</file>