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691" autoAdjust="0"/>
  </p:normalViewPr>
  <p:slideViewPr>
    <p:cSldViewPr>
      <p:cViewPr>
        <p:scale>
          <a:sx n="100" d="100"/>
          <a:sy n="100" d="100"/>
        </p:scale>
        <p:origin x="9888" y="6942"/>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1089600" y="20116800"/>
            <a:ext cx="128016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0" y="14630400"/>
            <a:ext cx="12801600" cy="36576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929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89600" y="27432000"/>
            <a:ext cx="12801600" cy="2743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1089600" y="7315200"/>
            <a:ext cx="12801600" cy="10972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315200"/>
            <a:ext cx="128016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6517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7620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304800" y="30352425"/>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914400" y="7696200"/>
            <a:ext cx="114300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914400" y="14890046"/>
            <a:ext cx="114300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782637" y="13716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623631"/>
            <a:ext cx="11345917" cy="2246769"/>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a:t>
            </a:r>
            <a:r>
              <a:rPr lang="en-US" sz="3500" dirty="0" smtClean="0">
                <a:solidFill>
                  <a:schemeClr val="bg2">
                    <a:lumMod val="75000"/>
                  </a:schemeClr>
                </a:solidFill>
                <a:latin typeface="Century Gothic" pitchFamily="34" charset="0"/>
              </a:rPr>
              <a:t>University</a:t>
            </a:r>
          </a:p>
          <a:p>
            <a:pPr algn="l">
              <a:spcBef>
                <a:spcPts val="0"/>
              </a:spcBef>
            </a:pPr>
            <a:r>
              <a:rPr lang="en-US" sz="3500" dirty="0" smtClean="0">
                <a:solidFill>
                  <a:schemeClr val="bg2">
                    <a:lumMod val="75000"/>
                  </a:schemeClr>
                </a:solidFill>
                <a:latin typeface="Century Gothic" pitchFamily="34" charset="0"/>
              </a:rPr>
              <a:t>Test users</a:t>
            </a:r>
            <a:endParaRPr lang="en-US" sz="3500" dirty="0" smtClean="0">
              <a:solidFill>
                <a:schemeClr val="bg2">
                  <a:lumMod val="75000"/>
                </a:schemeClr>
              </a:solidFill>
              <a:latin typeface="Century Gothic" pitchFamily="34" charset="0"/>
            </a:endParaRP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1430000"/>
            <a:ext cx="5410200" cy="990600"/>
          </a:xfrm>
          <a:prstGeom prst="rect">
            <a:avLst/>
          </a:prstGeom>
        </p:spPr>
      </p:pic>
      <p:grpSp>
        <p:nvGrpSpPr>
          <p:cNvPr id="130" name="Group 129"/>
          <p:cNvGrpSpPr/>
          <p:nvPr/>
        </p:nvGrpSpPr>
        <p:grpSpPr>
          <a:xfrm>
            <a:off x="1143000" y="215646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7826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838200" y="201724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63830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3360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10134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546800" y="7505343"/>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a:t>
            </a:r>
            <a:r>
              <a:rPr lang="en-US" sz="3000" dirty="0" smtClean="0">
                <a:solidFill>
                  <a:schemeClr val="bg2">
                    <a:lumMod val="50000"/>
                  </a:schemeClr>
                </a:solidFill>
                <a:latin typeface="Century Gothic" pitchFamily="34" charset="0"/>
              </a:rPr>
              <a:t>was </a:t>
            </a:r>
            <a:r>
              <a:rPr lang="en-US" sz="3000" dirty="0" smtClean="0">
                <a:solidFill>
                  <a:schemeClr val="bg2">
                    <a:lumMod val="50000"/>
                  </a:schemeClr>
                </a:solidFill>
                <a:latin typeface="Century Gothic" pitchFamily="34" charset="0"/>
              </a:rPr>
              <a:t>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Unit Testing </a:t>
            </a:r>
            <a:endParaRPr lang="en-US" sz="3000" dirty="0" smtClean="0">
              <a:solidFill>
                <a:schemeClr val="bg2">
                  <a:lumMod val="50000"/>
                </a:schemeClr>
              </a:solidFill>
              <a:latin typeface="Century Gothic" pitchFamily="34" charset="0"/>
            </a:endParaRP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 Testing</a:t>
            </a:r>
          </a:p>
        </p:txBody>
      </p:sp>
      <p:sp>
        <p:nvSpPr>
          <p:cNvPr id="12" name="Rectangle 11"/>
          <p:cNvSpPr/>
          <p:nvPr/>
        </p:nvSpPr>
        <p:spPr>
          <a:xfrm>
            <a:off x="15087600" y="17602200"/>
            <a:ext cx="13944600" cy="1384995"/>
          </a:xfrm>
          <a:prstGeom prst="rect">
            <a:avLst/>
          </a:prstGeom>
        </p:spPr>
        <p:txBody>
          <a:bodyPr wrap="square">
            <a:spAutoFit/>
          </a:bodyPr>
          <a:lstStyle/>
          <a:p>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The left image shows an iPhone screenshot of the home page of the merchant app.  The right image shows an Android screenshot of the merchant map page of the customer app. </a:t>
            </a:r>
            <a:endParaRPr lang="en-US" dirty="0">
              <a:solidFill>
                <a:schemeClr val="bg2">
                  <a:lumMod val="50000"/>
                </a:schemeClr>
              </a:solidFill>
              <a:latin typeface="Century Gothic" pitchFamily="34" charset="0"/>
            </a:endParaRPr>
          </a:p>
        </p:txBody>
      </p:sp>
      <p:sp>
        <p:nvSpPr>
          <p:cNvPr id="71" name="Rectangle 48"/>
          <p:cNvSpPr>
            <a:spLocks noChangeArrowheads="1"/>
          </p:cNvSpPr>
          <p:nvPr/>
        </p:nvSpPr>
        <p:spPr bwMode="auto">
          <a:xfrm>
            <a:off x="309578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07306011"/>
              </p:ext>
            </p:extLst>
          </p:nvPr>
        </p:nvGraphicFramePr>
        <p:xfrm>
          <a:off x="31394400" y="21366480"/>
          <a:ext cx="11430000" cy="3779520"/>
        </p:xfrm>
        <a:graphic>
          <a:graphicData uri="http://schemas.openxmlformats.org/drawingml/2006/table">
            <a:tbl>
              <a:tblPr firstRow="1" bandRow="1">
                <a:tableStyleId>{9D7B26C5-4107-4FEC-AEDC-1716B250A1EF}</a:tableStyleId>
              </a:tblPr>
              <a:tblGrid>
                <a:gridCol w="2743200"/>
                <a:gridCol w="2171700"/>
                <a:gridCol w="2171700"/>
                <a:gridCol w="2171700"/>
                <a:gridCol w="2171700"/>
              </a:tblGrid>
              <a:tr h="452120">
                <a:tc rowSpan="2">
                  <a:txBody>
                    <a:bodyPr/>
                    <a:lstStyle/>
                    <a:p>
                      <a:pPr algn="ctr"/>
                      <a:r>
                        <a:rPr lang="en-US" sz="2500" b="1" dirty="0" smtClean="0">
                          <a:latin typeface="Century Gothic" pitchFamily="34" charset="0"/>
                        </a:rPr>
                        <a:t>Action</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smtClean="0">
                          <a:latin typeface="Century Gothic" pitchFamily="34" charset="0"/>
                        </a:rPr>
                        <a:t>Android</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500" b="1" dirty="0" smtClean="0">
                          <a:latin typeface="Century Gothic" pitchFamily="34" charset="0"/>
                        </a:rPr>
                        <a:t>iPhone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2120">
                <a:tc v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dirty="0" smtClean="0">
                          <a:latin typeface="Century Gothic" pitchFamily="34" charset="0"/>
                        </a:rPr>
                        <a:t>Receive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Receive </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 in</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2322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3100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433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Merchant Map</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1912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1804</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1703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Deals</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3328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1002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1692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571</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Pay Charge</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1740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298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283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View History</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2070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872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4226</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a:t>
                      </a:r>
                      <a:r>
                        <a:rPr lang="en-US" sz="2500" baseline="0" dirty="0" smtClean="0">
                          <a:latin typeface="Century Gothic" pitchFamily="34" charset="0"/>
                        </a:rPr>
                        <a:t>out</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9" name="Rectangle 48"/>
          <p:cNvSpPr>
            <a:spLocks noChangeArrowheads="1"/>
          </p:cNvSpPr>
          <p:nvPr/>
        </p:nvSpPr>
        <p:spPr bwMode="auto">
          <a:xfrm>
            <a:off x="31318200" y="9144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User Testing</a:t>
            </a:r>
            <a:endParaRPr lang="en-US" sz="4000" b="1" dirty="0">
              <a:latin typeface="Lucida Sans" pitchFamily="34" charset="0"/>
              <a:cs typeface="Lucida Sans" pitchFamily="34" charset="0"/>
            </a:endParaRPr>
          </a:p>
        </p:txBody>
      </p:sp>
      <p:sp>
        <p:nvSpPr>
          <p:cNvPr id="80" name="Rectangle 79"/>
          <p:cNvSpPr/>
          <p:nvPr/>
        </p:nvSpPr>
        <p:spPr>
          <a:xfrm>
            <a:off x="31546800" y="9906000"/>
            <a:ext cx="11430000" cy="4708981"/>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Over 40 people from diverse groups were tested using three different versions of each app.   </a:t>
            </a:r>
          </a:p>
          <a:p>
            <a:pPr>
              <a:spcBef>
                <a:spcPts val="0"/>
              </a:spcBef>
            </a:pPr>
            <a:endParaRPr lang="en-US" sz="3000" dirty="0">
              <a:solidFill>
                <a:schemeClr val="bg2">
                  <a:lumMod val="50000"/>
                </a:schemeClr>
              </a:solidFill>
              <a:latin typeface="Century Gothic" pitchFamily="34" charset="0"/>
            </a:endParaRPr>
          </a:p>
          <a:p>
            <a:pPr>
              <a:spcBef>
                <a:spcPts val="0"/>
              </a:spcBef>
            </a:pPr>
            <a:r>
              <a:rPr lang="en-US" sz="3000" dirty="0" smtClean="0">
                <a:solidFill>
                  <a:schemeClr val="bg2">
                    <a:lumMod val="50000"/>
                  </a:schemeClr>
                </a:solidFill>
                <a:latin typeface="Century Gothic" pitchFamily="34" charset="0"/>
              </a:rPr>
              <a:t>Common issues found were: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Expected functionality for map page</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Shortcut/navigation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Poor feedback for user </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Error messages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Confirmation for important user actions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Explanation of empty lists</a:t>
            </a:r>
          </a:p>
        </p:txBody>
      </p:sp>
      <p:sp>
        <p:nvSpPr>
          <p:cNvPr id="81" name="Rectangle 48"/>
          <p:cNvSpPr>
            <a:spLocks noChangeArrowheads="1"/>
          </p:cNvSpPr>
          <p:nvPr/>
        </p:nvSpPr>
        <p:spPr bwMode="auto">
          <a:xfrm>
            <a:off x="31318200" y="1519301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Unit Testing</a:t>
            </a:r>
            <a:endParaRPr lang="en-US" sz="4000" b="1" dirty="0">
              <a:latin typeface="Lucida Sans" pitchFamily="34" charset="0"/>
              <a:cs typeface="Lucida Sans" pitchFamily="34" charset="0"/>
            </a:endParaRPr>
          </a:p>
        </p:txBody>
      </p:sp>
      <p:sp>
        <p:nvSpPr>
          <p:cNvPr id="5" name="AutoShape 2" descr="https://mail.google.com/mail/u/0/?ui=2&amp;ik=c9e8a5f354&amp;view=att&amp;th=13dfbb35feca3559&amp;attid=0.1.1&amp;disp=emb&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31546800" y="15972472"/>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backend software is being unit-tested for correct functionality.  As functions were developed for the app, they were manually tested.  </a:t>
            </a:r>
          </a:p>
        </p:txBody>
      </p:sp>
      <p:sp>
        <p:nvSpPr>
          <p:cNvPr id="85" name="Rectangle 84"/>
          <p:cNvSpPr/>
          <p:nvPr/>
        </p:nvSpPr>
        <p:spPr>
          <a:xfrm>
            <a:off x="31318200" y="20305693"/>
            <a:ext cx="11658600" cy="954107"/>
          </a:xfrm>
          <a:prstGeom prst="rect">
            <a:avLst/>
          </a:prstGeom>
        </p:spPr>
        <p:txBody>
          <a:bodyPr wrap="square">
            <a:spAutoFit/>
          </a:bodyPr>
          <a:lstStyle/>
          <a:p>
            <a:pPr>
              <a:spcBef>
                <a:spcPts val="0"/>
              </a:spcBef>
            </a:pPr>
            <a:r>
              <a:rPr lang="en-US" b="1" dirty="0" smtClean="0">
                <a:solidFill>
                  <a:schemeClr val="bg2">
                    <a:lumMod val="50000"/>
                  </a:schemeClr>
                </a:solidFill>
                <a:latin typeface="Century Gothic" pitchFamily="34" charset="0"/>
              </a:rPr>
              <a:t>Table 1: </a:t>
            </a:r>
            <a:r>
              <a:rPr lang="en-US" dirty="0" smtClean="0">
                <a:solidFill>
                  <a:schemeClr val="bg2">
                    <a:lumMod val="50000"/>
                  </a:schemeClr>
                </a:solidFill>
                <a:latin typeface="Century Gothic" pitchFamily="34" charset="0"/>
              </a:rPr>
              <a:t>Data transfer information for Android and iPhone.  Data transferred depends on the length of the specific record.</a:t>
            </a:r>
            <a:endParaRPr lang="en-US" b="1" dirty="0" smtClean="0">
              <a:solidFill>
                <a:schemeClr val="bg2">
                  <a:lumMod val="50000"/>
                </a:schemeClr>
              </a:solidFill>
              <a:latin typeface="Century Gothic" pitchFamily="34" charset="0"/>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0807" y="6019801"/>
            <a:ext cx="5847993" cy="1135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5943600"/>
            <a:ext cx="5956269" cy="1143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441</Words>
  <Application>Microsoft Office PowerPoint</Application>
  <PresentationFormat>Custom</PresentationFormat>
  <Paragraphs>102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2013-04-12T02:09:25Z</dcterms:modified>
</cp:coreProperties>
</file>