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2"/>
  </p:notesMasterIdLst>
  <p:sldIdLst>
    <p:sldId id="270" r:id="rId2"/>
    <p:sldId id="272" r:id="rId3"/>
    <p:sldId id="275" r:id="rId4"/>
    <p:sldId id="273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B77"/>
    <a:srgbClr val="A54771"/>
    <a:srgbClr val="A54052"/>
    <a:srgbClr val="B50202"/>
    <a:srgbClr val="FF9B93"/>
    <a:srgbClr val="FF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7C074-53DD-4DA7-84ED-565494CA5773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FA4D-B6B7-4712-A989-18768D9B8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3FA4D-B6B7-4712-A989-18768D9B88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23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was macht unserer Parser</a:t>
            </a:r>
          </a:p>
          <a:p>
            <a:pPr lvl="0">
              <a:defRPr sz="1800"/>
            </a:pPr>
            <a:r>
              <a:rPr sz="2200"/>
              <a:t>DBPedia erweitern, FALLS wir irgendwas neues finden sollten</a:t>
            </a:r>
          </a:p>
        </p:txBody>
      </p:sp>
    </p:spTree>
    <p:extLst>
      <p:ext uri="{BB962C8B-B14F-4D97-AF65-F5344CB8AC3E}">
        <p14:creationId xmlns:p14="http://schemas.microsoft.com/office/powerpoint/2010/main" val="23647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81E8-F60B-4702-A990-81F652B49E15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73E6-464E-4CD8-9F3A-12954919E71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363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CF6-CEEC-4E9C-849B-92F45935DC0E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460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1891-78B7-480E-90E9-9FA1C1585EE5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164-4E6A-47AB-8B7E-4ADB9E1D1423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607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4BDB-FAFD-4527-A4CC-51FE6669CACF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66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5C98-A856-4040-B8B3-4FC28C1B5F35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303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062-DFE5-46E4-879F-B778939217B3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E65B-8CDF-4214-868C-D7E39D7BB7D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761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354-91F4-4803-A9D9-532E372D5F82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1E84-3CF8-41CF-8953-525810372B32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344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Textebene 1</a:t>
            </a:r>
          </a:p>
          <a:p>
            <a:pPr lvl="1">
              <a:defRPr sz="1800"/>
            </a:pPr>
            <a:r>
              <a:rPr sz="1898"/>
              <a:t>Textebene 2</a:t>
            </a:r>
          </a:p>
          <a:p>
            <a:pPr lvl="2">
              <a:defRPr sz="1800"/>
            </a:pPr>
            <a:r>
              <a:rPr sz="1898"/>
              <a:t>Textebene 3</a:t>
            </a:r>
          </a:p>
          <a:p>
            <a:pPr lvl="3">
              <a:defRPr sz="1800"/>
            </a:pPr>
            <a:r>
              <a:rPr sz="1898"/>
              <a:t>Textebene 4</a:t>
            </a:r>
          </a:p>
          <a:p>
            <a:pPr lvl="4">
              <a:defRPr sz="1800"/>
            </a:pPr>
            <a:r>
              <a:rPr sz="1898"/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38278051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48F4-E715-4B8D-954C-9F0FADE0C92F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09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C04B-F730-4626-8C96-D54B1FF92FD5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61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EFDE-4824-406D-B3DA-3034E09A380C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75D-B2C6-43D4-A9DB-C62D502570D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61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95AF-92B9-4881-8005-C1B1BC4604F3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177D-B7A1-4059-B837-B8AA2DEC7918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92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957-C1A7-45B5-A19D-CD3FA49117BC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59E7-BB77-4E68-8F36-0D274EC0475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59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146D-293C-4320-83FF-8E6304E89EC6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06F3-022E-49C3-82F6-F70E95475CE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55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4F15-2333-4FB7-987D-6CA75177E781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578D-214A-4387-BFD1-9041C756CCEB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65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5548-F0B0-4894-9C04-0E309EFFFDB2}" type="datetime1">
              <a:rPr lang="de-DE" altLang="de-DE" smtClean="0"/>
              <a:t>05.02.2015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92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55" y="2084020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unbekannte Bands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DBPedia und Musicbrainz kennen nicht alle Bands</a:t>
            </a:r>
          </a:p>
        </p:txBody>
      </p:sp>
    </p:spTree>
    <p:extLst>
      <p:ext uri="{BB962C8B-B14F-4D97-AF65-F5344CB8AC3E}">
        <p14:creationId xmlns:p14="http://schemas.microsoft.com/office/powerpoint/2010/main" val="2809021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kein Fallback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Query aktuell nur über DBTune</a:t>
            </a:r>
          </a:p>
          <a:p>
            <a:pPr lvl="0">
              <a:defRPr sz="1800"/>
            </a:pPr>
            <a:r>
              <a:rPr sz="1898"/>
              <a:t>Lösung: Fallback einrichten</a:t>
            </a:r>
          </a:p>
          <a:p>
            <a:pPr lvl="1">
              <a:defRPr sz="1800"/>
            </a:pPr>
            <a:r>
              <a:rPr sz="1898"/>
              <a:t>MusicbrainzID aus dem Musicbrainz-Dump</a:t>
            </a:r>
          </a:p>
          <a:p>
            <a:pPr lvl="1">
              <a:defRPr sz="1800"/>
            </a:pPr>
            <a:r>
              <a:rPr sz="1898"/>
              <a:t>DBPedia Resource direkt von DBPedia</a:t>
            </a:r>
          </a:p>
        </p:txBody>
      </p:sp>
    </p:spTree>
    <p:extLst>
      <p:ext uri="{BB962C8B-B14F-4D97-AF65-F5344CB8AC3E}">
        <p14:creationId xmlns:p14="http://schemas.microsoft.com/office/powerpoint/2010/main" val="3238648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  <a:lvl2pPr indent="192023" defTabSz="490727">
              <a:defRPr sz="6719"/>
            </a:lvl2pPr>
          </a:lstStyle>
          <a:p>
            <a:pPr lvl="0">
              <a:defRPr sz="1800"/>
            </a:pPr>
            <a:r>
              <a:rPr sz="3543"/>
              <a:t>Probleme und </a:t>
            </a:r>
            <a:r>
              <a:rPr sz="3543" smtClean="0"/>
              <a:t>Lösung:</a:t>
            </a:r>
            <a:r>
              <a:rPr lang="de-DE" sz="3543" smtClean="0"/>
              <a:t/>
            </a:r>
            <a:br>
              <a:rPr lang="de-DE" sz="3543" smtClean="0"/>
            </a:br>
            <a:r>
              <a:rPr lang="de-DE" sz="3543" smtClean="0"/>
              <a:t>Performance</a:t>
            </a:r>
            <a:endParaRPr sz="3543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+ langsame Endpoints -&gt; lange Ladezeiten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AJAX: sobald ein Ergebnis da ist, wird es ausgegeben</a:t>
            </a:r>
          </a:p>
          <a:p>
            <a:pPr lvl="1">
              <a:defRPr sz="1800"/>
            </a:pPr>
            <a:r>
              <a:rPr sz="1898"/>
              <a:t>Loadingscreen, solange kein Ergebnis vorliegt</a:t>
            </a:r>
          </a:p>
        </p:txBody>
      </p:sp>
    </p:spTree>
    <p:extLst>
      <p:ext uri="{BB962C8B-B14F-4D97-AF65-F5344CB8AC3E}">
        <p14:creationId xmlns:p14="http://schemas.microsoft.com/office/powerpoint/2010/main" val="1416314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Bands only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69083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Band_(band)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Doppeldeutigkeit auf DBPedia</a:t>
            </a:r>
          </a:p>
          <a:p>
            <a:pPr lvl="1">
              <a:defRPr sz="1800"/>
            </a:pPr>
            <a:r>
              <a:rPr sz="1898"/>
              <a:t>Clutch = Kupplung, Clutch_(band) = Band</a:t>
            </a:r>
          </a:p>
          <a:p>
            <a:pPr lvl="0">
              <a:defRPr sz="1800"/>
            </a:pPr>
            <a:r>
              <a:rPr sz="1898"/>
              <a:t>Lösung: </a:t>
            </a:r>
          </a:p>
        </p:txBody>
      </p:sp>
    </p:spTree>
    <p:extLst>
      <p:ext uri="{BB962C8B-B14F-4D97-AF65-F5344CB8AC3E}">
        <p14:creationId xmlns:p14="http://schemas.microsoft.com/office/powerpoint/2010/main" val="3119313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Error Handling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oftmals werden keine Ressourcen gefunden</a:t>
            </a:r>
          </a:p>
          <a:p>
            <a:pPr lvl="1">
              <a:defRPr sz="1800"/>
            </a:pPr>
            <a:r>
              <a:rPr sz="1898"/>
              <a:t>Endpoint down</a:t>
            </a:r>
          </a:p>
          <a:p>
            <a:pPr lvl="1">
              <a:defRPr sz="1800"/>
            </a:pPr>
            <a:r>
              <a:rPr sz="1898"/>
              <a:t>timeout</a:t>
            </a:r>
          </a:p>
          <a:p>
            <a:pPr lvl="1">
              <a:defRPr sz="1800"/>
            </a:pPr>
            <a:r>
              <a:rPr sz="1898"/>
              <a:t>Ressource nicht vorhanden</a:t>
            </a:r>
          </a:p>
          <a:p>
            <a:pPr lvl="0">
              <a:defRPr sz="1800"/>
            </a:pPr>
            <a:r>
              <a:rPr sz="1898"/>
              <a:t>Fehlervermeidung</a:t>
            </a:r>
          </a:p>
          <a:p>
            <a:pPr lvl="0">
              <a:defRPr sz="1800"/>
            </a:pPr>
            <a:r>
              <a:rPr sz="1898"/>
              <a:t>ist das nicht eigentlich trivial?</a:t>
            </a:r>
          </a:p>
        </p:txBody>
      </p:sp>
    </p:spTree>
    <p:extLst>
      <p:ext uri="{BB962C8B-B14F-4D97-AF65-F5344CB8AC3E}">
        <p14:creationId xmlns:p14="http://schemas.microsoft.com/office/powerpoint/2010/main" val="23824105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Performance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-&gt; lange Wartezeiten</a:t>
            </a:r>
          </a:p>
          <a:p>
            <a:pPr lvl="0">
              <a:defRPr sz="1800"/>
            </a:pPr>
            <a:r>
              <a:rPr sz="1898"/>
              <a:t>Lösung: Queries optimieren</a:t>
            </a:r>
          </a:p>
          <a:p>
            <a:pPr lvl="1">
              <a:defRPr sz="1800"/>
            </a:pPr>
            <a:r>
              <a:rPr sz="1898"/>
              <a:t>konkretes Beispiel, sonst fliegt die Folie raus</a:t>
            </a:r>
          </a:p>
        </p:txBody>
      </p:sp>
    </p:spTree>
    <p:extLst>
      <p:ext uri="{BB962C8B-B14F-4D97-AF65-F5344CB8AC3E}">
        <p14:creationId xmlns:p14="http://schemas.microsoft.com/office/powerpoint/2010/main" val="157993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Parser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45295" y="1332637"/>
            <a:ext cx="5853411" cy="7532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1898"/>
              <a:t>Parser existiert, aber noch unvollständig</a:t>
            </a:r>
          </a:p>
          <a:p>
            <a:pPr lvl="0">
              <a:defRPr sz="1800"/>
            </a:pPr>
            <a:r>
              <a:rPr sz="1898"/>
              <a:t>Möglichkeit, DBPedia zu erweitern</a:t>
            </a:r>
          </a:p>
        </p:txBody>
      </p:sp>
      <p:pic>
        <p:nvPicPr>
          <p:cNvPr id="58" name="Bildschirmfoto 2014-12-17 um 19.59.3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930" y="2211151"/>
            <a:ext cx="5266141" cy="2686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013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Events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nur Namen</a:t>
            </a:r>
          </a:p>
          <a:p>
            <a:pPr lvl="0">
              <a:defRPr sz="1800"/>
            </a:pPr>
            <a:r>
              <a:rPr sz="1898"/>
              <a:t>Links können gesetzt werden</a:t>
            </a:r>
          </a:p>
          <a:p>
            <a:pPr lvl="0">
              <a:defRPr sz="1800"/>
            </a:pPr>
            <a:r>
              <a:rPr sz="1898"/>
              <a:t>Anbindung an LinkedGeoData</a:t>
            </a:r>
          </a:p>
          <a:p>
            <a:pPr lvl="1">
              <a:defRPr sz="1800"/>
            </a:pPr>
            <a:r>
              <a:rPr sz="1898"/>
              <a:t>TradeOff zwischen Mehrwert und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7992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Voting System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Recommendations werden ungefiltert ausgegeben</a:t>
            </a:r>
          </a:p>
          <a:p>
            <a:pPr lvl="0">
              <a:defRPr sz="1800"/>
            </a:pPr>
            <a:r>
              <a:rPr sz="1898"/>
              <a:t>Votingsystem: je mehr Gründe es für eine Recommendation gibt, desto relevanter ist sie</a:t>
            </a:r>
          </a:p>
          <a:p>
            <a:pPr lvl="0">
              <a:defRPr sz="1800"/>
            </a:pPr>
            <a:r>
              <a:rPr sz="1898"/>
              <a:t>Ordnen nach Relevanz</a:t>
            </a:r>
          </a:p>
        </p:txBody>
      </p:sp>
    </p:spTree>
    <p:extLst>
      <p:ext uri="{BB962C8B-B14F-4D97-AF65-F5344CB8AC3E}">
        <p14:creationId xmlns:p14="http://schemas.microsoft.com/office/powerpoint/2010/main" val="1831243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Musik entdecken?</a:t>
            </a:r>
            <a:endParaRPr lang="de-DE"/>
          </a:p>
        </p:txBody>
      </p:sp>
      <p:pic>
        <p:nvPicPr>
          <p:cNvPr id="16386" name="Picture 2" descr="Digging at Revival Reco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2" y="1075660"/>
            <a:ext cx="6595400" cy="3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7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8" y="79254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Musik entdecken?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026" name="Picture 2" descr="Spotif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84" y="3214171"/>
            <a:ext cx="2421726" cy="15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png;base64,iVBORw0KGgoAAAANSUhEUgAAAYgAAACBCAMAAADt5d1oAAAAn1BMVEX////7rhb7rAAAAAD7qgD7qAD7rQz94K77sxr8y3n+7tL7xF7///z//fj8z4b/+/X7ukj9z478yW/++Oj+5ML7vlX7vE78wV37uTz/9uz8z4Campqtra380Ib93bL+683+9eL+7tv93K/8xnX+8tr92qD7tCr804796sb81ZT93rb7tDP+6tH92qT95br7uEL8xWj91qD8u1PZ2dn92KaqbS1aAAANVElEQVR4nO2diVLjOhaGbV1ZZHeaQAiZScfQEJYAoe/0+z/bWIs3nV+O4xDaFPqrq6CRbcn6rOUcbUHg5eXl5eXl5eXl5eXl5fXVtATqr/92qr6hBKeKzv52qr6heiEV9yA+Xx5ER+RBdEQeREfkQXyORr9/AL0WF3gQn6PRHHVPL4sLPIjP0ehS0IwWw+ICD+Jz5EF0RB5ER+RBdEQeREe0F4R3+n2O9oJYeTf4p2gviC+kUZLqxHHEaRSz4x6B7z8xiFkycgd9VCTyYbfLBYuU2Pb87O4DH53r7vV9w3UcYjp5a4NjdDtUqWTD12s76HQgHvsbHektgbHu92QQv3w98utSGp8tIs7z9xCMR+FTYl10tlxNpFbqn/xlWeAaLK2wyfKtevvsqRdxVsSRNpSLM/SRnS3Nkyal+Fb6ynvGmb4//WU1rty3v42YVJ8ptTRtRLKkYasnHcHjJjLpTiO9r8SZpPkmsvfpx03z26XXDafvwNl7lfEqqulyvNLAp/LN10tG4xA8fKKJPyePShXKkNmOV1K4SSo37gPBanpNAxTpRiWuX0k4n5dy5Z5VgraDFplfaDAFGBR/UcF/xu0LeBH+RAPLJeKsR8INisWjnZ4+A9dt0oD1xgoRvaxIXq/X64spAjF/kUGqGquzIwYo0qu0GMZXVsrZNq8H+laQCMnLHKAqVSuZV6WK+CUiwas8cEkyOrrJA+O+A7VMPHtoAmKblocNLVIb83neymoaxiFUk3TWFsT4nbwY25hMmZAgEbYvExOSvZV0bpP8yhuSVvYrDzyngfmdyRwXhywOqz2FIKZBsAB/51e67fhZG4MpnW1A0A8sfbOduuUeBIlttd1qrodaDhJ/XhCTDQl8z59zRV4k+1iD2aI+l2wSDhAP8CkmI08CIv3O3nCkshAPYAHk/XYcnvZwkCQSc228sKMW85z/FQnbmWZ4dLmHQ5r693KaIIhh4mhkFvHpQExiWhsqRXcgN8wDW/ViH/fmkewmZLn9L8nsRdaEjElDKUylAWpS8GLlHhYCwfq07jPJezsdiB+4FKYvdwl6J+aBq+BwxVt3Ow0e/W4nNm8rg3hnPylrP5qwTuModTcQiBA1EDqeq5OBEHNSGWeKXt1xtQCxapRJITdGD224RGKeRHs0fKlDHIXbflCpkYMg3Heqj+EkIMKapLvjiw7vws5qE19Kz1xfT7sJPOuizsi3Y2wM3NqBFytMksNAhPzlZCBaiVcM2UZqWCBy24xmavRiHnVHPh5zT7MCIT/s3GI5FMR9t0CwSs+jiZq1EFKmSNxQiy6znqmNESnTZrC3V5Y/Ki8Sh4LodwuEcgIcJNyMCkSHK2MiIYnNcw9Y3eoLR/YQjkJMMwegCwS8TXbPTgnCEWldEDsUxDkyGsPdFhmwqt4DLXLWoaIgem73znaKKiyWeQcwCCF2O0xwd0IQYrp1PTkNwvdEhxrXIDfEPAli0HkWPXlDTIwFdm6eRRyC2tC6AzUTf7gOZnPg7c18Tg4Q61HwiACqDteJQPCfQQwLtboR5VSorL2DhEx03QsCCY6UwUAMCd2JhyAuZU0D3DGa6QAE7OpAcDWHFVlRYhtLpx/nDqdf4ew+GIT2V6Db0g9NfvfI33tw//UC5IVxwNNE6fSSAPGveRj5bLQ9B56kC9E16igkNSC0xXIDP8E06OY2FXI6iN2zDEpagRAzZ3qYYvSK0sOtEbF9sp3pYfYZB79pCJ/IAFIUc4cS6QmrG0agKuF/5PVoNC2zG3HVpFJGO2dSWVVwzLwmbFmr2v4PzG3VTXlEncJDp0qBappp/xAdAUpLIgzIfRxD+z1U8z5G7f6tuuEXKHVPbhCmT0jtRikD4qgJZtjpFziyI/vsEwiiOpq6V6jjomN+A49XfTL6AfQSF4gzRzpNwQW5neWZazwigGNDadLWpwKhvTTQORDpSD8ARIw6rxoEKnCRzPFrEsDM10iKl0ooegUDAlj1chSuWyB0dqxRbmt79SNA3B0IQnYFrqkjw/g4SPchkmYEGsNygwjD2A1CrzehTt7wlCD6zuwII51WaP0eBmJ9GAiVYOoU4Rc6g0gAkwlF/ewaEOLOCcIYLHTYIzwlCN1k4hIRux/54yAQqNqoA/Ebvqru3lMQYiM7HBPUWLtBmBztDAgztgVb5I8DgWxRAwJ56nT/lfR1jI8jsROkPUdoVM0MASEQpnh1DcQMNgQfBgL1jg0IFLN27pJhT5NBBIS6fEQGsmUyB24Qz18HRE+DQOk5EMTtYSAcLgs2xK+hE0OnduRmGwTxpxUIU5D+CghgjB0KAjWkdSB2MlGkYTHdSgpC9hzgRIc6EKsvB+IDSgTwcNSCWMhEkdZD/5n6rXQn61AQDx6EeV03iLAnu0ExAbG9hiCU2YFB6DYCFsihB2Fe99eNFBy60yBIvNrHQdoOZYhDEOxWxYFnkXkQ2fuqGbvQ16xAjOlkvzsMYuQCEeqVKtDr7EE0kAJB+0G670iGI0TgBOGWB9FEGgQxJCKVC7blpr3mHsTpQJCxSv0idhboIVQP4nQgyCCJHs2x7RrtEPEgTgeC+AO1q9jOceUi9CBOCIJ4IvVAge181a/nQbQHIdzS06YICOnjIOs59IwSBwhnDNyDyKOezp0aw5dR45vX9pi+nmPlAOGMYdr3IIyi2Wjskr7NHqtUU6ES8pzYDaIXOKMYeRBGkb2tAhGZ7BfOwKR8vWrGBWJfyjyIBiB+EBs6rYXW9lvozPYgmqglCDLJkKXt8qNtWOv1FB5EE7UEQYaGZDbYXnAzD8WDaKKWIMjQEAKh7TkPopFagiCT/aSPw66vzPxWD6KJWoIgFp1cQ2APt5kpMx5EE7UFQSy6Ic06MxzqQTRRWxC2o1UOPdjGhdmPwoNoorYgyBjQBnjB9aUeRBPVgYgnQGb1LVlOJIgXXPQagFiDKO49CCMDYhZxpmR+pL9wZpxNZM4sm9nrU82ss3oQZ1H+8CwafulBGGUgQFjPgCBzbVhirxLINkGoBwFWqng3eKYGIMgCFzYY2U3EgwdxehBkyRd/i+1O07MHcXoQAZlv/Gzv0ZHljAdxUhBkfPrPnfUS2a4aHsRJQQzJ1BmyHC/xID4BhD2hnr2TjlTsQTQX2OehGQh7qZGYW17wfOcoD6KJ4A4TTUCQtRCbZwuEsefwGjoP4qNAkAHq0JoQm29q50E0EVrMWANCbLKd3sjcGb5i1v+zOOiUj7AOhNmh9JuBwFt9uEHsMhBjErbA74YXvNeB+JaLGeH6rBoQ+d6HxJAgCbnIQcA1YG4QT98RBNqLowZEaTdTtLa4cml+ohjcP7sGRLsF718cBNx93uxCBEDoFQ9Kru3Sc+WbC8Kd1pgbRLstIL44iACC0KP+YOvD0kbLrn3is+QXexrjDXacT2GPR4EYdwrE//6DhECgPajM1jGg/ShtVPe8B8Q2vxK+ggGB2o/kKBCwk6ZX8/0FEP/9BwmBQN+P2fMJdG2j4ihJakhUkz/Nr0R7+ukl2CjXRBgcBwLsE1jZILqjIFANY3ryoBXgxYlx+EyXXKyoDEYonZEqdeCskozgdwOB+q9mv1HQey2VcLzVZJGOZXEpmTseZqUO7AlVt8tlaxDlczU6CiIGj9ebJYKt+PL9omVu1BsSZlMzJbRfpm5DQMXIavZ9PQJEceZPR0FAe0DMB8krSFNlv2u4EXNx6UVxpT2IqhO6Su7Q7r/b0ZEg4IaNbJl0HQT0NgmBTm2pnolANnmtpuOldCn0NvFQgD/nLqqPBZHGtp0P5zcdBgE3UcUy07uNHPvHZyoXHmhJ7LmvNQiXgSOEUEe/dBXEvgwtJ6lyyi7azrW4dFM5iK3XFHbhQ2kNAhryWt0GQQ8Gcsg6v+ii7jPP923fmznWffkpn61B1BS/boNouvuA3sS10EtdG5GfZKCFNsxH4udFqtqCQONZRh0HMWtWcZQ7pFJkaKgs+9Cphuef5SfaHQGi5vSqjoMIzpq0pezS5ldnSJTtOaVhExJRiXVrEDWncXYdRJPKSZQ+Vi3ouciTYZ+H5zp4tXJTmXV7EOhII63OgxhP95Jg9KQWOCkgSwa5fFBzhJh54015gUx7EO7vqvMggvG+miMCB7XUDQ2VDnbPtEb2W/mFWeWcqiNAzFzHi3YfRDA6r+2M2g21kut0YaniYPdCN7s62qxXPS/sCBDOs4K/AIi0q+8+ipaH8AQp6Bwx2qCDteM+PptMxbGz0B0DInhlMKIvASJIzgXeRYtf4ePK6TmMxT1Vey7XeodRcPZgH2R4FIjgcYsi+hog0mT00xyxUsHZ1HWgGj6FTIldjhw3vc2ZnUWCi3d6jCFqcXkNiKgCIogfNnLJH5N7ohXXKBAo1zIQIFLmBiHEaUAEwfXPIZNnGHIm9M/Nau28eNYrFiJa4jWHCN/dT9WjuTBxTO8TcFkfPNyAiHcgzAIhc/X56Xy43W4XYX6NAoFuzkGASC8NCBDENAiYnqNAqIx6e10uh/Pz5eTnI66TjtZ48Pa7v7y87Pef3h4PPVzVy8vLy8vLy8vLy8vLy+uv6/9h6msQ5CBj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 descr="Datei:Eventim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47" y="1267870"/>
            <a:ext cx="2611635" cy="85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83" y="1605507"/>
            <a:ext cx="1713722" cy="17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practitioner-nlp.de/wp-content/uploads/2012/02/Hypnose_325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3" y="2462368"/>
            <a:ext cx="1683858" cy="130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Musik entdecken!</a:t>
            </a:r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33375"/>
            <a:ext cx="6117569" cy="3442291"/>
          </a:xfrm>
        </p:spPr>
      </p:pic>
      <p:sp>
        <p:nvSpPr>
          <p:cNvPr id="7" name="Rechteck 6"/>
          <p:cNvSpPr/>
          <p:nvPr/>
        </p:nvSpPr>
        <p:spPr>
          <a:xfrm>
            <a:off x="3566785" y="1052623"/>
            <a:ext cx="2536303" cy="54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Informationen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91055" y="3405963"/>
            <a:ext cx="2536303" cy="54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Musik hören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07567" y="3677093"/>
            <a:ext cx="2536303" cy="54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Konzerte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48512" y="2175242"/>
            <a:ext cx="2536303" cy="54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Links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402741" y="1910982"/>
            <a:ext cx="3552761" cy="99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/>
              <a:t>Empfehlungen</a:t>
            </a:r>
            <a:endParaRPr lang="de-DE" b="1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0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4447" y="629842"/>
            <a:ext cx="6447501" cy="990600"/>
          </a:xfrm>
        </p:spPr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smtClean="0"/>
              <a:t> </a:t>
            </a:r>
            <a:r>
              <a:rPr lang="de-DE" sz="2800" smtClean="0">
                <a:solidFill>
                  <a:schemeClr val="bg1">
                    <a:lumMod val="85000"/>
                  </a:schemeClr>
                </a:solidFill>
              </a:rPr>
              <a:t>Einleitung </a:t>
            </a:r>
          </a:p>
          <a:p>
            <a:r>
              <a:rPr lang="de-DE" sz="2800" smtClean="0"/>
              <a:t> Demo</a:t>
            </a:r>
          </a:p>
          <a:p>
            <a:r>
              <a:rPr lang="de-DE" sz="2800" smtClean="0"/>
              <a:t> Funktionsweise</a:t>
            </a:r>
          </a:p>
          <a:p>
            <a:r>
              <a:rPr lang="de-DE" sz="2800" smtClean="0"/>
              <a:t> Probleme und L</a:t>
            </a:r>
            <a:r>
              <a:rPr lang="en-US" sz="2800" smtClean="0"/>
              <a:t>ösungen </a:t>
            </a:r>
          </a:p>
          <a:p>
            <a:r>
              <a:rPr lang="en-US" sz="2800" smtClean="0"/>
              <a:t> Ausblick</a:t>
            </a:r>
            <a:endParaRPr lang="de-DE" sz="2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MusicMashup Abschlusspräsentation, 05.02.2015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8"/>
          <a:stretch>
            <a:fillRect/>
          </a:stretch>
        </p:blipFill>
        <p:spPr bwMode="auto">
          <a:xfrm>
            <a:off x="608013" y="150813"/>
            <a:ext cx="76422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3506788" y="1165225"/>
            <a:ext cx="2919412" cy="584200"/>
            <a:chOff x="2583497" y="1165192"/>
            <a:chExt cx="2920000" cy="584776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497" y="1281194"/>
              <a:ext cx="944752" cy="36866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3668998" y="1165192"/>
              <a:ext cx="183449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DBTune</a:t>
              </a:r>
            </a:p>
            <a:p>
              <a:pPr eaLnBrk="1" hangingPunct="1"/>
              <a:r>
                <a:rPr lang="de-DE" altLang="de-DE" sz="1400"/>
                <a:t>(musicbrainz mapping)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6353175" y="2540000"/>
            <a:ext cx="3316288" cy="377825"/>
            <a:chOff x="6144374" y="1323906"/>
            <a:chExt cx="3315778" cy="378247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6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506788" y="3419475"/>
            <a:ext cx="1833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/>
              <a:t>(API)</a:t>
            </a:r>
          </a:p>
        </p:txBody>
      </p:sp>
      <p:sp>
        <p:nvSpPr>
          <p:cNvPr id="2057" name="Textfeld 16"/>
          <p:cNvSpPr txBox="1">
            <a:spLocks noChangeArrowheads="1"/>
          </p:cNvSpPr>
          <p:nvPr/>
        </p:nvSpPr>
        <p:spPr bwMode="auto">
          <a:xfrm>
            <a:off x="1398588" y="4448175"/>
            <a:ext cx="1293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Songkick</a:t>
            </a:r>
          </a:p>
        </p:txBody>
      </p:sp>
      <p:sp>
        <p:nvSpPr>
          <p:cNvPr id="18" name="Pfeil nach rechts 17"/>
          <p:cNvSpPr>
            <a:spLocks noChangeArrowheads="1"/>
          </p:cNvSpPr>
          <p:nvPr/>
        </p:nvSpPr>
        <p:spPr bwMode="auto">
          <a:xfrm rot="9056667">
            <a:off x="2359025" y="4087813"/>
            <a:ext cx="1244600" cy="32543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Pfeil nach rechts 18"/>
          <p:cNvSpPr>
            <a:spLocks noChangeArrowheads="1"/>
          </p:cNvSpPr>
          <p:nvPr/>
        </p:nvSpPr>
        <p:spPr bwMode="auto">
          <a:xfrm rot="1377624">
            <a:off x="4576763" y="3995738"/>
            <a:ext cx="1982787" cy="325437"/>
          </a:xfrm>
          <a:prstGeom prst="rightArrow">
            <a:avLst>
              <a:gd name="adj1" fmla="val 50000"/>
              <a:gd name="adj2" fmla="val 5001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0" name="Textfeld 19"/>
          <p:cNvSpPr txBox="1">
            <a:spLocks noChangeArrowheads="1"/>
          </p:cNvSpPr>
          <p:nvPr/>
        </p:nvSpPr>
        <p:spPr bwMode="auto">
          <a:xfrm>
            <a:off x="6651625" y="4448175"/>
            <a:ext cx="129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Spotify</a:t>
            </a:r>
          </a:p>
        </p:txBody>
      </p: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4403725" y="1985963"/>
            <a:ext cx="2297113" cy="384175"/>
            <a:chOff x="4454806" y="1985963"/>
            <a:chExt cx="2296832" cy="384355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 rot="1584929">
              <a:off x="4454806" y="2043140"/>
              <a:ext cx="1925402" cy="327178"/>
            </a:xfrm>
            <a:prstGeom prst="right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4" name="Textfeld 20"/>
            <p:cNvSpPr txBox="1">
              <a:spLocks noChangeArrowheads="1"/>
            </p:cNvSpPr>
            <p:nvPr/>
          </p:nvSpPr>
          <p:spPr bwMode="auto">
            <a:xfrm>
              <a:off x="5514975" y="1985963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4" name="Gruppierung 3"/>
          <p:cNvGrpSpPr>
            <a:grpSpLocks/>
          </p:cNvGrpSpPr>
          <p:nvPr/>
        </p:nvGrpSpPr>
        <p:grpSpPr bwMode="auto">
          <a:xfrm>
            <a:off x="3832225" y="1781175"/>
            <a:ext cx="1508125" cy="1562100"/>
            <a:chOff x="3832225" y="1781175"/>
            <a:chExt cx="1508125" cy="1562100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3213894" y="2399506"/>
              <a:ext cx="1562100" cy="32543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2" name="Textfeld 21"/>
            <p:cNvSpPr txBox="1">
              <a:spLocks noChangeArrowheads="1"/>
            </p:cNvSpPr>
            <p:nvPr/>
          </p:nvSpPr>
          <p:spPr bwMode="auto">
            <a:xfrm>
              <a:off x="4103688" y="2619375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82550" y="2365375"/>
            <a:ext cx="3316288" cy="869950"/>
            <a:chOff x="6144374" y="1323906"/>
            <a:chExt cx="3315778" cy="870689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613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0" name="Textfeld 31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000000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9925112">
            <a:off x="977900" y="1762125"/>
            <a:ext cx="2457450" cy="325438"/>
          </a:xfrm>
          <a:prstGeom prst="rightArrow">
            <a:avLst>
              <a:gd name="adj1" fmla="val 50000"/>
              <a:gd name="adj2" fmla="val 49992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3805238" y="401638"/>
            <a:ext cx="2179637" cy="715962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6" y="596900"/>
              <a:ext cx="715962" cy="325437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28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7" grpId="0"/>
      <p:bldP spid="18" grpId="0" animBg="1"/>
      <p:bldP spid="19" grpId="0" animBg="1"/>
      <p:bldP spid="2060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uppierung 2057"/>
          <p:cNvGrpSpPr>
            <a:grpSpLocks/>
          </p:cNvGrpSpPr>
          <p:nvPr/>
        </p:nvGrpSpPr>
        <p:grpSpPr bwMode="auto">
          <a:xfrm rot="2975133">
            <a:off x="4168775" y="3087688"/>
            <a:ext cx="1349375" cy="825500"/>
            <a:chOff x="3543529" y="3315717"/>
            <a:chExt cx="1349532" cy="824847"/>
          </a:xfrm>
        </p:grpSpPr>
        <p:sp>
          <p:nvSpPr>
            <p:cNvPr id="2054" name="Pfeil nach rechts 2053"/>
            <p:cNvSpPr>
              <a:spLocks noChangeArrowheads="1"/>
            </p:cNvSpPr>
            <p:nvPr/>
          </p:nvSpPr>
          <p:spPr bwMode="auto">
            <a:xfrm rot="-2563186">
              <a:off x="3542245" y="3345276"/>
              <a:ext cx="1349532" cy="242695"/>
            </a:xfrm>
            <a:prstGeom prst="rightArrow">
              <a:avLst>
                <a:gd name="adj1" fmla="val 30176"/>
                <a:gd name="adj2" fmla="val 50020"/>
              </a:avLst>
            </a:prstGeom>
            <a:gradFill rotWithShape="1">
              <a:gsLst>
                <a:gs pos="0">
                  <a:srgbClr val="FF767B"/>
                </a:gs>
                <a:gs pos="100000">
                  <a:srgbClr val="A54771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6" name="Textfeld 20"/>
            <p:cNvSpPr txBox="1">
              <a:spLocks noChangeArrowheads="1"/>
            </p:cNvSpPr>
            <p:nvPr/>
          </p:nvSpPr>
          <p:spPr bwMode="auto">
            <a:xfrm rot="-2975133">
              <a:off x="3722864" y="3597336"/>
              <a:ext cx="8248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Familiarity</a:t>
              </a:r>
            </a:p>
          </p:txBody>
        </p:sp>
      </p:grpSp>
      <p:pic>
        <p:nvPicPr>
          <p:cNvPr id="14339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788" r="34419"/>
          <a:stretch>
            <a:fillRect/>
          </a:stretch>
        </p:blipFill>
        <p:spPr bwMode="auto">
          <a:xfrm>
            <a:off x="190500" y="150813"/>
            <a:ext cx="50117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585788" y="1257300"/>
            <a:ext cx="1833562" cy="908050"/>
            <a:chOff x="2167737" y="1281194"/>
            <a:chExt cx="1834499" cy="909602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875" y="1281194"/>
              <a:ext cx="945045" cy="36892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2167737" y="1605598"/>
              <a:ext cx="1834499" cy="58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800" b="1" dirty="0" err="1" smtClean="0"/>
                <a:t>DBTune</a:t>
              </a:r>
              <a:endParaRPr lang="de-DE" sz="1800" b="1" dirty="0" smtClean="0"/>
            </a:p>
            <a:p>
              <a:pPr algn="ctr" eaLnBrk="1" hangingPunct="1">
                <a:defRPr/>
              </a:pP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musicbrainz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mapping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4057650" y="1308100"/>
            <a:ext cx="2239963" cy="704850"/>
            <a:chOff x="6144374" y="1323906"/>
            <a:chExt cx="2239842" cy="706115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512" cy="36896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2" name="Textfeld 10"/>
            <p:cNvSpPr txBox="1">
              <a:spLocks noChangeArrowheads="1"/>
            </p:cNvSpPr>
            <p:nvPr/>
          </p:nvSpPr>
          <p:spPr bwMode="auto">
            <a:xfrm>
              <a:off x="6158937" y="1660689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806825" y="2890838"/>
            <a:ext cx="183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>
                <a:solidFill>
                  <a:srgbClr val="7F7F7F"/>
                </a:solidFill>
              </a:rPr>
              <a:t>(API)</a:t>
            </a:r>
          </a:p>
        </p:txBody>
      </p:sp>
      <p:grpSp>
        <p:nvGrpSpPr>
          <p:cNvPr id="15" name="Gruppierung 14"/>
          <p:cNvGrpSpPr>
            <a:grpSpLocks/>
          </p:cNvGrpSpPr>
          <p:nvPr/>
        </p:nvGrpSpPr>
        <p:grpSpPr bwMode="auto">
          <a:xfrm>
            <a:off x="3333750" y="3517900"/>
            <a:ext cx="1293813" cy="1954213"/>
            <a:chOff x="3333175" y="3517272"/>
            <a:chExt cx="1293812" cy="1954307"/>
          </a:xfrm>
        </p:grpSpPr>
        <p:sp>
          <p:nvSpPr>
            <p:cNvPr id="14379" name="Textfeld 16"/>
            <p:cNvSpPr txBox="1">
              <a:spLocks noChangeArrowheads="1"/>
            </p:cNvSpPr>
            <p:nvPr/>
          </p:nvSpPr>
          <p:spPr bwMode="auto">
            <a:xfrm>
              <a:off x="3333175" y="4609805"/>
              <a:ext cx="129381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Songkick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(Konzerte)</a:t>
              </a:r>
            </a:p>
            <a:p>
              <a:pPr eaLnBrk="1" hangingPunct="1"/>
              <a:endParaRPr lang="de-DE" altLang="de-DE" sz="1800" b="1"/>
            </a:p>
          </p:txBody>
        </p:sp>
        <p:sp>
          <p:nvSpPr>
            <p:cNvPr id="19" name="Pfeil nach rechts 18"/>
            <p:cNvSpPr>
              <a:spLocks noChangeArrowheads="1"/>
            </p:cNvSpPr>
            <p:nvPr/>
          </p:nvSpPr>
          <p:spPr bwMode="auto">
            <a:xfrm rot="5960172">
              <a:off x="3445860" y="3899886"/>
              <a:ext cx="1090665" cy="325438"/>
            </a:xfrm>
            <a:prstGeom prst="rightArrow">
              <a:avLst>
                <a:gd name="adj1" fmla="val 25296"/>
                <a:gd name="adj2" fmla="val 5000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Gruppierung 16"/>
          <p:cNvGrpSpPr>
            <a:grpSpLocks/>
          </p:cNvGrpSpPr>
          <p:nvPr/>
        </p:nvGrpSpPr>
        <p:grpSpPr bwMode="auto">
          <a:xfrm>
            <a:off x="2039938" y="3638550"/>
            <a:ext cx="1933575" cy="809625"/>
            <a:chOff x="2039362" y="3638718"/>
            <a:chExt cx="1933710" cy="809944"/>
          </a:xfrm>
        </p:grpSpPr>
        <p:sp>
          <p:nvSpPr>
            <p:cNvPr id="18" name="Pfeil nach rechts 17"/>
            <p:cNvSpPr>
              <a:spLocks noChangeArrowheads="1"/>
            </p:cNvSpPr>
            <p:nvPr/>
          </p:nvSpPr>
          <p:spPr bwMode="auto">
            <a:xfrm rot="9056667">
              <a:off x="2728385" y="3638718"/>
              <a:ext cx="1244687" cy="325566"/>
            </a:xfrm>
            <a:prstGeom prst="rightArrow">
              <a:avLst>
                <a:gd name="adj1" fmla="val 30046"/>
                <a:gd name="adj2" fmla="val 50002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8" name="Textfeld 19"/>
            <p:cNvSpPr txBox="1">
              <a:spLocks noChangeArrowheads="1"/>
            </p:cNvSpPr>
            <p:nvPr/>
          </p:nvSpPr>
          <p:spPr bwMode="auto">
            <a:xfrm>
              <a:off x="2039362" y="4078774"/>
              <a:ext cx="1293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Spotify</a:t>
              </a:r>
            </a:p>
          </p:txBody>
        </p:sp>
      </p:grp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2039938" y="1112838"/>
            <a:ext cx="2017712" cy="522287"/>
            <a:chOff x="4454806" y="1847850"/>
            <a:chExt cx="2018185" cy="522468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>
              <a:off x="4454806" y="2043180"/>
              <a:ext cx="1926088" cy="327138"/>
            </a:xfrm>
            <a:prstGeom prst="rightArrow">
              <a:avLst>
                <a:gd name="adj1" fmla="val 50000"/>
                <a:gd name="adj2" fmla="val 49991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6" name="Textfeld 20"/>
            <p:cNvSpPr txBox="1">
              <a:spLocks noChangeArrowheads="1"/>
            </p:cNvSpPr>
            <p:nvPr/>
          </p:nvSpPr>
          <p:spPr bwMode="auto">
            <a:xfrm>
              <a:off x="5236328" y="1847850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0" y="2984500"/>
            <a:ext cx="2225675" cy="1228725"/>
            <a:chOff x="5953903" y="1323906"/>
            <a:chExt cx="2225279" cy="1230387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69" y="1323906"/>
              <a:ext cx="944395" cy="368798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4" name="Textfeld 31"/>
            <p:cNvSpPr txBox="1">
              <a:spLocks noChangeArrowheads="1"/>
            </p:cNvSpPr>
            <p:nvPr/>
          </p:nvSpPr>
          <p:spPr bwMode="auto">
            <a:xfrm>
              <a:off x="5953903" y="1692519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5400000">
            <a:off x="-605631" y="1518444"/>
            <a:ext cx="2428875" cy="325437"/>
          </a:xfrm>
          <a:prstGeom prst="rightArrow">
            <a:avLst>
              <a:gd name="adj1" fmla="val 43157"/>
              <a:gd name="adj2" fmla="val 49998"/>
            </a:avLst>
          </a:prstGeom>
          <a:gradFill rotWithShape="1">
            <a:gsLst>
              <a:gs pos="0">
                <a:srgbClr val="C3D69B"/>
              </a:gs>
              <a:gs pos="100000">
                <a:srgbClr val="77933C"/>
              </a:gs>
            </a:gsLst>
            <a:lin ang="5400000"/>
          </a:gradFill>
          <a:ln w="952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1327150" y="466725"/>
            <a:ext cx="2179638" cy="715963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5" y="596901"/>
              <a:ext cx="715962" cy="325438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2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  <p:sp>
        <p:nvSpPr>
          <p:cNvPr id="27" name="Multiplizieren 26"/>
          <p:cNvSpPr>
            <a:spLocks/>
          </p:cNvSpPr>
          <p:nvPr/>
        </p:nvSpPr>
        <p:spPr bwMode="auto">
          <a:xfrm>
            <a:off x="1077913" y="401638"/>
            <a:ext cx="788987" cy="822325"/>
          </a:xfrm>
          <a:custGeom>
            <a:avLst/>
            <a:gdLst>
              <a:gd name="T0" fmla="*/ 158669 w 788987"/>
              <a:gd name="T1" fmla="*/ 227078 h 822325"/>
              <a:gd name="T2" fmla="*/ 220321 w 788987"/>
              <a:gd name="T3" fmla="*/ 167926 h 822325"/>
              <a:gd name="T4" fmla="*/ 394494 w 788987"/>
              <a:gd name="T5" fmla="*/ 349458 h 822325"/>
              <a:gd name="T6" fmla="*/ 568666 w 788987"/>
              <a:gd name="T7" fmla="*/ 167926 h 822325"/>
              <a:gd name="T8" fmla="*/ 630318 w 788987"/>
              <a:gd name="T9" fmla="*/ 227078 h 822325"/>
              <a:gd name="T10" fmla="*/ 453696 w 788987"/>
              <a:gd name="T11" fmla="*/ 411163 h 822325"/>
              <a:gd name="T12" fmla="*/ 630318 w 788987"/>
              <a:gd name="T13" fmla="*/ 595247 h 822325"/>
              <a:gd name="T14" fmla="*/ 568666 w 788987"/>
              <a:gd name="T15" fmla="*/ 654399 h 822325"/>
              <a:gd name="T16" fmla="*/ 394494 w 788987"/>
              <a:gd name="T17" fmla="*/ 472867 h 822325"/>
              <a:gd name="T18" fmla="*/ 220321 w 788987"/>
              <a:gd name="T19" fmla="*/ 654399 h 822325"/>
              <a:gd name="T20" fmla="*/ 158669 w 788987"/>
              <a:gd name="T21" fmla="*/ 595247 h 822325"/>
              <a:gd name="T22" fmla="*/ 335291 w 788987"/>
              <a:gd name="T23" fmla="*/ 411163 h 822325"/>
              <a:gd name="T24" fmla="*/ 158669 w 788987"/>
              <a:gd name="T25" fmla="*/ 227078 h 8223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8987" h="822325">
                <a:moveTo>
                  <a:pt x="158669" y="227078"/>
                </a:moveTo>
                <a:lnTo>
                  <a:pt x="220321" y="167926"/>
                </a:lnTo>
                <a:lnTo>
                  <a:pt x="394494" y="349458"/>
                </a:lnTo>
                <a:lnTo>
                  <a:pt x="568666" y="167926"/>
                </a:lnTo>
                <a:lnTo>
                  <a:pt x="630318" y="227078"/>
                </a:lnTo>
                <a:lnTo>
                  <a:pt x="453696" y="411163"/>
                </a:lnTo>
                <a:lnTo>
                  <a:pt x="630318" y="595247"/>
                </a:lnTo>
                <a:lnTo>
                  <a:pt x="568666" y="654399"/>
                </a:lnTo>
                <a:lnTo>
                  <a:pt x="394494" y="472867"/>
                </a:lnTo>
                <a:lnTo>
                  <a:pt x="220321" y="654399"/>
                </a:lnTo>
                <a:lnTo>
                  <a:pt x="158669" y="595247"/>
                </a:lnTo>
                <a:lnTo>
                  <a:pt x="335291" y="411163"/>
                </a:lnTo>
                <a:lnTo>
                  <a:pt x="158669" y="227078"/>
                </a:lnTo>
                <a:close/>
              </a:path>
            </a:pathLst>
          </a:custGeom>
          <a:solidFill>
            <a:srgbClr val="B50202"/>
          </a:solidFill>
          <a:ln w="9525" cap="flat" cmpd="sng">
            <a:solidFill>
              <a:srgbClr val="80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29" name="Pfeil nach rechts 28"/>
          <p:cNvSpPr>
            <a:spLocks noChangeArrowheads="1"/>
          </p:cNvSpPr>
          <p:nvPr/>
        </p:nvSpPr>
        <p:spPr bwMode="auto">
          <a:xfrm rot="-1486128">
            <a:off x="1112838" y="2230438"/>
            <a:ext cx="3062287" cy="325437"/>
          </a:xfrm>
          <a:prstGeom prst="rightArrow">
            <a:avLst>
              <a:gd name="adj1" fmla="val 30602"/>
              <a:gd name="adj2" fmla="val 5432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7" name="Gruppierung 6"/>
          <p:cNvGrpSpPr>
            <a:grpSpLocks/>
          </p:cNvGrpSpPr>
          <p:nvPr/>
        </p:nvGrpSpPr>
        <p:grpSpPr bwMode="auto">
          <a:xfrm>
            <a:off x="4394200" y="361950"/>
            <a:ext cx="2206625" cy="1016000"/>
            <a:chOff x="4394398" y="362049"/>
            <a:chExt cx="2206625" cy="1015663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4187352" y="645270"/>
              <a:ext cx="739530" cy="325438"/>
            </a:xfrm>
            <a:prstGeom prst="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C3D69B"/>
                </a:gs>
                <a:gs pos="100000">
                  <a:srgbClr val="77933C"/>
                </a:gs>
              </a:gsLst>
              <a:lin ang="5400000"/>
            </a:gradFill>
            <a:ln w="9525">
              <a:solidFill>
                <a:srgbClr val="77933C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0" name="Textfeld 33"/>
            <p:cNvSpPr txBox="1">
              <a:spLocks noChangeArrowheads="1"/>
            </p:cNvSpPr>
            <p:nvPr/>
          </p:nvSpPr>
          <p:spPr bwMode="auto">
            <a:xfrm>
              <a:off x="4719836" y="362049"/>
              <a:ext cx="1881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 &amp;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MusicArtist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Band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Artist / </a:t>
              </a:r>
            </a:p>
            <a:p>
              <a:pPr eaLnBrk="1" hangingPunct="1"/>
              <a:endParaRPr lang="de-DE" altLang="de-DE" sz="1200"/>
            </a:p>
          </p:txBody>
        </p:sp>
      </p:grpSp>
      <p:grpSp>
        <p:nvGrpSpPr>
          <p:cNvPr id="11" name="Gruppierung 10"/>
          <p:cNvGrpSpPr>
            <a:grpSpLocks/>
          </p:cNvGrpSpPr>
          <p:nvPr/>
        </p:nvGrpSpPr>
        <p:grpSpPr bwMode="auto">
          <a:xfrm>
            <a:off x="1866900" y="2062163"/>
            <a:ext cx="2259013" cy="438150"/>
            <a:chOff x="1866654" y="2062916"/>
            <a:chExt cx="2258465" cy="437209"/>
          </a:xfrm>
        </p:grpSpPr>
        <p:sp>
          <p:nvSpPr>
            <p:cNvPr id="14367" name="Textfeld 21"/>
            <p:cNvSpPr txBox="1">
              <a:spLocks noChangeArrowheads="1"/>
            </p:cNvSpPr>
            <p:nvPr/>
          </p:nvSpPr>
          <p:spPr bwMode="auto">
            <a:xfrm>
              <a:off x="2888457" y="2062916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  <p:sp>
          <p:nvSpPr>
            <p:cNvPr id="32" name="Pfeil nach rechts 31"/>
            <p:cNvSpPr>
              <a:spLocks noChangeArrowheads="1"/>
            </p:cNvSpPr>
            <p:nvPr/>
          </p:nvSpPr>
          <p:spPr bwMode="auto">
            <a:xfrm rot="2179758">
              <a:off x="1866654" y="2175386"/>
              <a:ext cx="2207677" cy="324739"/>
            </a:xfrm>
            <a:prstGeom prst="rightArrow">
              <a:avLst>
                <a:gd name="adj1" fmla="val 15435"/>
                <a:gd name="adj2" fmla="val 5432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Gruppierung 11"/>
          <p:cNvGrpSpPr>
            <a:grpSpLocks/>
          </p:cNvGrpSpPr>
          <p:nvPr/>
        </p:nvGrpSpPr>
        <p:grpSpPr bwMode="auto">
          <a:xfrm>
            <a:off x="1260475" y="2895600"/>
            <a:ext cx="2524125" cy="461963"/>
            <a:chOff x="1260606" y="2895078"/>
            <a:chExt cx="2523351" cy="461893"/>
          </a:xfrm>
        </p:grpSpPr>
        <p:sp>
          <p:nvSpPr>
            <p:cNvPr id="34" name="Pfeil nach rechts 33"/>
            <p:cNvSpPr>
              <a:spLocks noChangeArrowheads="1"/>
            </p:cNvSpPr>
            <p:nvPr/>
          </p:nvSpPr>
          <p:spPr bwMode="auto">
            <a:xfrm>
              <a:off x="1260606" y="3031582"/>
              <a:ext cx="2523351" cy="325389"/>
            </a:xfrm>
            <a:prstGeom prst="rightArrow">
              <a:avLst>
                <a:gd name="adj1" fmla="val 15435"/>
                <a:gd name="adj2" fmla="val 5432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6" name="Textfeld 21"/>
            <p:cNvSpPr txBox="1">
              <a:spLocks noChangeArrowheads="1"/>
            </p:cNvSpPr>
            <p:nvPr/>
          </p:nvSpPr>
          <p:spPr bwMode="auto">
            <a:xfrm>
              <a:off x="1652589" y="2895078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39" name="Gruppierung 12"/>
          <p:cNvGrpSpPr>
            <a:grpSpLocks/>
          </p:cNvGrpSpPr>
          <p:nvPr/>
        </p:nvGrpSpPr>
        <p:grpSpPr bwMode="auto">
          <a:xfrm>
            <a:off x="5300663" y="4583113"/>
            <a:ext cx="3316287" cy="377825"/>
            <a:chOff x="6144374" y="1323906"/>
            <a:chExt cx="3315778" cy="378247"/>
          </a:xfrm>
        </p:grpSpPr>
        <p:sp>
          <p:nvSpPr>
            <p:cNvPr id="40" name="Zylinder 39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4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Dbpedia-Pageranks</a:t>
              </a:r>
            </a:p>
          </p:txBody>
        </p:sp>
      </p:grpSp>
      <p:sp>
        <p:nvSpPr>
          <p:cNvPr id="20" name="Nach links gekrümmter Pfeil 19"/>
          <p:cNvSpPr>
            <a:spLocks noChangeArrowheads="1"/>
          </p:cNvSpPr>
          <p:nvPr/>
        </p:nvSpPr>
        <p:spPr bwMode="auto">
          <a:xfrm>
            <a:off x="5202238" y="1308100"/>
            <a:ext cx="1717675" cy="546100"/>
          </a:xfrm>
          <a:prstGeom prst="curvedLeftArrow">
            <a:avLst>
              <a:gd name="adj1" fmla="val 10412"/>
              <a:gd name="adj2" fmla="val 18801"/>
              <a:gd name="adj3" fmla="val 3668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ea typeface="+mn-ea"/>
            </a:endParaRPr>
          </a:p>
        </p:txBody>
      </p:sp>
      <p:sp>
        <p:nvSpPr>
          <p:cNvPr id="45" name="Textfeld 33"/>
          <p:cNvSpPr txBox="1">
            <a:spLocks noChangeArrowheads="1"/>
          </p:cNvSpPr>
          <p:nvPr/>
        </p:nvSpPr>
        <p:spPr bwMode="auto">
          <a:xfrm>
            <a:off x="6867525" y="950913"/>
            <a:ext cx="23463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200" b="1" dirty="0" err="1" smtClean="0"/>
              <a:t>For</a:t>
            </a:r>
            <a:r>
              <a:rPr lang="de-DE" sz="1200" b="1" dirty="0" smtClean="0"/>
              <a:t>: </a:t>
            </a:r>
            <a:r>
              <a:rPr lang="de-DE" sz="1200" b="1" dirty="0" err="1" smtClean="0"/>
              <a:t>current</a:t>
            </a:r>
            <a:r>
              <a:rPr lang="de-DE" sz="1200" b="1" dirty="0" smtClean="0"/>
              <a:t> &amp; </a:t>
            </a:r>
            <a:r>
              <a:rPr lang="de-DE" sz="1200" b="1" dirty="0" err="1" smtClean="0"/>
              <a:t>former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members</a:t>
            </a:r>
            <a:endParaRPr lang="de-DE" sz="1200" b="1" dirty="0" smtClean="0"/>
          </a:p>
          <a:p>
            <a:pPr eaLnBrk="1" hangingPunct="1">
              <a:defRPr/>
            </a:pPr>
            <a:endParaRPr lang="de-DE" sz="1200" b="1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currentMember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formerMember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producer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writer</a:t>
            </a:r>
            <a:r>
              <a:rPr lang="de-DE" sz="1200" dirty="0" smtClean="0"/>
              <a:t> </a:t>
            </a:r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</a:t>
            </a:r>
            <a:r>
              <a:rPr lang="de-DE" sz="1200" dirty="0" err="1" smtClean="0"/>
              <a:t>composer</a:t>
            </a:r>
            <a:endParaRPr lang="de-DE" sz="1200" dirty="0" smtClean="0"/>
          </a:p>
          <a:p>
            <a:pPr eaLnBrk="1" hangingPunct="1">
              <a:defRPr/>
            </a:pPr>
            <a:endParaRPr lang="de-DE" sz="1200" dirty="0" smtClean="0"/>
          </a:p>
          <a:p>
            <a:pPr eaLnBrk="1" hangingPunct="1">
              <a:defRPr/>
            </a:pPr>
            <a:r>
              <a:rPr lang="de-DE" sz="1200" dirty="0" smtClean="0">
                <a:solidFill>
                  <a:srgbClr val="7F7F7F"/>
                </a:solidFill>
              </a:rPr>
              <a:t>// </a:t>
            </a:r>
            <a:r>
              <a:rPr lang="de-DE" sz="1200" dirty="0" err="1" smtClean="0">
                <a:solidFill>
                  <a:srgbClr val="7F7F7F"/>
                </a:solidFill>
              </a:rPr>
              <a:t>often</a:t>
            </a:r>
            <a:r>
              <a:rPr lang="de-DE" sz="1200" dirty="0" smtClean="0">
                <a:solidFill>
                  <a:srgbClr val="7F7F7F"/>
                </a:solidFill>
              </a:rPr>
              <a:t> also </a:t>
            </a:r>
            <a:r>
              <a:rPr lang="de-DE" sz="1200" dirty="0" err="1" smtClean="0">
                <a:solidFill>
                  <a:srgbClr val="7F7F7F"/>
                </a:solidFill>
              </a:rPr>
              <a:t>with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other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onotolgies</a:t>
            </a:r>
            <a:endParaRPr lang="de-DE" sz="1200" dirty="0" smtClean="0">
              <a:solidFill>
                <a:srgbClr val="7F7F7F"/>
              </a:solidFill>
            </a:endParaRPr>
          </a:p>
          <a:p>
            <a:pPr eaLnBrk="1" hangingPunct="1">
              <a:defRPr/>
            </a:pPr>
            <a:endParaRPr lang="de-DE" sz="1200" dirty="0" smtClean="0"/>
          </a:p>
        </p:txBody>
      </p:sp>
      <p:sp>
        <p:nvSpPr>
          <p:cNvPr id="2052" name="Gebogener Pfeil 2051"/>
          <p:cNvSpPr>
            <a:spLocks/>
          </p:cNvSpPr>
          <p:nvPr/>
        </p:nvSpPr>
        <p:spPr bwMode="auto">
          <a:xfrm rot="16664229" flipH="1">
            <a:off x="5796757" y="1213644"/>
            <a:ext cx="1684337" cy="2333625"/>
          </a:xfrm>
          <a:custGeom>
            <a:avLst/>
            <a:gdLst>
              <a:gd name="T0" fmla="*/ 229320 w 1684337"/>
              <a:gd name="T1" fmla="*/ 718059 h 2333625"/>
              <a:gd name="T2" fmla="*/ 763773 w 1684337"/>
              <a:gd name="T3" fmla="*/ 164550 h 2333625"/>
              <a:gd name="T4" fmla="*/ 1407483 w 1684337"/>
              <a:gd name="T5" fmla="*/ 598369 h 2333625"/>
              <a:gd name="T6" fmla="*/ 1535091 w 1684337"/>
              <a:gd name="T7" fmla="*/ 505730 h 2333625"/>
              <a:gd name="T8" fmla="*/ 1423331 w 1684337"/>
              <a:gd name="T9" fmla="*/ 744905 h 2333625"/>
              <a:gd name="T10" fmla="*/ 1216633 w 1684337"/>
              <a:gd name="T11" fmla="*/ 736921 h 2333625"/>
              <a:gd name="T12" fmla="*/ 1344224 w 1684337"/>
              <a:gd name="T13" fmla="*/ 644294 h 2333625"/>
              <a:gd name="T14" fmla="*/ 761975 w 1684337"/>
              <a:gd name="T15" fmla="*/ 243797 h 2333625"/>
              <a:gd name="T16" fmla="*/ 294705 w 1684337"/>
              <a:gd name="T17" fmla="*/ 765937 h 2333625"/>
              <a:gd name="T18" fmla="*/ 229320 w 1684337"/>
              <a:gd name="T19" fmla="*/ 718059 h 23336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84337" h="2333625">
                <a:moveTo>
                  <a:pt x="229320" y="718059"/>
                </a:moveTo>
                <a:cubicBezTo>
                  <a:pt x="332403" y="412013"/>
                  <a:pt x="533544" y="203699"/>
                  <a:pt x="763773" y="164550"/>
                </a:cubicBezTo>
                <a:cubicBezTo>
                  <a:pt x="1016341" y="121602"/>
                  <a:pt x="1264236" y="288667"/>
                  <a:pt x="1407483" y="598369"/>
                </a:cubicBezTo>
                <a:lnTo>
                  <a:pt x="1535091" y="505730"/>
                </a:lnTo>
                <a:lnTo>
                  <a:pt x="1423331" y="744905"/>
                </a:lnTo>
                <a:lnTo>
                  <a:pt x="1216633" y="736921"/>
                </a:lnTo>
                <a:lnTo>
                  <a:pt x="1344224" y="644294"/>
                </a:lnTo>
                <a:cubicBezTo>
                  <a:pt x="1215247" y="352208"/>
                  <a:pt x="989809" y="197142"/>
                  <a:pt x="761975" y="243797"/>
                </a:cubicBezTo>
                <a:cubicBezTo>
                  <a:pt x="558747" y="285413"/>
                  <a:pt x="382969" y="481832"/>
                  <a:pt x="294705" y="765937"/>
                </a:cubicBezTo>
                <a:lnTo>
                  <a:pt x="229320" y="718059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de-DE"/>
          </a:p>
        </p:txBody>
      </p:sp>
      <p:sp>
        <p:nvSpPr>
          <p:cNvPr id="57" name="Textfeld 10"/>
          <p:cNvSpPr txBox="1">
            <a:spLocks noChangeArrowheads="1"/>
          </p:cNvSpPr>
          <p:nvPr/>
        </p:nvSpPr>
        <p:spPr bwMode="auto">
          <a:xfrm>
            <a:off x="6113463" y="2984500"/>
            <a:ext cx="3100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2800" b="1">
                <a:solidFill>
                  <a:srgbClr val="800000"/>
                </a:solidFill>
              </a:rPr>
              <a:t>Recommendation</a:t>
            </a:r>
          </a:p>
        </p:txBody>
      </p:sp>
      <p:grpSp>
        <p:nvGrpSpPr>
          <p:cNvPr id="2056" name="Gruppierung 2055"/>
          <p:cNvGrpSpPr>
            <a:grpSpLocks/>
          </p:cNvGrpSpPr>
          <p:nvPr/>
        </p:nvGrpSpPr>
        <p:grpSpPr bwMode="auto">
          <a:xfrm>
            <a:off x="5018088" y="3189288"/>
            <a:ext cx="2724150" cy="1685925"/>
            <a:chOff x="5017304" y="3189463"/>
            <a:chExt cx="2725317" cy="1685630"/>
          </a:xfrm>
        </p:grpSpPr>
        <p:sp>
          <p:nvSpPr>
            <p:cNvPr id="14361" name="Textfeld 20"/>
            <p:cNvSpPr txBox="1">
              <a:spLocks noChangeArrowheads="1"/>
            </p:cNvSpPr>
            <p:nvPr/>
          </p:nvSpPr>
          <p:spPr bwMode="auto">
            <a:xfrm>
              <a:off x="5300860" y="3805967"/>
              <a:ext cx="244176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Dbpedia-owl:wikiPageRank</a:t>
              </a:r>
            </a:p>
          </p:txBody>
        </p:sp>
        <p:sp>
          <p:nvSpPr>
            <p:cNvPr id="58" name="Gebogener Pfeil 57"/>
            <p:cNvSpPr>
              <a:spLocks/>
            </p:cNvSpPr>
            <p:nvPr/>
          </p:nvSpPr>
          <p:spPr bwMode="auto">
            <a:xfrm rot="6281649" flipH="1" flipV="1">
              <a:off x="5341007" y="2865760"/>
              <a:ext cx="1685630" cy="2333036"/>
            </a:xfrm>
            <a:custGeom>
              <a:avLst/>
              <a:gdLst>
                <a:gd name="T0" fmla="*/ 229640 w 1685630"/>
                <a:gd name="T1" fmla="*/ 717525 h 2333036"/>
                <a:gd name="T2" fmla="*/ 764452 w 1685630"/>
                <a:gd name="T3" fmla="*/ 164653 h 2333036"/>
                <a:gd name="T4" fmla="*/ 1408352 w 1685630"/>
                <a:gd name="T5" fmla="*/ 597853 h 2333036"/>
                <a:gd name="T6" fmla="*/ 1536062 w 1685630"/>
                <a:gd name="T7" fmla="*/ 505140 h 2333036"/>
                <a:gd name="T8" fmla="*/ 1424288 w 1685630"/>
                <a:gd name="T9" fmla="*/ 744385 h 2333036"/>
                <a:gd name="T10" fmla="*/ 1217359 w 1685630"/>
                <a:gd name="T11" fmla="*/ 736508 h 2333036"/>
                <a:gd name="T12" fmla="*/ 1345053 w 1685630"/>
                <a:gd name="T13" fmla="*/ 643807 h 2333036"/>
                <a:gd name="T14" fmla="*/ 762660 w 1685630"/>
                <a:gd name="T15" fmla="*/ 243953 h 2333036"/>
                <a:gd name="T16" fmla="*/ 295062 w 1685630"/>
                <a:gd name="T17" fmla="*/ 765429 h 2333036"/>
                <a:gd name="T18" fmla="*/ 229640 w 1685630"/>
                <a:gd name="T19" fmla="*/ 717525 h 23330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5630" h="2333036">
                  <a:moveTo>
                    <a:pt x="229640" y="717525"/>
                  </a:moveTo>
                  <a:cubicBezTo>
                    <a:pt x="332863" y="411783"/>
                    <a:pt x="534124" y="203726"/>
                    <a:pt x="764452" y="164653"/>
                  </a:cubicBezTo>
                  <a:cubicBezTo>
                    <a:pt x="1017051" y="121801"/>
                    <a:pt x="1264976" y="288599"/>
                    <a:pt x="1408352" y="597853"/>
                  </a:cubicBezTo>
                  <a:lnTo>
                    <a:pt x="1536062" y="505140"/>
                  </a:lnTo>
                  <a:lnTo>
                    <a:pt x="1424288" y="744385"/>
                  </a:lnTo>
                  <a:lnTo>
                    <a:pt x="1217359" y="736508"/>
                  </a:lnTo>
                  <a:lnTo>
                    <a:pt x="1345053" y="643807"/>
                  </a:lnTo>
                  <a:cubicBezTo>
                    <a:pt x="1215957" y="352200"/>
                    <a:pt x="990509" y="197414"/>
                    <a:pt x="762660" y="243953"/>
                  </a:cubicBezTo>
                  <a:cubicBezTo>
                    <a:pt x="559342" y="285482"/>
                    <a:pt x="383455" y="481636"/>
                    <a:pt x="295062" y="765429"/>
                  </a:cubicBezTo>
                  <a:lnTo>
                    <a:pt x="229640" y="717525"/>
                  </a:lnTo>
                  <a:close/>
                </a:path>
              </a:pathLst>
            </a:custGeom>
            <a:gradFill rotWithShape="1">
              <a:gsLst>
                <a:gs pos="0">
                  <a:srgbClr val="D99694"/>
                </a:gs>
                <a:gs pos="100000">
                  <a:srgbClr val="A54771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2059" name="Textfeld 2058"/>
          <p:cNvSpPr txBox="1">
            <a:spLocks noChangeArrowheads="1"/>
          </p:cNvSpPr>
          <p:nvPr/>
        </p:nvSpPr>
        <p:spPr bwMode="auto">
          <a:xfrm>
            <a:off x="6858000" y="2627313"/>
            <a:ext cx="1760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AE4B77"/>
                </a:solidFill>
              </a:rPr>
              <a:t>// Each relation is ranked</a:t>
            </a:r>
          </a:p>
          <a:p>
            <a:pPr eaLnBrk="1" hangingPunct="1"/>
            <a:endParaRPr lang="de-DE" altLang="de-DE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33" grpId="0" animBg="1"/>
      <p:bldP spid="27" grpId="0" animBg="1"/>
      <p:bldP spid="27" grpId="1" animBg="1"/>
      <p:bldP spid="29" grpId="0" animBg="1"/>
      <p:bldP spid="29" grpId="1" animBg="1"/>
      <p:bldP spid="29" grpId="2" animBg="1"/>
      <p:bldP spid="20" grpId="0" animBg="1"/>
      <p:bldP spid="45" grpId="0"/>
      <p:bldP spid="2052" grpId="0" animBg="1"/>
      <p:bldP spid="57" grpId="0"/>
      <p:bldP spid="20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Bild 4" descr="tt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"/>
          <a:stretch>
            <a:fillRect/>
          </a:stretch>
        </p:blipFill>
        <p:spPr bwMode="auto">
          <a:xfrm>
            <a:off x="-10" y="0"/>
            <a:ext cx="64817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ussdiagramm: Dokument 1"/>
          <p:cNvSpPr/>
          <p:nvPr/>
        </p:nvSpPr>
        <p:spPr>
          <a:xfrm>
            <a:off x="2899869" y="1734592"/>
            <a:ext cx="3232298" cy="2945218"/>
          </a:xfrm>
          <a:prstGeom prst="flowChart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12"/>
          <p:cNvGrpSpPr>
            <a:grpSpLocks/>
          </p:cNvGrpSpPr>
          <p:nvPr/>
        </p:nvGrpSpPr>
        <p:grpSpPr bwMode="auto">
          <a:xfrm>
            <a:off x="3039162" y="1151906"/>
            <a:ext cx="3316288" cy="377825"/>
            <a:chOff x="6144374" y="1323906"/>
            <a:chExt cx="3315778" cy="378247"/>
          </a:xfrm>
        </p:grpSpPr>
        <p:sp>
          <p:nvSpPr>
            <p:cNvPr id="7" name="Zylinder 6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65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>
                  <a:solidFill>
                    <a:schemeClr val="bg1"/>
                  </a:solidFill>
                </a:rPr>
                <a:t>Lokaler Cache </a:t>
              </a:r>
            </a:p>
          </p:txBody>
        </p:sp>
      </p:grp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3215062" y="1929929"/>
            <a:ext cx="2601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Turtle-File für jeden gesuchten Artist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Wenn bereits vorhanden </a:t>
            </a:r>
            <a:r>
              <a:rPr lang="de-DE" altLang="de-DE" sz="1600">
                <a:sym typeface="Wingdings" panose="05000000000000000000" pitchFamily="2" charset="2"/>
              </a:rPr>
              <a:t> Laden aus lokalem Cache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Eigene MusicMashup- Ontology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Input Mapping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Input des Users muss dem rdfs:label entsprechen (exact match)</a:t>
            </a:r>
          </a:p>
          <a:p>
            <a:pPr lvl="0">
              <a:defRPr sz="1800"/>
            </a:pPr>
            <a:r>
              <a:rPr sz="1898"/>
              <a:t>FILTER (LCASE(…)) nicht von DBTune unterstützt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Input in TitleCase überführen</a:t>
            </a:r>
          </a:p>
          <a:p>
            <a:pPr lvl="1">
              <a:defRPr sz="1800"/>
            </a:pPr>
            <a:r>
              <a:rPr sz="1898"/>
              <a:t>gefundene Ressourcen zusammen mit normalisiertem Input abspeichern</a:t>
            </a:r>
          </a:p>
        </p:txBody>
      </p:sp>
    </p:spTree>
    <p:extLst>
      <p:ext uri="{BB962C8B-B14F-4D97-AF65-F5344CB8AC3E}">
        <p14:creationId xmlns:p14="http://schemas.microsoft.com/office/powerpoint/2010/main" val="1484996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447</Words>
  <Application>Microsoft Office PowerPoint</Application>
  <PresentationFormat>Bildschirmpräsentation (16:9)</PresentationFormat>
  <Paragraphs>138</Paragraphs>
  <Slides>20</Slides>
  <Notes>2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Trebuchet MS</vt:lpstr>
      <vt:lpstr>Wingdings</vt:lpstr>
      <vt:lpstr>Wingdings 3</vt:lpstr>
      <vt:lpstr>Facette</vt:lpstr>
      <vt:lpstr>MusicMashup</vt:lpstr>
      <vt:lpstr>Neue Musik entdecken?</vt:lpstr>
      <vt:lpstr>Neue Musik entdecken?</vt:lpstr>
      <vt:lpstr>Neue Musik entdecken!</vt:lpstr>
      <vt:lpstr>Agenda</vt:lpstr>
      <vt:lpstr>PowerPoint-Präsentation</vt:lpstr>
      <vt:lpstr>PowerPoint-Präsentation</vt:lpstr>
      <vt:lpstr>PowerPoint-Präsentation</vt:lpstr>
      <vt:lpstr>Probleme und Lösungen: Input Mapping</vt:lpstr>
      <vt:lpstr>Probleme und Lösungen: unbekannte Bands</vt:lpstr>
      <vt:lpstr>Probleme und Lösungen: kein Fallback</vt:lpstr>
      <vt:lpstr>Probleme und Lösung: Performance</vt:lpstr>
      <vt:lpstr>Probleme und Lösungen: Bands only</vt:lpstr>
      <vt:lpstr>Probleme und Lösungen: Band_(band)</vt:lpstr>
      <vt:lpstr>Probleme und Lösungen: Error Handling</vt:lpstr>
      <vt:lpstr>Probleme und Lösungen: Performance</vt:lpstr>
      <vt:lpstr>Ausblick: Parser</vt:lpstr>
      <vt:lpstr>Ausblick: Events</vt:lpstr>
      <vt:lpstr>Ausblick: Voting System</vt:lpstr>
      <vt:lpstr>MusicMashup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Wille</dc:creator>
  <cp:lastModifiedBy>Karl Wolf</cp:lastModifiedBy>
  <cp:revision>69</cp:revision>
  <dcterms:created xsi:type="dcterms:W3CDTF">2014-12-17T18:55:13Z</dcterms:created>
  <dcterms:modified xsi:type="dcterms:W3CDTF">2015-02-05T07:15:22Z</dcterms:modified>
</cp:coreProperties>
</file>