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Textebene 1</a:t>
            </a:r>
            <a:endParaRPr sz="3200"/>
          </a:p>
          <a:p>
            <a:pPr lvl="1">
              <a:defRPr sz="1800"/>
            </a:pPr>
            <a:r>
              <a:rPr sz="3200"/>
              <a:t>Textebene 2</a:t>
            </a:r>
            <a:endParaRPr sz="3200"/>
          </a:p>
          <a:p>
            <a:pPr lvl="2">
              <a:defRPr sz="1800"/>
            </a:pPr>
            <a:r>
              <a:rPr sz="3200"/>
              <a:t>Textebene 3</a:t>
            </a:r>
            <a:endParaRPr sz="3200"/>
          </a:p>
          <a:p>
            <a:pPr lvl="3">
              <a:defRPr sz="1800"/>
            </a:pPr>
            <a:r>
              <a:rPr sz="3200"/>
              <a:t>Textebene 4</a:t>
            </a:r>
            <a:endParaRPr sz="3200"/>
          </a:p>
          <a:p>
            <a:pPr lvl="4">
              <a:defRPr sz="1800"/>
            </a:pPr>
            <a:r>
              <a:rPr sz="3200"/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Textebene 1</a:t>
            </a:r>
            <a:endParaRPr sz="3200"/>
          </a:p>
          <a:p>
            <a:pPr lvl="1">
              <a:defRPr sz="1800"/>
            </a:pPr>
            <a:r>
              <a:rPr sz="3200"/>
              <a:t>Textebene 2</a:t>
            </a:r>
            <a:endParaRPr sz="3200"/>
          </a:p>
          <a:p>
            <a:pPr lvl="2">
              <a:defRPr sz="1800"/>
            </a:pPr>
            <a:r>
              <a:rPr sz="3200"/>
              <a:t>Textebene 3</a:t>
            </a:r>
            <a:endParaRPr sz="3200"/>
          </a:p>
          <a:p>
            <a:pPr lvl="3">
              <a:defRPr sz="1800"/>
            </a:pPr>
            <a:r>
              <a:rPr sz="3200"/>
              <a:t>Textebene 4</a:t>
            </a:r>
            <a:endParaRPr sz="3200"/>
          </a:p>
          <a:p>
            <a:pPr lvl="4">
              <a:defRPr sz="1800"/>
            </a:pPr>
            <a:r>
              <a:rPr sz="3200"/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Titeltext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Textebene 1</a:t>
            </a:r>
            <a:endParaRPr sz="3200"/>
          </a:p>
          <a:p>
            <a:pPr lvl="1">
              <a:defRPr sz="1800"/>
            </a:pPr>
            <a:r>
              <a:rPr sz="3200"/>
              <a:t>Textebene 2</a:t>
            </a:r>
            <a:endParaRPr sz="3200"/>
          </a:p>
          <a:p>
            <a:pPr lvl="2">
              <a:defRPr sz="1800"/>
            </a:pPr>
            <a:r>
              <a:rPr sz="3200"/>
              <a:t>Textebene 3</a:t>
            </a:r>
            <a:endParaRPr sz="3200"/>
          </a:p>
          <a:p>
            <a:pPr lvl="3">
              <a:defRPr sz="1800"/>
            </a:pPr>
            <a:r>
              <a:rPr sz="3200"/>
              <a:t>Textebene 4</a:t>
            </a:r>
            <a:endParaRPr sz="3200"/>
          </a:p>
          <a:p>
            <a:pPr lvl="4">
              <a:defRPr sz="1800"/>
            </a:pPr>
            <a:r>
              <a:rPr sz="3200"/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&amp;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Textebene 1</a:t>
            </a:r>
            <a:endParaRPr sz="3600"/>
          </a:p>
          <a:p>
            <a:pPr lvl="1">
              <a:defRPr sz="1800"/>
            </a:pPr>
            <a:r>
              <a:rPr sz="3600"/>
              <a:t>Textebene 2</a:t>
            </a:r>
            <a:endParaRPr sz="3600"/>
          </a:p>
          <a:p>
            <a:pPr lvl="2">
              <a:defRPr sz="1800"/>
            </a:pPr>
            <a:r>
              <a:rPr sz="3600"/>
              <a:t>Textebene 3</a:t>
            </a:r>
            <a:endParaRPr sz="3600"/>
          </a:p>
          <a:p>
            <a:pPr lvl="3">
              <a:defRPr sz="1800"/>
            </a:pPr>
            <a:r>
              <a:rPr sz="3600"/>
              <a:t>Textebene 4</a:t>
            </a:r>
            <a:endParaRPr sz="3600"/>
          </a:p>
          <a:p>
            <a:pPr lvl="4">
              <a:defRPr sz="1800"/>
            </a:pPr>
            <a:r>
              <a:rPr sz="3600"/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, Aufzählung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Textebene 1</a:t>
            </a:r>
            <a:endParaRPr sz="2800"/>
          </a:p>
          <a:p>
            <a:pPr lvl="1">
              <a:defRPr sz="1800"/>
            </a:pPr>
            <a:r>
              <a:rPr sz="2800"/>
              <a:t>Textebene 2</a:t>
            </a:r>
            <a:endParaRPr sz="2800"/>
          </a:p>
          <a:p>
            <a:pPr lvl="2">
              <a:defRPr sz="1800"/>
            </a:pPr>
            <a:r>
              <a:rPr sz="2800"/>
              <a:t>Textebene 3</a:t>
            </a:r>
            <a:endParaRPr sz="2800"/>
          </a:p>
          <a:p>
            <a:pPr lvl="3">
              <a:defRPr sz="1800"/>
            </a:pPr>
            <a:r>
              <a:rPr sz="2800"/>
              <a:t>Textebene 4</a:t>
            </a:r>
            <a:endParaRPr sz="2800"/>
          </a:p>
          <a:p>
            <a:pPr lvl="4">
              <a:defRPr sz="1800"/>
            </a:pPr>
            <a:r>
              <a:rPr sz="2800"/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Textebene 1</a:t>
            </a:r>
            <a:endParaRPr sz="3600"/>
          </a:p>
          <a:p>
            <a:pPr lvl="1">
              <a:defRPr sz="1800"/>
            </a:pPr>
            <a:r>
              <a:rPr sz="3600"/>
              <a:t>Textebene 2</a:t>
            </a:r>
            <a:endParaRPr sz="3600"/>
          </a:p>
          <a:p>
            <a:pPr lvl="2">
              <a:defRPr sz="1800"/>
            </a:pPr>
            <a:r>
              <a:rPr sz="3600"/>
              <a:t>Textebene 3</a:t>
            </a:r>
            <a:endParaRPr sz="3600"/>
          </a:p>
          <a:p>
            <a:pPr lvl="3">
              <a:defRPr sz="1800"/>
            </a:pPr>
            <a:r>
              <a:rPr sz="3600"/>
              <a:t>Textebene 4</a:t>
            </a:r>
            <a:endParaRPr sz="3600"/>
          </a:p>
          <a:p>
            <a:pPr lvl="4">
              <a:defRPr sz="1800"/>
            </a:pPr>
            <a:r>
              <a:rPr sz="3600"/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Textebene 1</a:t>
            </a:r>
            <a:endParaRPr sz="3600"/>
          </a:p>
          <a:p>
            <a:pPr lvl="1">
              <a:defRPr sz="1800"/>
            </a:pPr>
            <a:r>
              <a:rPr sz="3600"/>
              <a:t>Textebene 2</a:t>
            </a:r>
            <a:endParaRPr sz="3600"/>
          </a:p>
          <a:p>
            <a:pPr lvl="2">
              <a:defRPr sz="1800"/>
            </a:pPr>
            <a:r>
              <a:rPr sz="3600"/>
              <a:t>Textebene 3</a:t>
            </a:r>
            <a:endParaRPr sz="3600"/>
          </a:p>
          <a:p>
            <a:pPr lvl="3">
              <a:defRPr sz="1800"/>
            </a:pPr>
            <a:r>
              <a:rPr sz="3600"/>
              <a:t>Textebene 4</a:t>
            </a:r>
            <a:endParaRPr sz="3600"/>
          </a:p>
          <a:p>
            <a:pPr lvl="4">
              <a:defRPr sz="1800"/>
            </a:pPr>
            <a:r>
              <a:rPr sz="3600"/>
              <a:t>Textebene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Performance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40030" indent="-240030" defTabSz="315468">
              <a:spcBef>
                <a:spcPts val="2200"/>
              </a:spcBef>
              <a:defRPr sz="1800"/>
            </a:pPr>
            <a:r>
              <a:rPr sz="1944">
                <a:solidFill>
                  <a:srgbClr val="FF3021"/>
                </a:solidFill>
              </a:rPr>
              <a:t>Beispiel: Bob Dylan</a:t>
            </a:r>
            <a:endParaRPr sz="1944">
              <a:solidFill>
                <a:srgbClr val="FF3021"/>
              </a:solidFill>
            </a:endParaRPr>
          </a:p>
          <a:p>
            <a:pPr lvl="0" marL="240030" indent="-240030" defTabSz="315468">
              <a:spcBef>
                <a:spcPts val="2200"/>
              </a:spcBef>
              <a:defRPr sz="1800"/>
            </a:pPr>
            <a:r>
              <a:rPr sz="1944">
                <a:solidFill>
                  <a:srgbClr val="FF3021"/>
                </a:solidFill>
              </a:rPr>
              <a:t>über 100 Recommendations</a:t>
            </a:r>
            <a:endParaRPr sz="1944">
              <a:solidFill>
                <a:srgbClr val="FF3021"/>
              </a:solidFill>
            </a:endParaRPr>
          </a:p>
          <a:p>
            <a:pPr lvl="0" marL="240030" indent="-240030" defTabSz="315468">
              <a:spcBef>
                <a:spcPts val="2200"/>
              </a:spcBef>
              <a:defRPr sz="1800"/>
            </a:pPr>
            <a:r>
              <a:rPr sz="1944">
                <a:solidFill>
                  <a:srgbClr val="FF3021"/>
                </a:solidFill>
              </a:rPr>
              <a:t>Ladezeit 138,95 Sekunden</a:t>
            </a:r>
            <a:endParaRPr sz="1944">
              <a:solidFill>
                <a:srgbClr val="FF3021"/>
              </a:solidFill>
            </a:endParaRPr>
          </a:p>
          <a:p>
            <a:pPr lvl="0" marL="240030" indent="-240030" defTabSz="315468">
              <a:spcBef>
                <a:spcPts val="2200"/>
              </a:spcBef>
              <a:defRPr sz="1800"/>
            </a:pPr>
            <a:r>
              <a:rPr sz="1944">
                <a:solidFill>
                  <a:srgbClr val="FF3021"/>
                </a:solidFill>
              </a:rPr>
              <a:t>--&gt; caching</a:t>
            </a:r>
            <a:endParaRPr sz="1944">
              <a:solidFill>
                <a:srgbClr val="FF3021"/>
              </a:solidFill>
            </a:endParaRPr>
          </a:p>
          <a:p>
            <a:pPr lvl="0" marL="240030" indent="-240030" defTabSz="315468">
              <a:spcBef>
                <a:spcPts val="2200"/>
              </a:spcBef>
              <a:defRPr sz="1800"/>
            </a:pPr>
            <a:r>
              <a:rPr sz="1944"/>
              <a:t>Alles, was wir finden, wird in .ttl Files geparst</a:t>
            </a:r>
            <a:endParaRPr sz="1944"/>
          </a:p>
          <a:p>
            <a:pPr lvl="0" marL="240030" indent="-240030" defTabSz="315468">
              <a:spcBef>
                <a:spcPts val="2200"/>
              </a:spcBef>
              <a:defRPr sz="1800"/>
            </a:pPr>
            <a:r>
              <a:rPr sz="1944"/>
              <a:t>Wird ein Artist aufgerufen, zu dem ein .ttl existiert, werden die Daten aus dem File genommen</a:t>
            </a:r>
            <a:endParaRPr sz="1944"/>
          </a:p>
          <a:p>
            <a:pPr lvl="0" marL="240030" indent="-240030" defTabSz="315468">
              <a:spcBef>
                <a:spcPts val="2200"/>
              </a:spcBef>
              <a:defRPr sz="1800"/>
            </a:pPr>
            <a:r>
              <a:rPr sz="1944">
                <a:solidFill>
                  <a:srgbClr val="FF2A09"/>
                </a:solidFill>
              </a:rPr>
              <a:t>Bob Dylan .ttl</a:t>
            </a:r>
            <a:endParaRPr sz="1944">
              <a:solidFill>
                <a:srgbClr val="FF2A09"/>
              </a:solidFill>
            </a:endParaRPr>
          </a:p>
          <a:p>
            <a:pPr lvl="0" marL="240030" indent="-240030" defTabSz="315468">
              <a:spcBef>
                <a:spcPts val="2200"/>
              </a:spcBef>
              <a:defRPr sz="1800"/>
            </a:pPr>
            <a:r>
              <a:rPr sz="1944">
                <a:solidFill>
                  <a:srgbClr val="FF2A09"/>
                </a:solidFill>
              </a:rPr>
              <a:t>--&gt; 102,27 Sekunden</a:t>
            </a:r>
            <a:endParaRPr sz="1944">
              <a:solidFill>
                <a:srgbClr val="FF2A09"/>
              </a:solidFill>
            </a:endParaRPr>
          </a:p>
          <a:p>
            <a:pPr lvl="0" marL="240030" indent="-240030" defTabSz="315468">
              <a:spcBef>
                <a:spcPts val="2200"/>
              </a:spcBef>
              <a:defRPr sz="1800"/>
            </a:pPr>
            <a:endParaRPr sz="1944">
              <a:solidFill>
                <a:srgbClr val="FF2A09"/>
              </a:solidFill>
            </a:endParaRPr>
          </a:p>
          <a:p>
            <a:pPr lvl="0" marL="240030" indent="-240030" defTabSz="315468">
              <a:spcBef>
                <a:spcPts val="2200"/>
              </a:spcBef>
              <a:defRPr sz="1800"/>
            </a:pPr>
            <a:r>
              <a:rPr sz="1944">
                <a:solidFill>
                  <a:srgbClr val="FF2A09"/>
                </a:solidFill>
              </a:rPr>
              <a:t>Alle Recommendations gecached</a:t>
            </a:r>
            <a:endParaRPr sz="1944">
              <a:solidFill>
                <a:srgbClr val="FF2A09"/>
              </a:solidFill>
            </a:endParaRPr>
          </a:p>
          <a:p>
            <a:pPr lvl="0" marL="240030" indent="-240030" defTabSz="315468">
              <a:spcBef>
                <a:spcPts val="2200"/>
              </a:spcBef>
              <a:defRPr sz="1800"/>
            </a:pPr>
            <a:r>
              <a:rPr sz="1944">
                <a:solidFill>
                  <a:srgbClr val="FF2A09"/>
                </a:solidFill>
              </a:rPr>
              <a:t>--&gt;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Voting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177800" indent="-177800" defTabSz="233679">
              <a:spcBef>
                <a:spcPts val="1600"/>
              </a:spcBef>
              <a:defRPr sz="1800"/>
            </a:pPr>
            <a:r>
              <a:rPr sz="1440"/>
              <a:t>Einige Artists sind relevanter als andere</a:t>
            </a:r>
            <a:endParaRPr sz="1440"/>
          </a:p>
          <a:p>
            <a:pPr lvl="0" marL="177800" indent="-177800" defTabSz="233679">
              <a:spcBef>
                <a:spcPts val="1600"/>
              </a:spcBef>
              <a:defRPr sz="1800"/>
            </a:pPr>
            <a:r>
              <a:rPr sz="1440"/>
              <a:t>ohne Voting:</a:t>
            </a:r>
            <a:endParaRPr sz="1440"/>
          </a:p>
          <a:p>
            <a:pPr lvl="0" marL="177800" indent="-177800" defTabSz="233679">
              <a:spcBef>
                <a:spcPts val="1600"/>
              </a:spcBef>
              <a:defRPr sz="1800"/>
            </a:pPr>
            <a:r>
              <a:rPr sz="1440"/>
              <a:t>Ausgabe nach Reihenfolge der gefundene Artists</a:t>
            </a:r>
            <a:endParaRPr sz="1440"/>
          </a:p>
          <a:p>
            <a:pPr lvl="0" marL="177800" indent="-177800" defTabSz="233679">
              <a:spcBef>
                <a:spcPts val="1600"/>
              </a:spcBef>
              <a:defRPr sz="1800"/>
            </a:pPr>
            <a:r>
              <a:rPr sz="1440"/>
              <a:t>--&gt; nicht sehr aussagekräftig</a:t>
            </a:r>
            <a:endParaRPr sz="1440"/>
          </a:p>
          <a:p>
            <a:pPr lvl="0" marL="177800" indent="-177800" defTabSz="233679">
              <a:spcBef>
                <a:spcPts val="1600"/>
              </a:spcBef>
              <a:defRPr sz="1800"/>
            </a:pPr>
            <a:endParaRPr sz="1440"/>
          </a:p>
          <a:p>
            <a:pPr lvl="0" marL="177800" indent="-177800" defTabSz="233679">
              <a:spcBef>
                <a:spcPts val="1600"/>
              </a:spcBef>
              <a:defRPr sz="1800"/>
            </a:pPr>
            <a:r>
              <a:rPr sz="1440"/>
              <a:t>aktuell:</a:t>
            </a:r>
            <a:endParaRPr sz="1440"/>
          </a:p>
          <a:p>
            <a:pPr lvl="0" marL="177800" indent="-177800" defTabSz="233679">
              <a:spcBef>
                <a:spcPts val="1600"/>
              </a:spcBef>
              <a:defRPr sz="1800"/>
            </a:pPr>
            <a:endParaRPr sz="1440"/>
          </a:p>
          <a:p>
            <a:pPr lvl="0" marL="177800" indent="-177800" defTabSz="233679">
              <a:spcBef>
                <a:spcPts val="1600"/>
              </a:spcBef>
              <a:defRPr sz="1800"/>
            </a:pPr>
            <a:r>
              <a:rPr sz="1440"/>
              <a:t>Voting nach dbpedia Pagerank, echonest familiarity und Faktoren für die einzelnen Relations</a:t>
            </a:r>
            <a:endParaRPr sz="1440"/>
          </a:p>
          <a:p>
            <a:pPr lvl="0" marL="177800" indent="-177800" defTabSz="233679">
              <a:spcBef>
                <a:spcPts val="1600"/>
              </a:spcBef>
              <a:defRPr sz="1800"/>
            </a:pPr>
            <a:r>
              <a:rPr sz="1440"/>
              <a:t>-&gt; current Member sind wichtiger als ehemalige</a:t>
            </a:r>
            <a:endParaRPr sz="1440"/>
          </a:p>
          <a:p>
            <a:pPr lvl="0" marL="177800" indent="-177800" defTabSz="233679">
              <a:spcBef>
                <a:spcPts val="1600"/>
              </a:spcBef>
              <a:defRPr sz="1800"/>
            </a:pPr>
            <a:r>
              <a:rPr sz="1440"/>
              <a:t>-&gt; Band &gt; Producer &gt; Writer &gt; Composer</a:t>
            </a:r>
            <a:endParaRPr sz="1440"/>
          </a:p>
          <a:p>
            <a:pPr lvl="0" marL="177800" indent="-177800" defTabSz="233679">
              <a:spcBef>
                <a:spcPts val="1600"/>
              </a:spcBef>
              <a:defRPr sz="1800"/>
            </a:pPr>
            <a:endParaRPr sz="1440"/>
          </a:p>
          <a:p>
            <a:pPr lvl="0" marL="177800" indent="-177800" defTabSz="233679">
              <a:spcBef>
                <a:spcPts val="1600"/>
              </a:spcBef>
              <a:defRPr sz="1800"/>
            </a:pPr>
            <a:r>
              <a:rPr sz="1440"/>
              <a:t>Problem:</a:t>
            </a:r>
            <a:endParaRPr sz="1440"/>
          </a:p>
          <a:p>
            <a:pPr lvl="0" marL="177800" indent="-177800" defTabSz="233679">
              <a:spcBef>
                <a:spcPts val="1600"/>
              </a:spcBef>
              <a:defRPr sz="1800"/>
            </a:pPr>
            <a:r>
              <a:rPr sz="1440"/>
              <a:t>teilweise kommt Bullshit raus</a:t>
            </a:r>
            <a:endParaRPr sz="1440"/>
          </a:p>
          <a:p>
            <a:pPr lvl="0" marL="177800" indent="-177800" defTabSz="233679">
              <a:spcBef>
                <a:spcPts val="1600"/>
              </a:spcBef>
              <a:defRPr sz="1800"/>
            </a:pPr>
            <a:r>
              <a:rPr sz="1440"/>
              <a:t>Led Zeppelin </a:t>
            </a:r>
            <a:endParaRPr sz="1440"/>
          </a:p>
          <a:p>
            <a:pPr lvl="0" marL="177800" indent="-177800" defTabSz="233679">
              <a:spcBef>
                <a:spcPts val="1600"/>
              </a:spcBef>
              <a:defRPr sz="1800"/>
            </a:pPr>
            <a:r>
              <a:rPr sz="1440"/>
              <a:t>-&gt; Megadeth ist höher gerankt als The Yardbirds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