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270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B77"/>
    <a:srgbClr val="A54771"/>
    <a:srgbClr val="A54052"/>
    <a:srgbClr val="B50202"/>
    <a:srgbClr val="FF9B93"/>
    <a:srgbClr val="FF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7C074-53DD-4DA7-84ED-565494CA5773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FA4D-B6B7-4712-A989-18768D9B8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was macht unserer Parser</a:t>
            </a:r>
          </a:p>
          <a:p>
            <a:pPr lvl="0">
              <a:defRPr sz="1800"/>
            </a:pPr>
            <a:r>
              <a:rPr sz="2200"/>
              <a:t>DBPedia erweitern, FALLS wir irgendwas neues finden sollten</a:t>
            </a:r>
          </a:p>
        </p:txBody>
      </p:sp>
    </p:spTree>
    <p:extLst>
      <p:ext uri="{BB962C8B-B14F-4D97-AF65-F5344CB8AC3E}">
        <p14:creationId xmlns:p14="http://schemas.microsoft.com/office/powerpoint/2010/main" val="23647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00-2ACD-48C1-A6D9-2FE673AE4FC3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73E6-464E-4CD8-9F3A-12954919E71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363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460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607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66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303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9A5D-9660-40A2-A066-730BF9B86F79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E65B-8CDF-4214-868C-D7E39D7BB7D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761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FAB4-3C7B-46E7-86B3-58FF7520D0B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1E84-3CF8-41CF-8953-525810372B32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344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Textebene 1</a:t>
            </a:r>
          </a:p>
          <a:p>
            <a:pPr lvl="1">
              <a:defRPr sz="1800"/>
            </a:pPr>
            <a:r>
              <a:rPr sz="1898"/>
              <a:t>Textebene 2</a:t>
            </a:r>
          </a:p>
          <a:p>
            <a:pPr lvl="2">
              <a:defRPr sz="1800"/>
            </a:pPr>
            <a:r>
              <a:rPr sz="1898"/>
              <a:t>Textebene 3</a:t>
            </a:r>
          </a:p>
          <a:p>
            <a:pPr lvl="3">
              <a:defRPr sz="1800"/>
            </a:pPr>
            <a:r>
              <a:rPr sz="1898"/>
              <a:t>Textebene 4</a:t>
            </a:r>
          </a:p>
          <a:p>
            <a:pPr lvl="4">
              <a:defRPr sz="1800"/>
            </a:pPr>
            <a:r>
              <a:rPr sz="1898"/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38278051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4835-1852-43D7-8613-7C5544A2AB97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09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61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051A-CF84-4960-A475-E06CACB79D5B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75D-B2C6-43D4-A9DB-C62D502570D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61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BE5B-14FF-445A-B8E8-76EB1D4BB29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177D-B7A1-4059-B837-B8AA2DEC7918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92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F4F3-9FA5-4576-84A7-E22ADD224A0B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59E7-BB77-4E68-8F36-0D274EC0475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59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8B47-A51F-4033-9822-018762818FE3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06F3-022E-49C3-82F6-F70E95475CE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55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65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92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8" y="79254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  <a:lvl2pPr indent="192023" defTabSz="490727">
              <a:defRPr sz="6719"/>
            </a:lvl2pPr>
          </a:lstStyle>
          <a:p>
            <a:pPr lvl="0">
              <a:defRPr sz="1800"/>
            </a:pPr>
            <a:r>
              <a:rPr sz="3543"/>
              <a:t>Probleme </a:t>
            </a:r>
            <a:r>
              <a:rPr sz="3543"/>
              <a:t>und </a:t>
            </a:r>
            <a:r>
              <a:rPr sz="3543" smtClean="0"/>
              <a:t>Lösung:</a:t>
            </a:r>
            <a:r>
              <a:rPr lang="de-DE" sz="3543" smtClean="0"/>
              <a:t/>
            </a:r>
            <a:br>
              <a:rPr lang="de-DE" sz="3543" smtClean="0"/>
            </a:br>
            <a:r>
              <a:rPr lang="de-DE" sz="3543" smtClean="0"/>
              <a:t>Performance</a:t>
            </a:r>
            <a:endParaRPr sz="3543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+ langsame Endpoints -&gt; lange Ladezeiten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AJAX: sobald ein Ergebnis da ist, wird es ausgegeben</a:t>
            </a:r>
          </a:p>
          <a:p>
            <a:pPr lvl="1">
              <a:defRPr sz="1800"/>
            </a:pPr>
            <a:r>
              <a:rPr sz="1898"/>
              <a:t>Loadingscreen, solange kein Ergebnis vorliegt</a:t>
            </a:r>
          </a:p>
        </p:txBody>
      </p:sp>
    </p:spTree>
    <p:extLst>
      <p:ext uri="{BB962C8B-B14F-4D97-AF65-F5344CB8AC3E}">
        <p14:creationId xmlns:p14="http://schemas.microsoft.com/office/powerpoint/2010/main" val="14163141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Bands only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690838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Band_(band)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Doppeldeutigkeit auf DBPedia</a:t>
            </a:r>
          </a:p>
          <a:p>
            <a:pPr lvl="1">
              <a:defRPr sz="1800"/>
            </a:pPr>
            <a:r>
              <a:rPr sz="1898"/>
              <a:t>Clutch = Kupplung, Clutch_(band) = Band</a:t>
            </a:r>
          </a:p>
          <a:p>
            <a:pPr lvl="0">
              <a:defRPr sz="1800"/>
            </a:pPr>
            <a:r>
              <a:rPr sz="1898"/>
              <a:t>Lösung: </a:t>
            </a:r>
          </a:p>
        </p:txBody>
      </p:sp>
    </p:spTree>
    <p:extLst>
      <p:ext uri="{BB962C8B-B14F-4D97-AF65-F5344CB8AC3E}">
        <p14:creationId xmlns:p14="http://schemas.microsoft.com/office/powerpoint/2010/main" val="31193135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Error Handling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oftmals werden keine Ressourcen gefunden</a:t>
            </a:r>
          </a:p>
          <a:p>
            <a:pPr lvl="1">
              <a:defRPr sz="1800"/>
            </a:pPr>
            <a:r>
              <a:rPr sz="1898"/>
              <a:t>Endpoint down</a:t>
            </a:r>
          </a:p>
          <a:p>
            <a:pPr lvl="1">
              <a:defRPr sz="1800"/>
            </a:pPr>
            <a:r>
              <a:rPr sz="1898"/>
              <a:t>timeout</a:t>
            </a:r>
          </a:p>
          <a:p>
            <a:pPr lvl="1">
              <a:defRPr sz="1800"/>
            </a:pPr>
            <a:r>
              <a:rPr sz="1898"/>
              <a:t>Ressource nicht vorhanden</a:t>
            </a:r>
          </a:p>
          <a:p>
            <a:pPr lvl="0">
              <a:defRPr sz="1800"/>
            </a:pPr>
            <a:r>
              <a:rPr sz="1898"/>
              <a:t>Fehlervermeidung</a:t>
            </a:r>
          </a:p>
          <a:p>
            <a:pPr lvl="0">
              <a:defRPr sz="1800"/>
            </a:pPr>
            <a:r>
              <a:rPr sz="1898"/>
              <a:t>ist das nicht eigentlich trivial?</a:t>
            </a:r>
          </a:p>
        </p:txBody>
      </p:sp>
    </p:spTree>
    <p:extLst>
      <p:ext uri="{BB962C8B-B14F-4D97-AF65-F5344CB8AC3E}">
        <p14:creationId xmlns:p14="http://schemas.microsoft.com/office/powerpoint/2010/main" val="23824105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Performance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-&gt; lange Wartezeiten</a:t>
            </a:r>
          </a:p>
          <a:p>
            <a:pPr lvl="0">
              <a:defRPr sz="1800"/>
            </a:pPr>
            <a:r>
              <a:rPr sz="1898"/>
              <a:t>Lösung: Queries optimieren</a:t>
            </a:r>
          </a:p>
          <a:p>
            <a:pPr lvl="1">
              <a:defRPr sz="1800"/>
            </a:pPr>
            <a:r>
              <a:rPr sz="1898"/>
              <a:t>konkretes Beispiel, sonst fliegt die Folie raus</a:t>
            </a:r>
          </a:p>
        </p:txBody>
      </p:sp>
    </p:spTree>
    <p:extLst>
      <p:ext uri="{BB962C8B-B14F-4D97-AF65-F5344CB8AC3E}">
        <p14:creationId xmlns:p14="http://schemas.microsoft.com/office/powerpoint/2010/main" val="1579933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Parser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45295" y="1332637"/>
            <a:ext cx="5853411" cy="7532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1898"/>
              <a:t>Parser existiert, aber noch unvollständig</a:t>
            </a:r>
          </a:p>
          <a:p>
            <a:pPr lvl="0">
              <a:defRPr sz="1800"/>
            </a:pPr>
            <a:r>
              <a:rPr sz="1898"/>
              <a:t>Möglichkeit, DBPedia zu erweitern</a:t>
            </a:r>
          </a:p>
        </p:txBody>
      </p:sp>
      <p:pic>
        <p:nvPicPr>
          <p:cNvPr id="58" name="Bildschirmfoto 2014-12-17 um 19.59.3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930" y="2211151"/>
            <a:ext cx="5266141" cy="2686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0135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Events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nur Namen</a:t>
            </a:r>
          </a:p>
          <a:p>
            <a:pPr lvl="0">
              <a:defRPr sz="1800"/>
            </a:pPr>
            <a:r>
              <a:rPr sz="1898"/>
              <a:t>Links können gesetzt werden</a:t>
            </a:r>
          </a:p>
          <a:p>
            <a:pPr lvl="0">
              <a:defRPr sz="1800"/>
            </a:pPr>
            <a:r>
              <a:rPr sz="1898"/>
              <a:t>Anbindung an LinkedGeoData</a:t>
            </a:r>
          </a:p>
          <a:p>
            <a:pPr lvl="1">
              <a:defRPr sz="1800"/>
            </a:pPr>
            <a:r>
              <a:rPr sz="1898"/>
              <a:t>TradeOff zwischen Mehrwert und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79926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Voting System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Recommendations werden ungefiltert ausgegeben</a:t>
            </a:r>
          </a:p>
          <a:p>
            <a:pPr lvl="0">
              <a:defRPr sz="1800"/>
            </a:pPr>
            <a:r>
              <a:rPr sz="1898"/>
              <a:t>Votingsystem: je mehr Gründe es für eine Recommendation gibt, desto relevanter ist sie</a:t>
            </a:r>
          </a:p>
          <a:p>
            <a:pPr lvl="0">
              <a:defRPr sz="1800"/>
            </a:pPr>
            <a:r>
              <a:rPr sz="1898"/>
              <a:t>Ordnen nach Relevanz</a:t>
            </a:r>
          </a:p>
        </p:txBody>
      </p:sp>
    </p:spTree>
    <p:extLst>
      <p:ext uri="{BB962C8B-B14F-4D97-AF65-F5344CB8AC3E}">
        <p14:creationId xmlns:p14="http://schemas.microsoft.com/office/powerpoint/2010/main" val="18312439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8" y="79254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Musik entdecken?</a:t>
            </a:r>
            <a:endParaRPr lang="de-DE"/>
          </a:p>
        </p:txBody>
      </p:sp>
      <p:pic>
        <p:nvPicPr>
          <p:cNvPr id="16386" name="Picture 2" descr="Digging at Revival Reco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2" y="1075660"/>
            <a:ext cx="6595400" cy="3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Hier pair programming bild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8"/>
          <a:stretch>
            <a:fillRect/>
          </a:stretch>
        </p:blipFill>
        <p:spPr bwMode="auto">
          <a:xfrm>
            <a:off x="608013" y="150813"/>
            <a:ext cx="76422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3506788" y="1165225"/>
            <a:ext cx="2919412" cy="584200"/>
            <a:chOff x="2583497" y="1165192"/>
            <a:chExt cx="2920000" cy="584776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497" y="1281194"/>
              <a:ext cx="944752" cy="36866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3668998" y="1165192"/>
              <a:ext cx="183449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DBTune</a:t>
              </a:r>
            </a:p>
            <a:p>
              <a:pPr eaLnBrk="1" hangingPunct="1"/>
              <a:r>
                <a:rPr lang="de-DE" altLang="de-DE" sz="1400"/>
                <a:t>(musicbrainz mapping)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6353175" y="2540000"/>
            <a:ext cx="3316288" cy="377825"/>
            <a:chOff x="6144374" y="1323906"/>
            <a:chExt cx="3315778" cy="378247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6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506788" y="3419475"/>
            <a:ext cx="1833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/>
              <a:t>(API)</a:t>
            </a:r>
          </a:p>
        </p:txBody>
      </p:sp>
      <p:sp>
        <p:nvSpPr>
          <p:cNvPr id="2057" name="Textfeld 16"/>
          <p:cNvSpPr txBox="1">
            <a:spLocks noChangeArrowheads="1"/>
          </p:cNvSpPr>
          <p:nvPr/>
        </p:nvSpPr>
        <p:spPr bwMode="auto">
          <a:xfrm>
            <a:off x="1398588" y="4448175"/>
            <a:ext cx="1293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Songkick</a:t>
            </a:r>
          </a:p>
        </p:txBody>
      </p:sp>
      <p:sp>
        <p:nvSpPr>
          <p:cNvPr id="18" name="Pfeil nach rechts 17"/>
          <p:cNvSpPr>
            <a:spLocks noChangeArrowheads="1"/>
          </p:cNvSpPr>
          <p:nvPr/>
        </p:nvSpPr>
        <p:spPr bwMode="auto">
          <a:xfrm rot="9056667">
            <a:off x="2359025" y="4087813"/>
            <a:ext cx="1244600" cy="32543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Pfeil nach rechts 18"/>
          <p:cNvSpPr>
            <a:spLocks noChangeArrowheads="1"/>
          </p:cNvSpPr>
          <p:nvPr/>
        </p:nvSpPr>
        <p:spPr bwMode="auto">
          <a:xfrm rot="1377624">
            <a:off x="4576763" y="3995738"/>
            <a:ext cx="1982787" cy="325437"/>
          </a:xfrm>
          <a:prstGeom prst="rightArrow">
            <a:avLst>
              <a:gd name="adj1" fmla="val 50000"/>
              <a:gd name="adj2" fmla="val 5001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0" name="Textfeld 19"/>
          <p:cNvSpPr txBox="1">
            <a:spLocks noChangeArrowheads="1"/>
          </p:cNvSpPr>
          <p:nvPr/>
        </p:nvSpPr>
        <p:spPr bwMode="auto">
          <a:xfrm>
            <a:off x="6651625" y="4448175"/>
            <a:ext cx="129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Spotify</a:t>
            </a:r>
          </a:p>
        </p:txBody>
      </p: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4403725" y="1985963"/>
            <a:ext cx="2297113" cy="384175"/>
            <a:chOff x="4454806" y="1985963"/>
            <a:chExt cx="2296832" cy="384355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 rot="1584929">
              <a:off x="4454806" y="2043140"/>
              <a:ext cx="1925402" cy="327178"/>
            </a:xfrm>
            <a:prstGeom prst="right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4" name="Textfeld 20"/>
            <p:cNvSpPr txBox="1">
              <a:spLocks noChangeArrowheads="1"/>
            </p:cNvSpPr>
            <p:nvPr/>
          </p:nvSpPr>
          <p:spPr bwMode="auto">
            <a:xfrm>
              <a:off x="5514975" y="1985963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4" name="Gruppierung 3"/>
          <p:cNvGrpSpPr>
            <a:grpSpLocks/>
          </p:cNvGrpSpPr>
          <p:nvPr/>
        </p:nvGrpSpPr>
        <p:grpSpPr bwMode="auto">
          <a:xfrm>
            <a:off x="3832225" y="1781175"/>
            <a:ext cx="1508125" cy="1562100"/>
            <a:chOff x="3832225" y="1781175"/>
            <a:chExt cx="1508125" cy="1562100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3213894" y="2399506"/>
              <a:ext cx="1562100" cy="32543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2" name="Textfeld 21"/>
            <p:cNvSpPr txBox="1">
              <a:spLocks noChangeArrowheads="1"/>
            </p:cNvSpPr>
            <p:nvPr/>
          </p:nvSpPr>
          <p:spPr bwMode="auto">
            <a:xfrm>
              <a:off x="4103688" y="2619375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82550" y="2365375"/>
            <a:ext cx="3316288" cy="869950"/>
            <a:chOff x="6144374" y="1323906"/>
            <a:chExt cx="3315778" cy="870689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613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0" name="Textfeld 31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000000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9925112">
            <a:off x="977900" y="1762125"/>
            <a:ext cx="2457450" cy="325438"/>
          </a:xfrm>
          <a:prstGeom prst="rightArrow">
            <a:avLst>
              <a:gd name="adj1" fmla="val 50000"/>
              <a:gd name="adj2" fmla="val 49992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3805238" y="401638"/>
            <a:ext cx="2179637" cy="715962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6" y="596900"/>
              <a:ext cx="715962" cy="325437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28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7" grpId="0"/>
      <p:bldP spid="18" grpId="0" animBg="1"/>
      <p:bldP spid="19" grpId="0" animBg="1"/>
      <p:bldP spid="2060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uppierung 2057"/>
          <p:cNvGrpSpPr>
            <a:grpSpLocks/>
          </p:cNvGrpSpPr>
          <p:nvPr/>
        </p:nvGrpSpPr>
        <p:grpSpPr bwMode="auto">
          <a:xfrm rot="2975133">
            <a:off x="4168775" y="3087688"/>
            <a:ext cx="1349375" cy="825500"/>
            <a:chOff x="3543529" y="3315717"/>
            <a:chExt cx="1349532" cy="824847"/>
          </a:xfrm>
        </p:grpSpPr>
        <p:sp>
          <p:nvSpPr>
            <p:cNvPr id="2054" name="Pfeil nach rechts 2053"/>
            <p:cNvSpPr>
              <a:spLocks noChangeArrowheads="1"/>
            </p:cNvSpPr>
            <p:nvPr/>
          </p:nvSpPr>
          <p:spPr bwMode="auto">
            <a:xfrm rot="-2563186">
              <a:off x="3542245" y="3345276"/>
              <a:ext cx="1349532" cy="242695"/>
            </a:xfrm>
            <a:prstGeom prst="rightArrow">
              <a:avLst>
                <a:gd name="adj1" fmla="val 30176"/>
                <a:gd name="adj2" fmla="val 50020"/>
              </a:avLst>
            </a:prstGeom>
            <a:gradFill rotWithShape="1">
              <a:gsLst>
                <a:gs pos="0">
                  <a:srgbClr val="FF767B"/>
                </a:gs>
                <a:gs pos="100000">
                  <a:srgbClr val="A54771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6" name="Textfeld 20"/>
            <p:cNvSpPr txBox="1">
              <a:spLocks noChangeArrowheads="1"/>
            </p:cNvSpPr>
            <p:nvPr/>
          </p:nvSpPr>
          <p:spPr bwMode="auto">
            <a:xfrm rot="-2975133">
              <a:off x="3722864" y="3597336"/>
              <a:ext cx="8248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Familiarity</a:t>
              </a:r>
            </a:p>
          </p:txBody>
        </p:sp>
      </p:grpSp>
      <p:pic>
        <p:nvPicPr>
          <p:cNvPr id="14339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788" r="34419"/>
          <a:stretch>
            <a:fillRect/>
          </a:stretch>
        </p:blipFill>
        <p:spPr bwMode="auto">
          <a:xfrm>
            <a:off x="190500" y="150813"/>
            <a:ext cx="50117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585788" y="1257300"/>
            <a:ext cx="1833562" cy="908050"/>
            <a:chOff x="2167737" y="1281194"/>
            <a:chExt cx="1834499" cy="909602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875" y="1281194"/>
              <a:ext cx="945045" cy="36892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2167737" y="1605598"/>
              <a:ext cx="1834499" cy="58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800" b="1" dirty="0" err="1" smtClean="0"/>
                <a:t>DBTune</a:t>
              </a:r>
              <a:endParaRPr lang="de-DE" sz="1800" b="1" dirty="0" smtClean="0"/>
            </a:p>
            <a:p>
              <a:pPr algn="ctr" eaLnBrk="1" hangingPunct="1">
                <a:defRPr/>
              </a:pP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musicbrainz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mapping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4057650" y="1308100"/>
            <a:ext cx="2239963" cy="704850"/>
            <a:chOff x="6144374" y="1323906"/>
            <a:chExt cx="2239842" cy="706115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512" cy="36896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2" name="Textfeld 10"/>
            <p:cNvSpPr txBox="1">
              <a:spLocks noChangeArrowheads="1"/>
            </p:cNvSpPr>
            <p:nvPr/>
          </p:nvSpPr>
          <p:spPr bwMode="auto">
            <a:xfrm>
              <a:off x="6158937" y="1660689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806825" y="2890838"/>
            <a:ext cx="183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>
                <a:solidFill>
                  <a:srgbClr val="7F7F7F"/>
                </a:solidFill>
              </a:rPr>
              <a:t>(API)</a:t>
            </a:r>
          </a:p>
        </p:txBody>
      </p:sp>
      <p:grpSp>
        <p:nvGrpSpPr>
          <p:cNvPr id="15" name="Gruppierung 14"/>
          <p:cNvGrpSpPr>
            <a:grpSpLocks/>
          </p:cNvGrpSpPr>
          <p:nvPr/>
        </p:nvGrpSpPr>
        <p:grpSpPr bwMode="auto">
          <a:xfrm>
            <a:off x="3333750" y="3517900"/>
            <a:ext cx="1293813" cy="1954213"/>
            <a:chOff x="3333175" y="3517272"/>
            <a:chExt cx="1293812" cy="1954307"/>
          </a:xfrm>
        </p:grpSpPr>
        <p:sp>
          <p:nvSpPr>
            <p:cNvPr id="14379" name="Textfeld 16"/>
            <p:cNvSpPr txBox="1">
              <a:spLocks noChangeArrowheads="1"/>
            </p:cNvSpPr>
            <p:nvPr/>
          </p:nvSpPr>
          <p:spPr bwMode="auto">
            <a:xfrm>
              <a:off x="3333175" y="4609805"/>
              <a:ext cx="129381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Songkick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(Konzerte)</a:t>
              </a:r>
            </a:p>
            <a:p>
              <a:pPr eaLnBrk="1" hangingPunct="1"/>
              <a:endParaRPr lang="de-DE" altLang="de-DE" sz="1800" b="1"/>
            </a:p>
          </p:txBody>
        </p:sp>
        <p:sp>
          <p:nvSpPr>
            <p:cNvPr id="19" name="Pfeil nach rechts 18"/>
            <p:cNvSpPr>
              <a:spLocks noChangeArrowheads="1"/>
            </p:cNvSpPr>
            <p:nvPr/>
          </p:nvSpPr>
          <p:spPr bwMode="auto">
            <a:xfrm rot="5960172">
              <a:off x="3445860" y="3899886"/>
              <a:ext cx="1090665" cy="325438"/>
            </a:xfrm>
            <a:prstGeom prst="rightArrow">
              <a:avLst>
                <a:gd name="adj1" fmla="val 25296"/>
                <a:gd name="adj2" fmla="val 5000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Gruppierung 16"/>
          <p:cNvGrpSpPr>
            <a:grpSpLocks/>
          </p:cNvGrpSpPr>
          <p:nvPr/>
        </p:nvGrpSpPr>
        <p:grpSpPr bwMode="auto">
          <a:xfrm>
            <a:off x="2039938" y="3638550"/>
            <a:ext cx="1933575" cy="809625"/>
            <a:chOff x="2039362" y="3638718"/>
            <a:chExt cx="1933710" cy="809944"/>
          </a:xfrm>
        </p:grpSpPr>
        <p:sp>
          <p:nvSpPr>
            <p:cNvPr id="18" name="Pfeil nach rechts 17"/>
            <p:cNvSpPr>
              <a:spLocks noChangeArrowheads="1"/>
            </p:cNvSpPr>
            <p:nvPr/>
          </p:nvSpPr>
          <p:spPr bwMode="auto">
            <a:xfrm rot="9056667">
              <a:off x="2728385" y="3638718"/>
              <a:ext cx="1244687" cy="325566"/>
            </a:xfrm>
            <a:prstGeom prst="rightArrow">
              <a:avLst>
                <a:gd name="adj1" fmla="val 30046"/>
                <a:gd name="adj2" fmla="val 50002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8" name="Textfeld 19"/>
            <p:cNvSpPr txBox="1">
              <a:spLocks noChangeArrowheads="1"/>
            </p:cNvSpPr>
            <p:nvPr/>
          </p:nvSpPr>
          <p:spPr bwMode="auto">
            <a:xfrm>
              <a:off x="2039362" y="4078774"/>
              <a:ext cx="1293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Spotify</a:t>
              </a:r>
            </a:p>
          </p:txBody>
        </p:sp>
      </p:grp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2039938" y="1112838"/>
            <a:ext cx="2017712" cy="522287"/>
            <a:chOff x="4454806" y="1847850"/>
            <a:chExt cx="2018185" cy="522468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>
              <a:off x="4454806" y="2043180"/>
              <a:ext cx="1926088" cy="327138"/>
            </a:xfrm>
            <a:prstGeom prst="rightArrow">
              <a:avLst>
                <a:gd name="adj1" fmla="val 50000"/>
                <a:gd name="adj2" fmla="val 49991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6" name="Textfeld 20"/>
            <p:cNvSpPr txBox="1">
              <a:spLocks noChangeArrowheads="1"/>
            </p:cNvSpPr>
            <p:nvPr/>
          </p:nvSpPr>
          <p:spPr bwMode="auto">
            <a:xfrm>
              <a:off x="5236328" y="1847850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0" y="2984500"/>
            <a:ext cx="2225675" cy="1228725"/>
            <a:chOff x="5953903" y="1323906"/>
            <a:chExt cx="2225279" cy="1230387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69" y="1323906"/>
              <a:ext cx="944395" cy="368798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4" name="Textfeld 31"/>
            <p:cNvSpPr txBox="1">
              <a:spLocks noChangeArrowheads="1"/>
            </p:cNvSpPr>
            <p:nvPr/>
          </p:nvSpPr>
          <p:spPr bwMode="auto">
            <a:xfrm>
              <a:off x="5953903" y="1692519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5400000">
            <a:off x="-605631" y="1518444"/>
            <a:ext cx="2428875" cy="325437"/>
          </a:xfrm>
          <a:prstGeom prst="rightArrow">
            <a:avLst>
              <a:gd name="adj1" fmla="val 43157"/>
              <a:gd name="adj2" fmla="val 49998"/>
            </a:avLst>
          </a:prstGeom>
          <a:gradFill rotWithShape="1">
            <a:gsLst>
              <a:gs pos="0">
                <a:srgbClr val="C3D69B"/>
              </a:gs>
              <a:gs pos="100000">
                <a:srgbClr val="77933C"/>
              </a:gs>
            </a:gsLst>
            <a:lin ang="5400000"/>
          </a:gradFill>
          <a:ln w="952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1327150" y="466725"/>
            <a:ext cx="2179638" cy="715963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5" y="596901"/>
              <a:ext cx="715962" cy="325438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2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  <p:sp>
        <p:nvSpPr>
          <p:cNvPr id="27" name="Multiplizieren 26"/>
          <p:cNvSpPr>
            <a:spLocks/>
          </p:cNvSpPr>
          <p:nvPr/>
        </p:nvSpPr>
        <p:spPr bwMode="auto">
          <a:xfrm>
            <a:off x="1077913" y="401638"/>
            <a:ext cx="788987" cy="822325"/>
          </a:xfrm>
          <a:custGeom>
            <a:avLst/>
            <a:gdLst>
              <a:gd name="T0" fmla="*/ 158669 w 788987"/>
              <a:gd name="T1" fmla="*/ 227078 h 822325"/>
              <a:gd name="T2" fmla="*/ 220321 w 788987"/>
              <a:gd name="T3" fmla="*/ 167926 h 822325"/>
              <a:gd name="T4" fmla="*/ 394494 w 788987"/>
              <a:gd name="T5" fmla="*/ 349458 h 822325"/>
              <a:gd name="T6" fmla="*/ 568666 w 788987"/>
              <a:gd name="T7" fmla="*/ 167926 h 822325"/>
              <a:gd name="T8" fmla="*/ 630318 w 788987"/>
              <a:gd name="T9" fmla="*/ 227078 h 822325"/>
              <a:gd name="T10" fmla="*/ 453696 w 788987"/>
              <a:gd name="T11" fmla="*/ 411163 h 822325"/>
              <a:gd name="T12" fmla="*/ 630318 w 788987"/>
              <a:gd name="T13" fmla="*/ 595247 h 822325"/>
              <a:gd name="T14" fmla="*/ 568666 w 788987"/>
              <a:gd name="T15" fmla="*/ 654399 h 822325"/>
              <a:gd name="T16" fmla="*/ 394494 w 788987"/>
              <a:gd name="T17" fmla="*/ 472867 h 822325"/>
              <a:gd name="T18" fmla="*/ 220321 w 788987"/>
              <a:gd name="T19" fmla="*/ 654399 h 822325"/>
              <a:gd name="T20" fmla="*/ 158669 w 788987"/>
              <a:gd name="T21" fmla="*/ 595247 h 822325"/>
              <a:gd name="T22" fmla="*/ 335291 w 788987"/>
              <a:gd name="T23" fmla="*/ 411163 h 822325"/>
              <a:gd name="T24" fmla="*/ 158669 w 788987"/>
              <a:gd name="T25" fmla="*/ 227078 h 8223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8987" h="822325">
                <a:moveTo>
                  <a:pt x="158669" y="227078"/>
                </a:moveTo>
                <a:lnTo>
                  <a:pt x="220321" y="167926"/>
                </a:lnTo>
                <a:lnTo>
                  <a:pt x="394494" y="349458"/>
                </a:lnTo>
                <a:lnTo>
                  <a:pt x="568666" y="167926"/>
                </a:lnTo>
                <a:lnTo>
                  <a:pt x="630318" y="227078"/>
                </a:lnTo>
                <a:lnTo>
                  <a:pt x="453696" y="411163"/>
                </a:lnTo>
                <a:lnTo>
                  <a:pt x="630318" y="595247"/>
                </a:lnTo>
                <a:lnTo>
                  <a:pt x="568666" y="654399"/>
                </a:lnTo>
                <a:lnTo>
                  <a:pt x="394494" y="472867"/>
                </a:lnTo>
                <a:lnTo>
                  <a:pt x="220321" y="654399"/>
                </a:lnTo>
                <a:lnTo>
                  <a:pt x="158669" y="595247"/>
                </a:lnTo>
                <a:lnTo>
                  <a:pt x="335291" y="411163"/>
                </a:lnTo>
                <a:lnTo>
                  <a:pt x="158669" y="227078"/>
                </a:lnTo>
                <a:close/>
              </a:path>
            </a:pathLst>
          </a:custGeom>
          <a:solidFill>
            <a:srgbClr val="B50202"/>
          </a:solidFill>
          <a:ln w="9525" cap="flat" cmpd="sng">
            <a:solidFill>
              <a:srgbClr val="80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29" name="Pfeil nach rechts 28"/>
          <p:cNvSpPr>
            <a:spLocks noChangeArrowheads="1"/>
          </p:cNvSpPr>
          <p:nvPr/>
        </p:nvSpPr>
        <p:spPr bwMode="auto">
          <a:xfrm rot="-1486128">
            <a:off x="1112838" y="2230438"/>
            <a:ext cx="3062287" cy="325437"/>
          </a:xfrm>
          <a:prstGeom prst="rightArrow">
            <a:avLst>
              <a:gd name="adj1" fmla="val 30602"/>
              <a:gd name="adj2" fmla="val 5432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7" name="Gruppierung 6"/>
          <p:cNvGrpSpPr>
            <a:grpSpLocks/>
          </p:cNvGrpSpPr>
          <p:nvPr/>
        </p:nvGrpSpPr>
        <p:grpSpPr bwMode="auto">
          <a:xfrm>
            <a:off x="4394200" y="361950"/>
            <a:ext cx="2206625" cy="1016000"/>
            <a:chOff x="4394398" y="362049"/>
            <a:chExt cx="2206625" cy="1015663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4187352" y="645270"/>
              <a:ext cx="739530" cy="325438"/>
            </a:xfrm>
            <a:prstGeom prst="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C3D69B"/>
                </a:gs>
                <a:gs pos="100000">
                  <a:srgbClr val="77933C"/>
                </a:gs>
              </a:gsLst>
              <a:lin ang="5400000"/>
            </a:gradFill>
            <a:ln w="9525">
              <a:solidFill>
                <a:srgbClr val="77933C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0" name="Textfeld 33"/>
            <p:cNvSpPr txBox="1">
              <a:spLocks noChangeArrowheads="1"/>
            </p:cNvSpPr>
            <p:nvPr/>
          </p:nvSpPr>
          <p:spPr bwMode="auto">
            <a:xfrm>
              <a:off x="4719836" y="362049"/>
              <a:ext cx="1881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 &amp;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MusicArtist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Band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Artist / </a:t>
              </a:r>
            </a:p>
            <a:p>
              <a:pPr eaLnBrk="1" hangingPunct="1"/>
              <a:endParaRPr lang="de-DE" altLang="de-DE" sz="1200"/>
            </a:p>
          </p:txBody>
        </p:sp>
      </p:grpSp>
      <p:grpSp>
        <p:nvGrpSpPr>
          <p:cNvPr id="11" name="Gruppierung 10"/>
          <p:cNvGrpSpPr>
            <a:grpSpLocks/>
          </p:cNvGrpSpPr>
          <p:nvPr/>
        </p:nvGrpSpPr>
        <p:grpSpPr bwMode="auto">
          <a:xfrm>
            <a:off x="1866900" y="2062163"/>
            <a:ext cx="2259013" cy="438150"/>
            <a:chOff x="1866654" y="2062916"/>
            <a:chExt cx="2258465" cy="437209"/>
          </a:xfrm>
        </p:grpSpPr>
        <p:sp>
          <p:nvSpPr>
            <p:cNvPr id="14367" name="Textfeld 21"/>
            <p:cNvSpPr txBox="1">
              <a:spLocks noChangeArrowheads="1"/>
            </p:cNvSpPr>
            <p:nvPr/>
          </p:nvSpPr>
          <p:spPr bwMode="auto">
            <a:xfrm>
              <a:off x="2888457" y="2062916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  <p:sp>
          <p:nvSpPr>
            <p:cNvPr id="32" name="Pfeil nach rechts 31"/>
            <p:cNvSpPr>
              <a:spLocks noChangeArrowheads="1"/>
            </p:cNvSpPr>
            <p:nvPr/>
          </p:nvSpPr>
          <p:spPr bwMode="auto">
            <a:xfrm rot="2179758">
              <a:off x="1866654" y="2175386"/>
              <a:ext cx="2207677" cy="324739"/>
            </a:xfrm>
            <a:prstGeom prst="rightArrow">
              <a:avLst>
                <a:gd name="adj1" fmla="val 15435"/>
                <a:gd name="adj2" fmla="val 5432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Gruppierung 11"/>
          <p:cNvGrpSpPr>
            <a:grpSpLocks/>
          </p:cNvGrpSpPr>
          <p:nvPr/>
        </p:nvGrpSpPr>
        <p:grpSpPr bwMode="auto">
          <a:xfrm>
            <a:off x="1260475" y="2895600"/>
            <a:ext cx="2524125" cy="461963"/>
            <a:chOff x="1260606" y="2895078"/>
            <a:chExt cx="2523351" cy="461893"/>
          </a:xfrm>
        </p:grpSpPr>
        <p:sp>
          <p:nvSpPr>
            <p:cNvPr id="34" name="Pfeil nach rechts 33"/>
            <p:cNvSpPr>
              <a:spLocks noChangeArrowheads="1"/>
            </p:cNvSpPr>
            <p:nvPr/>
          </p:nvSpPr>
          <p:spPr bwMode="auto">
            <a:xfrm>
              <a:off x="1260606" y="3031582"/>
              <a:ext cx="2523351" cy="325389"/>
            </a:xfrm>
            <a:prstGeom prst="rightArrow">
              <a:avLst>
                <a:gd name="adj1" fmla="val 15435"/>
                <a:gd name="adj2" fmla="val 5432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6" name="Textfeld 21"/>
            <p:cNvSpPr txBox="1">
              <a:spLocks noChangeArrowheads="1"/>
            </p:cNvSpPr>
            <p:nvPr/>
          </p:nvSpPr>
          <p:spPr bwMode="auto">
            <a:xfrm>
              <a:off x="1652589" y="2895078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39" name="Gruppierung 12"/>
          <p:cNvGrpSpPr>
            <a:grpSpLocks/>
          </p:cNvGrpSpPr>
          <p:nvPr/>
        </p:nvGrpSpPr>
        <p:grpSpPr bwMode="auto">
          <a:xfrm>
            <a:off x="5300663" y="4583113"/>
            <a:ext cx="3316287" cy="377825"/>
            <a:chOff x="6144374" y="1323906"/>
            <a:chExt cx="3315778" cy="378247"/>
          </a:xfrm>
        </p:grpSpPr>
        <p:sp>
          <p:nvSpPr>
            <p:cNvPr id="40" name="Zylinder 39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4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Dbpedia-Pageranks</a:t>
              </a:r>
            </a:p>
          </p:txBody>
        </p:sp>
      </p:grpSp>
      <p:sp>
        <p:nvSpPr>
          <p:cNvPr id="20" name="Nach links gekrümmter Pfeil 19"/>
          <p:cNvSpPr>
            <a:spLocks noChangeArrowheads="1"/>
          </p:cNvSpPr>
          <p:nvPr/>
        </p:nvSpPr>
        <p:spPr bwMode="auto">
          <a:xfrm>
            <a:off x="5202238" y="1308100"/>
            <a:ext cx="1717675" cy="546100"/>
          </a:xfrm>
          <a:prstGeom prst="curvedLeftArrow">
            <a:avLst>
              <a:gd name="adj1" fmla="val 10412"/>
              <a:gd name="adj2" fmla="val 18801"/>
              <a:gd name="adj3" fmla="val 3668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ea typeface="+mn-ea"/>
            </a:endParaRPr>
          </a:p>
        </p:txBody>
      </p:sp>
      <p:sp>
        <p:nvSpPr>
          <p:cNvPr id="45" name="Textfeld 33"/>
          <p:cNvSpPr txBox="1">
            <a:spLocks noChangeArrowheads="1"/>
          </p:cNvSpPr>
          <p:nvPr/>
        </p:nvSpPr>
        <p:spPr bwMode="auto">
          <a:xfrm>
            <a:off x="6867525" y="950913"/>
            <a:ext cx="23463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200" b="1" dirty="0" err="1" smtClean="0"/>
              <a:t>For</a:t>
            </a:r>
            <a:r>
              <a:rPr lang="de-DE" sz="1200" b="1" dirty="0" smtClean="0"/>
              <a:t>: </a:t>
            </a:r>
            <a:r>
              <a:rPr lang="de-DE" sz="1200" b="1" dirty="0" err="1" smtClean="0"/>
              <a:t>current</a:t>
            </a:r>
            <a:r>
              <a:rPr lang="de-DE" sz="1200" b="1" dirty="0" smtClean="0"/>
              <a:t> &amp; </a:t>
            </a:r>
            <a:r>
              <a:rPr lang="de-DE" sz="1200" b="1" dirty="0" err="1" smtClean="0"/>
              <a:t>former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members</a:t>
            </a:r>
            <a:endParaRPr lang="de-DE" sz="1200" b="1" dirty="0" smtClean="0"/>
          </a:p>
          <a:p>
            <a:pPr eaLnBrk="1" hangingPunct="1">
              <a:defRPr/>
            </a:pPr>
            <a:endParaRPr lang="de-DE" sz="1200" b="1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currentMember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formerMember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producer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writer</a:t>
            </a:r>
            <a:r>
              <a:rPr lang="de-DE" sz="1200" dirty="0" smtClean="0"/>
              <a:t> </a:t>
            </a:r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</a:t>
            </a:r>
            <a:r>
              <a:rPr lang="de-DE" sz="1200" dirty="0" err="1" smtClean="0"/>
              <a:t>composer</a:t>
            </a:r>
            <a:endParaRPr lang="de-DE" sz="1200" dirty="0" smtClean="0"/>
          </a:p>
          <a:p>
            <a:pPr eaLnBrk="1" hangingPunct="1">
              <a:defRPr/>
            </a:pPr>
            <a:endParaRPr lang="de-DE" sz="1200" dirty="0" smtClean="0"/>
          </a:p>
          <a:p>
            <a:pPr eaLnBrk="1" hangingPunct="1">
              <a:defRPr/>
            </a:pPr>
            <a:r>
              <a:rPr lang="de-DE" sz="1200" dirty="0" smtClean="0">
                <a:solidFill>
                  <a:srgbClr val="7F7F7F"/>
                </a:solidFill>
              </a:rPr>
              <a:t>// </a:t>
            </a:r>
            <a:r>
              <a:rPr lang="de-DE" sz="1200" dirty="0" err="1" smtClean="0">
                <a:solidFill>
                  <a:srgbClr val="7F7F7F"/>
                </a:solidFill>
              </a:rPr>
              <a:t>often</a:t>
            </a:r>
            <a:r>
              <a:rPr lang="de-DE" sz="1200" dirty="0" smtClean="0">
                <a:solidFill>
                  <a:srgbClr val="7F7F7F"/>
                </a:solidFill>
              </a:rPr>
              <a:t> also </a:t>
            </a:r>
            <a:r>
              <a:rPr lang="de-DE" sz="1200" dirty="0" err="1" smtClean="0">
                <a:solidFill>
                  <a:srgbClr val="7F7F7F"/>
                </a:solidFill>
              </a:rPr>
              <a:t>with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other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onotolgies</a:t>
            </a:r>
            <a:endParaRPr lang="de-DE" sz="1200" dirty="0" smtClean="0">
              <a:solidFill>
                <a:srgbClr val="7F7F7F"/>
              </a:solidFill>
            </a:endParaRPr>
          </a:p>
          <a:p>
            <a:pPr eaLnBrk="1" hangingPunct="1">
              <a:defRPr/>
            </a:pPr>
            <a:endParaRPr lang="de-DE" sz="1200" dirty="0" smtClean="0"/>
          </a:p>
        </p:txBody>
      </p:sp>
      <p:sp>
        <p:nvSpPr>
          <p:cNvPr id="2052" name="Gebogener Pfeil 2051"/>
          <p:cNvSpPr>
            <a:spLocks/>
          </p:cNvSpPr>
          <p:nvPr/>
        </p:nvSpPr>
        <p:spPr bwMode="auto">
          <a:xfrm rot="16664229" flipH="1">
            <a:off x="5796757" y="1213644"/>
            <a:ext cx="1684337" cy="2333625"/>
          </a:xfrm>
          <a:custGeom>
            <a:avLst/>
            <a:gdLst>
              <a:gd name="T0" fmla="*/ 229320 w 1684337"/>
              <a:gd name="T1" fmla="*/ 718059 h 2333625"/>
              <a:gd name="T2" fmla="*/ 763773 w 1684337"/>
              <a:gd name="T3" fmla="*/ 164550 h 2333625"/>
              <a:gd name="T4" fmla="*/ 1407483 w 1684337"/>
              <a:gd name="T5" fmla="*/ 598369 h 2333625"/>
              <a:gd name="T6" fmla="*/ 1535091 w 1684337"/>
              <a:gd name="T7" fmla="*/ 505730 h 2333625"/>
              <a:gd name="T8" fmla="*/ 1423331 w 1684337"/>
              <a:gd name="T9" fmla="*/ 744905 h 2333625"/>
              <a:gd name="T10" fmla="*/ 1216633 w 1684337"/>
              <a:gd name="T11" fmla="*/ 736921 h 2333625"/>
              <a:gd name="T12" fmla="*/ 1344224 w 1684337"/>
              <a:gd name="T13" fmla="*/ 644294 h 2333625"/>
              <a:gd name="T14" fmla="*/ 761975 w 1684337"/>
              <a:gd name="T15" fmla="*/ 243797 h 2333625"/>
              <a:gd name="T16" fmla="*/ 294705 w 1684337"/>
              <a:gd name="T17" fmla="*/ 765937 h 2333625"/>
              <a:gd name="T18" fmla="*/ 229320 w 1684337"/>
              <a:gd name="T19" fmla="*/ 718059 h 23336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84337" h="2333625">
                <a:moveTo>
                  <a:pt x="229320" y="718059"/>
                </a:moveTo>
                <a:cubicBezTo>
                  <a:pt x="332403" y="412013"/>
                  <a:pt x="533544" y="203699"/>
                  <a:pt x="763773" y="164550"/>
                </a:cubicBezTo>
                <a:cubicBezTo>
                  <a:pt x="1016341" y="121602"/>
                  <a:pt x="1264236" y="288667"/>
                  <a:pt x="1407483" y="598369"/>
                </a:cubicBezTo>
                <a:lnTo>
                  <a:pt x="1535091" y="505730"/>
                </a:lnTo>
                <a:lnTo>
                  <a:pt x="1423331" y="744905"/>
                </a:lnTo>
                <a:lnTo>
                  <a:pt x="1216633" y="736921"/>
                </a:lnTo>
                <a:lnTo>
                  <a:pt x="1344224" y="644294"/>
                </a:lnTo>
                <a:cubicBezTo>
                  <a:pt x="1215247" y="352208"/>
                  <a:pt x="989809" y="197142"/>
                  <a:pt x="761975" y="243797"/>
                </a:cubicBezTo>
                <a:cubicBezTo>
                  <a:pt x="558747" y="285413"/>
                  <a:pt x="382969" y="481832"/>
                  <a:pt x="294705" y="765937"/>
                </a:cubicBezTo>
                <a:lnTo>
                  <a:pt x="229320" y="718059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de-DE"/>
          </a:p>
        </p:txBody>
      </p:sp>
      <p:sp>
        <p:nvSpPr>
          <p:cNvPr id="57" name="Textfeld 10"/>
          <p:cNvSpPr txBox="1">
            <a:spLocks noChangeArrowheads="1"/>
          </p:cNvSpPr>
          <p:nvPr/>
        </p:nvSpPr>
        <p:spPr bwMode="auto">
          <a:xfrm>
            <a:off x="6113463" y="2984500"/>
            <a:ext cx="3100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2800" b="1">
                <a:solidFill>
                  <a:srgbClr val="800000"/>
                </a:solidFill>
              </a:rPr>
              <a:t>Recommendation</a:t>
            </a:r>
          </a:p>
        </p:txBody>
      </p:sp>
      <p:grpSp>
        <p:nvGrpSpPr>
          <p:cNvPr id="2056" name="Gruppierung 2055"/>
          <p:cNvGrpSpPr>
            <a:grpSpLocks/>
          </p:cNvGrpSpPr>
          <p:nvPr/>
        </p:nvGrpSpPr>
        <p:grpSpPr bwMode="auto">
          <a:xfrm>
            <a:off x="5018088" y="3189288"/>
            <a:ext cx="2724150" cy="1685925"/>
            <a:chOff x="5017304" y="3189463"/>
            <a:chExt cx="2725317" cy="1685630"/>
          </a:xfrm>
        </p:grpSpPr>
        <p:sp>
          <p:nvSpPr>
            <p:cNvPr id="14361" name="Textfeld 20"/>
            <p:cNvSpPr txBox="1">
              <a:spLocks noChangeArrowheads="1"/>
            </p:cNvSpPr>
            <p:nvPr/>
          </p:nvSpPr>
          <p:spPr bwMode="auto">
            <a:xfrm>
              <a:off x="5300860" y="3805967"/>
              <a:ext cx="244176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Dbpedia-owl:wikiPageRank</a:t>
              </a:r>
            </a:p>
          </p:txBody>
        </p:sp>
        <p:sp>
          <p:nvSpPr>
            <p:cNvPr id="58" name="Gebogener Pfeil 57"/>
            <p:cNvSpPr>
              <a:spLocks/>
            </p:cNvSpPr>
            <p:nvPr/>
          </p:nvSpPr>
          <p:spPr bwMode="auto">
            <a:xfrm rot="6281649" flipH="1" flipV="1">
              <a:off x="5341007" y="2865760"/>
              <a:ext cx="1685630" cy="2333036"/>
            </a:xfrm>
            <a:custGeom>
              <a:avLst/>
              <a:gdLst>
                <a:gd name="T0" fmla="*/ 229640 w 1685630"/>
                <a:gd name="T1" fmla="*/ 717525 h 2333036"/>
                <a:gd name="T2" fmla="*/ 764452 w 1685630"/>
                <a:gd name="T3" fmla="*/ 164653 h 2333036"/>
                <a:gd name="T4" fmla="*/ 1408352 w 1685630"/>
                <a:gd name="T5" fmla="*/ 597853 h 2333036"/>
                <a:gd name="T6" fmla="*/ 1536062 w 1685630"/>
                <a:gd name="T7" fmla="*/ 505140 h 2333036"/>
                <a:gd name="T8" fmla="*/ 1424288 w 1685630"/>
                <a:gd name="T9" fmla="*/ 744385 h 2333036"/>
                <a:gd name="T10" fmla="*/ 1217359 w 1685630"/>
                <a:gd name="T11" fmla="*/ 736508 h 2333036"/>
                <a:gd name="T12" fmla="*/ 1345053 w 1685630"/>
                <a:gd name="T13" fmla="*/ 643807 h 2333036"/>
                <a:gd name="T14" fmla="*/ 762660 w 1685630"/>
                <a:gd name="T15" fmla="*/ 243953 h 2333036"/>
                <a:gd name="T16" fmla="*/ 295062 w 1685630"/>
                <a:gd name="T17" fmla="*/ 765429 h 2333036"/>
                <a:gd name="T18" fmla="*/ 229640 w 1685630"/>
                <a:gd name="T19" fmla="*/ 717525 h 23330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5630" h="2333036">
                  <a:moveTo>
                    <a:pt x="229640" y="717525"/>
                  </a:moveTo>
                  <a:cubicBezTo>
                    <a:pt x="332863" y="411783"/>
                    <a:pt x="534124" y="203726"/>
                    <a:pt x="764452" y="164653"/>
                  </a:cubicBezTo>
                  <a:cubicBezTo>
                    <a:pt x="1017051" y="121801"/>
                    <a:pt x="1264976" y="288599"/>
                    <a:pt x="1408352" y="597853"/>
                  </a:cubicBezTo>
                  <a:lnTo>
                    <a:pt x="1536062" y="505140"/>
                  </a:lnTo>
                  <a:lnTo>
                    <a:pt x="1424288" y="744385"/>
                  </a:lnTo>
                  <a:lnTo>
                    <a:pt x="1217359" y="736508"/>
                  </a:lnTo>
                  <a:lnTo>
                    <a:pt x="1345053" y="643807"/>
                  </a:lnTo>
                  <a:cubicBezTo>
                    <a:pt x="1215957" y="352200"/>
                    <a:pt x="990509" y="197414"/>
                    <a:pt x="762660" y="243953"/>
                  </a:cubicBezTo>
                  <a:cubicBezTo>
                    <a:pt x="559342" y="285482"/>
                    <a:pt x="383455" y="481636"/>
                    <a:pt x="295062" y="765429"/>
                  </a:cubicBezTo>
                  <a:lnTo>
                    <a:pt x="229640" y="717525"/>
                  </a:lnTo>
                  <a:close/>
                </a:path>
              </a:pathLst>
            </a:custGeom>
            <a:gradFill rotWithShape="1">
              <a:gsLst>
                <a:gs pos="0">
                  <a:srgbClr val="D99694"/>
                </a:gs>
                <a:gs pos="100000">
                  <a:srgbClr val="A54771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2059" name="Textfeld 2058"/>
          <p:cNvSpPr txBox="1">
            <a:spLocks noChangeArrowheads="1"/>
          </p:cNvSpPr>
          <p:nvPr/>
        </p:nvSpPr>
        <p:spPr bwMode="auto">
          <a:xfrm>
            <a:off x="6858000" y="2627313"/>
            <a:ext cx="1760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AE4B77"/>
                </a:solidFill>
              </a:rPr>
              <a:t>// Each relation is ranked</a:t>
            </a:r>
          </a:p>
          <a:p>
            <a:pPr eaLnBrk="1" hangingPunct="1"/>
            <a:endParaRPr lang="de-DE" altLang="de-DE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33" grpId="0" animBg="1"/>
      <p:bldP spid="27" grpId="0" animBg="1"/>
      <p:bldP spid="27" grpId="1" animBg="1"/>
      <p:bldP spid="29" grpId="0" animBg="1"/>
      <p:bldP spid="29" grpId="1" animBg="1"/>
      <p:bldP spid="29" grpId="2" animBg="1"/>
      <p:bldP spid="20" grpId="0" animBg="1"/>
      <p:bldP spid="45" grpId="0"/>
      <p:bldP spid="2052" grpId="0" animBg="1"/>
      <p:bldP spid="57" grpId="0"/>
      <p:bldP spid="20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Bild 4" descr="tt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"/>
          <a:stretch>
            <a:fillRect/>
          </a:stretch>
        </p:blipFill>
        <p:spPr bwMode="auto">
          <a:xfrm>
            <a:off x="-10" y="0"/>
            <a:ext cx="64817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899869" y="1529731"/>
            <a:ext cx="3232298" cy="2945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12"/>
          <p:cNvGrpSpPr>
            <a:grpSpLocks/>
          </p:cNvGrpSpPr>
          <p:nvPr/>
        </p:nvGrpSpPr>
        <p:grpSpPr bwMode="auto">
          <a:xfrm>
            <a:off x="3039162" y="1151906"/>
            <a:ext cx="3316288" cy="377825"/>
            <a:chOff x="6144374" y="1323906"/>
            <a:chExt cx="3315778" cy="378247"/>
          </a:xfrm>
        </p:grpSpPr>
        <p:sp>
          <p:nvSpPr>
            <p:cNvPr id="7" name="Zylinder 6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65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>
                  <a:solidFill>
                    <a:schemeClr val="bg1"/>
                  </a:solidFill>
                </a:rPr>
                <a:t>Lokaler Cache </a:t>
              </a:r>
            </a:p>
          </p:txBody>
        </p:sp>
      </p:grp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3215062" y="1929929"/>
            <a:ext cx="2601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Turtle-File für jeden gesuchten Artist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Wenn bereits vorhanden </a:t>
            </a:r>
            <a:r>
              <a:rPr lang="de-DE" altLang="de-DE" sz="1600">
                <a:sym typeface="Wingdings" panose="05000000000000000000" pitchFamily="2" charset="2"/>
              </a:rPr>
              <a:t> Laden aus lokalem Cache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Eigene MusicMashup- Ontology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Input Mapping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Input des Users muss dem rdfs:label entsprechen (exact match)</a:t>
            </a:r>
          </a:p>
          <a:p>
            <a:pPr lvl="0">
              <a:defRPr sz="1800"/>
            </a:pPr>
            <a:r>
              <a:rPr sz="1898"/>
              <a:t>FILTER (LCASE(…)) nicht von DBTune unterstützt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Input in TitleCase überführen</a:t>
            </a:r>
          </a:p>
          <a:p>
            <a:pPr lvl="1">
              <a:defRPr sz="1800"/>
            </a:pPr>
            <a:r>
              <a:rPr sz="1898"/>
              <a:t>gefundene Ressourcen zusammen mit normalisiertem Input abspeichern</a:t>
            </a:r>
          </a:p>
        </p:txBody>
      </p:sp>
    </p:spTree>
    <p:extLst>
      <p:ext uri="{BB962C8B-B14F-4D97-AF65-F5344CB8AC3E}">
        <p14:creationId xmlns:p14="http://schemas.microsoft.com/office/powerpoint/2010/main" val="14849960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unbekannte Bands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DBPedia und Musicbrainz kennen nicht alle Bands</a:t>
            </a:r>
          </a:p>
        </p:txBody>
      </p:sp>
    </p:spTree>
    <p:extLst>
      <p:ext uri="{BB962C8B-B14F-4D97-AF65-F5344CB8AC3E}">
        <p14:creationId xmlns:p14="http://schemas.microsoft.com/office/powerpoint/2010/main" val="28090210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kein Fallback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Query aktuell nur über DBTune</a:t>
            </a:r>
          </a:p>
          <a:p>
            <a:pPr lvl="0">
              <a:defRPr sz="1800"/>
            </a:pPr>
            <a:r>
              <a:rPr sz="1898"/>
              <a:t>Lösung: Fallback einrichten</a:t>
            </a:r>
          </a:p>
          <a:p>
            <a:pPr lvl="1">
              <a:defRPr sz="1800"/>
            </a:pPr>
            <a:r>
              <a:rPr sz="1898"/>
              <a:t>MusicbrainzID aus dem Musicbrainz-Dump</a:t>
            </a:r>
          </a:p>
          <a:p>
            <a:pPr lvl="1">
              <a:defRPr sz="1800"/>
            </a:pPr>
            <a:r>
              <a:rPr sz="1898"/>
              <a:t>DBPedia Resource direkt von DBPedia</a:t>
            </a:r>
          </a:p>
        </p:txBody>
      </p:sp>
    </p:spTree>
    <p:extLst>
      <p:ext uri="{BB962C8B-B14F-4D97-AF65-F5344CB8AC3E}">
        <p14:creationId xmlns:p14="http://schemas.microsoft.com/office/powerpoint/2010/main" val="3238648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402</Words>
  <Application>Microsoft Office PowerPoint</Application>
  <PresentationFormat>Bildschirmpräsentation (16:9)</PresentationFormat>
  <Paragraphs>117</Paragraphs>
  <Slides>18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MS PGothic</vt:lpstr>
      <vt:lpstr>Arial</vt:lpstr>
      <vt:lpstr>Wingdings</vt:lpstr>
      <vt:lpstr>Facette</vt:lpstr>
      <vt:lpstr>MusicMashup</vt:lpstr>
      <vt:lpstr>Neue Musik entdecken?</vt:lpstr>
      <vt:lpstr>PowerPoint-Präsentation</vt:lpstr>
      <vt:lpstr>PowerPoint-Präsentation</vt:lpstr>
      <vt:lpstr>PowerPoint-Präsentation</vt:lpstr>
      <vt:lpstr>PowerPoint-Präsentation</vt:lpstr>
      <vt:lpstr>Probleme und Lösungen: Input Mapping</vt:lpstr>
      <vt:lpstr>Probleme und Lösungen: unbekannte Bands</vt:lpstr>
      <vt:lpstr>Probleme und Lösungen: kein Fallback</vt:lpstr>
      <vt:lpstr>Probleme und Lösung: Performance</vt:lpstr>
      <vt:lpstr>Probleme und Lösungen: Bands only</vt:lpstr>
      <vt:lpstr>Probleme und Lösungen: Band_(band)</vt:lpstr>
      <vt:lpstr>Probleme und Lösungen: Error Handling</vt:lpstr>
      <vt:lpstr>Probleme und Lösungen: Performance</vt:lpstr>
      <vt:lpstr>Ausblick: Parser</vt:lpstr>
      <vt:lpstr>Ausblick: Events</vt:lpstr>
      <vt:lpstr>Ausblick: Voting System</vt:lpstr>
      <vt:lpstr>MusicMashup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Wille</dc:creator>
  <cp:lastModifiedBy>Karl Wolf</cp:lastModifiedBy>
  <cp:revision>66</cp:revision>
  <dcterms:created xsi:type="dcterms:W3CDTF">2014-12-17T18:55:13Z</dcterms:created>
  <dcterms:modified xsi:type="dcterms:W3CDTF">2015-02-04T22:22:01Z</dcterms:modified>
</cp:coreProperties>
</file>