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0" name="Shape 6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was macht unserer Parser</a:t>
            </a:r>
            <a:endParaRPr sz="2200"/>
          </a:p>
          <a:p>
            <a:pPr lvl="0">
              <a:defRPr sz="1800"/>
            </a:pPr>
            <a:r>
              <a:rPr sz="2200"/>
              <a:t>DBPedia erweitern, FALLS wir irgendwas neues finden sollten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Textebene 1</a:t>
            </a:r>
            <a:endParaRPr sz="3200"/>
          </a:p>
          <a:p>
            <a:pPr lvl="1">
              <a:defRPr sz="1800"/>
            </a:pPr>
            <a:r>
              <a:rPr sz="3200"/>
              <a:t>Textebene 2</a:t>
            </a:r>
            <a:endParaRPr sz="3200"/>
          </a:p>
          <a:p>
            <a:pPr lvl="2">
              <a:defRPr sz="1800"/>
            </a:pPr>
            <a:r>
              <a:rPr sz="3200"/>
              <a:t>Textebene 3</a:t>
            </a:r>
            <a:endParaRPr sz="3200"/>
          </a:p>
          <a:p>
            <a:pPr lvl="3">
              <a:defRPr sz="1800"/>
            </a:pPr>
            <a:r>
              <a:rPr sz="3200"/>
              <a:t>Textebene 4</a:t>
            </a:r>
            <a:endParaRPr sz="3200"/>
          </a:p>
          <a:p>
            <a:pPr lvl="4">
              <a:defRPr sz="1800"/>
            </a:pPr>
            <a:r>
              <a:rPr sz="3200"/>
              <a:t>Textebene 5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Textebene 1</a:t>
            </a:r>
            <a:endParaRPr sz="3200"/>
          </a:p>
          <a:p>
            <a:pPr lvl="1">
              <a:defRPr sz="1800"/>
            </a:pPr>
            <a:r>
              <a:rPr sz="3200"/>
              <a:t>Textebene 2</a:t>
            </a:r>
            <a:endParaRPr sz="3200"/>
          </a:p>
          <a:p>
            <a:pPr lvl="2">
              <a:defRPr sz="1800"/>
            </a:pPr>
            <a:r>
              <a:rPr sz="3200"/>
              <a:t>Textebene 3</a:t>
            </a:r>
            <a:endParaRPr sz="3200"/>
          </a:p>
          <a:p>
            <a:pPr lvl="3">
              <a:defRPr sz="1800"/>
            </a:pPr>
            <a:r>
              <a:rPr sz="3200"/>
              <a:t>Textebene 4</a:t>
            </a:r>
            <a:endParaRPr sz="3200"/>
          </a:p>
          <a:p>
            <a:pPr lvl="4">
              <a:defRPr sz="1800"/>
            </a:pPr>
            <a:r>
              <a:rPr sz="3200"/>
              <a:t>Textebene 5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M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Titeltext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Textebene 1</a:t>
            </a:r>
            <a:endParaRPr sz="3200"/>
          </a:p>
          <a:p>
            <a:pPr lvl="1">
              <a:defRPr sz="1800"/>
            </a:pPr>
            <a:r>
              <a:rPr sz="3200"/>
              <a:t>Textebene 2</a:t>
            </a:r>
            <a:endParaRPr sz="3200"/>
          </a:p>
          <a:p>
            <a:pPr lvl="2">
              <a:defRPr sz="1800"/>
            </a:pPr>
            <a:r>
              <a:rPr sz="3200"/>
              <a:t>Textebene 3</a:t>
            </a:r>
            <a:endParaRPr sz="3200"/>
          </a:p>
          <a:p>
            <a:pPr lvl="3">
              <a:defRPr sz="1800"/>
            </a:pPr>
            <a:r>
              <a:rPr sz="3200"/>
              <a:t>Textebene 4</a:t>
            </a:r>
            <a:endParaRPr sz="3200"/>
          </a:p>
          <a:p>
            <a:pPr lvl="4">
              <a:defRPr sz="1800"/>
            </a:pPr>
            <a:r>
              <a:rPr sz="3200"/>
              <a:t>Textebene 5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&amp;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Textebene 1</a:t>
            </a:r>
            <a:endParaRPr sz="3600"/>
          </a:p>
          <a:p>
            <a:pPr lvl="1">
              <a:defRPr sz="1800"/>
            </a:pPr>
            <a:r>
              <a:rPr sz="3600"/>
              <a:t>Textebene 2</a:t>
            </a:r>
            <a:endParaRPr sz="3600"/>
          </a:p>
          <a:p>
            <a:pPr lvl="2">
              <a:defRPr sz="1800"/>
            </a:pPr>
            <a:r>
              <a:rPr sz="3600"/>
              <a:t>Textebene 3</a:t>
            </a:r>
            <a:endParaRPr sz="3600"/>
          </a:p>
          <a:p>
            <a:pPr lvl="3">
              <a:defRPr sz="1800"/>
            </a:pPr>
            <a:r>
              <a:rPr sz="3600"/>
              <a:t>Textebene 4</a:t>
            </a:r>
            <a:endParaRPr sz="3600"/>
          </a:p>
          <a:p>
            <a:pPr lvl="4">
              <a:defRPr sz="1800"/>
            </a:pPr>
            <a:r>
              <a:rPr sz="3600"/>
              <a:t>Textebene 5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, Aufzählung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Textebene 1</a:t>
            </a:r>
            <a:endParaRPr sz="2800"/>
          </a:p>
          <a:p>
            <a:pPr lvl="1">
              <a:defRPr sz="1800"/>
            </a:pPr>
            <a:r>
              <a:rPr sz="2800"/>
              <a:t>Textebene 2</a:t>
            </a:r>
            <a:endParaRPr sz="2800"/>
          </a:p>
          <a:p>
            <a:pPr lvl="2">
              <a:defRPr sz="1800"/>
            </a:pPr>
            <a:r>
              <a:rPr sz="2800"/>
              <a:t>Textebene 3</a:t>
            </a:r>
            <a:endParaRPr sz="2800"/>
          </a:p>
          <a:p>
            <a:pPr lvl="3">
              <a:defRPr sz="1800"/>
            </a:pPr>
            <a:r>
              <a:rPr sz="2800"/>
              <a:t>Textebene 4</a:t>
            </a:r>
            <a:endParaRPr sz="2800"/>
          </a:p>
          <a:p>
            <a:pPr lvl="4">
              <a:defRPr sz="1800"/>
            </a:pPr>
            <a:r>
              <a:rPr sz="2800"/>
              <a:t>Textebene 5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Textebene 1</a:t>
            </a:r>
            <a:endParaRPr sz="3600"/>
          </a:p>
          <a:p>
            <a:pPr lvl="1">
              <a:defRPr sz="1800"/>
            </a:pPr>
            <a:r>
              <a:rPr sz="3600"/>
              <a:t>Textebene 2</a:t>
            </a:r>
            <a:endParaRPr sz="3600"/>
          </a:p>
          <a:p>
            <a:pPr lvl="2">
              <a:defRPr sz="1800"/>
            </a:pPr>
            <a:r>
              <a:rPr sz="3600"/>
              <a:t>Textebene 3</a:t>
            </a:r>
            <a:endParaRPr sz="3600"/>
          </a:p>
          <a:p>
            <a:pPr lvl="3">
              <a:defRPr sz="1800"/>
            </a:pPr>
            <a:r>
              <a:rPr sz="3600"/>
              <a:t>Textebene 4</a:t>
            </a:r>
            <a:endParaRPr sz="3600"/>
          </a:p>
          <a:p>
            <a:pPr lvl="4">
              <a:defRPr sz="1800"/>
            </a:pPr>
            <a:r>
              <a:rPr sz="3600"/>
              <a:t>Textebene 5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Textebene 1</a:t>
            </a:r>
            <a:endParaRPr sz="3600"/>
          </a:p>
          <a:p>
            <a:pPr lvl="1">
              <a:defRPr sz="1800"/>
            </a:pPr>
            <a:r>
              <a:rPr sz="3600"/>
              <a:t>Textebene 2</a:t>
            </a:r>
            <a:endParaRPr sz="3600"/>
          </a:p>
          <a:p>
            <a:pPr lvl="2">
              <a:defRPr sz="1800"/>
            </a:pPr>
            <a:r>
              <a:rPr sz="3600"/>
              <a:t>Textebene 3</a:t>
            </a:r>
            <a:endParaRPr sz="3600"/>
          </a:p>
          <a:p>
            <a:pPr lvl="3">
              <a:defRPr sz="1800"/>
            </a:pPr>
            <a:r>
              <a:rPr sz="3600"/>
              <a:t>Textebene 4</a:t>
            </a:r>
            <a:endParaRPr sz="3600"/>
          </a:p>
          <a:p>
            <a:pPr lvl="4">
              <a:defRPr sz="1800"/>
            </a:pPr>
            <a:r>
              <a:rPr sz="3600"/>
              <a:t>Textebene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10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10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10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10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10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10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10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10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10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490727">
              <a:defRPr sz="1800"/>
            </a:pPr>
            <a:r>
              <a:rPr sz="6719"/>
              <a:t>Probleme und Lösungen:</a:t>
            </a:r>
            <a:endParaRPr sz="6719"/>
          </a:p>
          <a:p>
            <a:pPr lvl="0" defTabSz="490727">
              <a:defRPr sz="1800"/>
            </a:pPr>
            <a:r>
              <a:rPr sz="6719"/>
              <a:t>Input Mapping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Problem: Input des Users muss dem rdfs:label entsprechen (exact match)</a:t>
            </a:r>
            <a:endParaRPr sz="3600"/>
          </a:p>
          <a:p>
            <a:pPr lvl="0">
              <a:defRPr sz="1800"/>
            </a:pPr>
            <a:r>
              <a:rPr sz="3600"/>
              <a:t>FILTER (LCASE(…)) nicht von DBTune unterstützt</a:t>
            </a:r>
            <a:endParaRPr sz="3600"/>
          </a:p>
          <a:p>
            <a:pPr lvl="0">
              <a:defRPr sz="1800"/>
            </a:pPr>
            <a:r>
              <a:rPr sz="3600"/>
              <a:t>Lösung:</a:t>
            </a:r>
            <a:endParaRPr sz="3600"/>
          </a:p>
          <a:p>
            <a:pPr lvl="1">
              <a:defRPr sz="1800"/>
            </a:pPr>
            <a:r>
              <a:rPr sz="3600"/>
              <a:t>Input in TitleCase überführen</a:t>
            </a:r>
            <a:endParaRPr sz="3600"/>
          </a:p>
          <a:p>
            <a:pPr lvl="1">
              <a:defRPr sz="1800"/>
            </a:pPr>
            <a:r>
              <a:rPr sz="3600"/>
              <a:t>gefundene Ressourcen zusammen mit normalisiertem Input abspeichern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Ausblick: Events</a:t>
            </a:r>
          </a:p>
        </p:txBody>
      </p:sp>
      <p:sp>
        <p:nvSpPr>
          <p:cNvPr id="63" name="Shape 6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aktuell: nur Namen</a:t>
            </a:r>
            <a:endParaRPr sz="3600"/>
          </a:p>
          <a:p>
            <a:pPr lvl="0">
              <a:defRPr sz="1800"/>
            </a:pPr>
            <a:r>
              <a:rPr sz="3600"/>
              <a:t>Links können gesetzt werden</a:t>
            </a:r>
            <a:endParaRPr sz="3600"/>
          </a:p>
          <a:p>
            <a:pPr lvl="0">
              <a:defRPr sz="1800"/>
            </a:pPr>
            <a:r>
              <a:rPr sz="3600"/>
              <a:t>Anbindung an LinkedGeoData</a:t>
            </a:r>
            <a:endParaRPr sz="3600"/>
          </a:p>
          <a:p>
            <a:pPr lvl="1">
              <a:defRPr sz="1800"/>
            </a:pPr>
            <a:r>
              <a:rPr sz="3600"/>
              <a:t>TradeOff zwischen Mehrwert und Performance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Ausblick: Voting System</a:t>
            </a:r>
          </a:p>
        </p:txBody>
      </p:sp>
      <p:sp>
        <p:nvSpPr>
          <p:cNvPr id="66" name="Shape 6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aktuell: Recommendations werden ungefiltert ausgegeben</a:t>
            </a:r>
            <a:endParaRPr sz="3600"/>
          </a:p>
          <a:p>
            <a:pPr lvl="0">
              <a:defRPr sz="1800"/>
            </a:pPr>
            <a:r>
              <a:rPr sz="3600"/>
              <a:t>Votingsystem: je mehr Gründe es für eine Recommendation gibt, desto relevanter ist sie</a:t>
            </a:r>
            <a:endParaRPr sz="3600"/>
          </a:p>
          <a:p>
            <a:pPr lvl="0">
              <a:defRPr sz="1800"/>
            </a:pPr>
            <a:r>
              <a:rPr sz="3600"/>
              <a:t>Ordnen nach Relevanz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490727">
              <a:defRPr sz="1800"/>
            </a:pPr>
            <a:r>
              <a:rPr sz="6719"/>
              <a:t>Probleme und Lösungen:</a:t>
            </a:r>
            <a:endParaRPr sz="6719"/>
          </a:p>
          <a:p>
            <a:pPr lvl="0" defTabSz="490727">
              <a:defRPr sz="1800"/>
            </a:pPr>
            <a:r>
              <a:rPr sz="6719"/>
              <a:t>unbekannte Bands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DBPedia und Musicbrainz kennen nicht alle Bands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490727">
              <a:defRPr sz="1800"/>
            </a:pPr>
            <a:r>
              <a:rPr sz="6719"/>
              <a:t>Probleme und Lösungen:</a:t>
            </a:r>
            <a:endParaRPr sz="6719"/>
          </a:p>
          <a:p>
            <a:pPr lvl="0" defTabSz="490727">
              <a:defRPr sz="1800"/>
            </a:pPr>
            <a:r>
              <a:rPr sz="6719"/>
              <a:t>kein Fallback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Problem: Query aktuell nur über DBTune</a:t>
            </a:r>
            <a:endParaRPr sz="3600"/>
          </a:p>
          <a:p>
            <a:pPr lvl="0">
              <a:defRPr sz="1800"/>
            </a:pPr>
            <a:r>
              <a:rPr sz="3600"/>
              <a:t>Lösung: Fallback einrichten</a:t>
            </a:r>
            <a:endParaRPr sz="3600"/>
          </a:p>
          <a:p>
            <a:pPr lvl="1">
              <a:defRPr sz="1800"/>
            </a:pPr>
            <a:r>
              <a:rPr sz="3600"/>
              <a:t>MusicbrainzID aus dem Musicbrainz-Dump</a:t>
            </a:r>
            <a:endParaRPr sz="3600"/>
          </a:p>
          <a:p>
            <a:pPr lvl="1">
              <a:defRPr sz="1800"/>
            </a:pPr>
            <a:r>
              <a:rPr sz="3600"/>
              <a:t>DBPedia Resource direkt von DBPedia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  <a:lvl2pPr indent="192023" defTabSz="490727">
              <a:defRPr sz="6719"/>
            </a:lvl2pPr>
          </a:lstStyle>
          <a:p>
            <a:pPr lvl="0">
              <a:defRPr sz="1800"/>
            </a:pPr>
            <a:r>
              <a:rPr sz="6719"/>
              <a:t>Probleme und Lösung:</a:t>
            </a:r>
            <a:endParaRPr sz="6719"/>
          </a:p>
          <a:p>
            <a:pPr lvl="1">
              <a:defRPr sz="1800"/>
            </a:pPr>
            <a:r>
              <a:rPr sz="6719"/>
              <a:t>Performance</a:t>
            </a:r>
          </a:p>
        </p:txBody>
      </p:sp>
      <p:sp>
        <p:nvSpPr>
          <p:cNvPr id="42" name="Shape 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viele Queries + langsame Endpoints -&gt; lange Ladezeiten</a:t>
            </a:r>
            <a:endParaRPr sz="3600"/>
          </a:p>
          <a:p>
            <a:pPr lvl="0">
              <a:defRPr sz="1800"/>
            </a:pPr>
            <a:r>
              <a:rPr sz="3600"/>
              <a:t>Lösung:</a:t>
            </a:r>
            <a:endParaRPr sz="3600"/>
          </a:p>
          <a:p>
            <a:pPr lvl="1">
              <a:defRPr sz="1800"/>
            </a:pPr>
            <a:r>
              <a:rPr sz="3600"/>
              <a:t>AJAX: sobald ein Ergebnis da ist, wird es ausgegeben</a:t>
            </a:r>
            <a:endParaRPr sz="3600"/>
          </a:p>
          <a:p>
            <a:pPr lvl="1">
              <a:defRPr sz="1800"/>
            </a:pPr>
            <a:r>
              <a:rPr sz="3600"/>
              <a:t>Loadingscreen, solange kein Ergebnis vorliegt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490727">
              <a:defRPr sz="1800"/>
            </a:pPr>
            <a:r>
              <a:rPr sz="6719"/>
              <a:t>Probleme und Lösungen:</a:t>
            </a:r>
            <a:endParaRPr sz="6719"/>
          </a:p>
          <a:p>
            <a:pPr lvl="0" defTabSz="490727">
              <a:defRPr sz="1800"/>
            </a:pPr>
            <a:r>
              <a:rPr sz="6719"/>
              <a:t>Bands only</a:t>
            </a:r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490727">
              <a:defRPr sz="1800"/>
            </a:pPr>
            <a:r>
              <a:rPr sz="6719"/>
              <a:t>Probleme und Lösungen:</a:t>
            </a:r>
            <a:endParaRPr sz="6719"/>
          </a:p>
          <a:p>
            <a:pPr lvl="0" defTabSz="490727">
              <a:defRPr sz="1800"/>
            </a:pPr>
            <a:r>
              <a:rPr sz="6719"/>
              <a:t>Band_(band)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Doppeldeutigkeit auf DBPedia</a:t>
            </a:r>
            <a:endParaRPr sz="3600"/>
          </a:p>
          <a:p>
            <a:pPr lvl="1">
              <a:defRPr sz="1800"/>
            </a:pPr>
            <a:r>
              <a:rPr sz="3600"/>
              <a:t>Clutch = Kupplung, Clutch_(band) = Band</a:t>
            </a:r>
            <a:endParaRPr sz="3600"/>
          </a:p>
          <a:p>
            <a:pPr lvl="0">
              <a:defRPr sz="1800"/>
            </a:pPr>
            <a:r>
              <a:rPr sz="3600"/>
              <a:t>Lösung: 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490727">
              <a:defRPr sz="1800"/>
            </a:pPr>
            <a:r>
              <a:rPr sz="6719"/>
              <a:t>Probleme und Lösungen:</a:t>
            </a:r>
            <a:endParaRPr sz="6719"/>
          </a:p>
          <a:p>
            <a:pPr lvl="0" defTabSz="490727">
              <a:defRPr sz="1800"/>
            </a:pPr>
            <a:r>
              <a:rPr sz="6719"/>
              <a:t>Error Handling</a:t>
            </a:r>
          </a:p>
        </p:txBody>
      </p:sp>
      <p:sp>
        <p:nvSpPr>
          <p:cNvPr id="51" name="Shape 5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oftmals werden keine Ressourcen gefunden</a:t>
            </a:r>
            <a:endParaRPr sz="3600"/>
          </a:p>
          <a:p>
            <a:pPr lvl="1">
              <a:defRPr sz="1800"/>
            </a:pPr>
            <a:r>
              <a:rPr sz="3600"/>
              <a:t>Endpoint down</a:t>
            </a:r>
            <a:endParaRPr sz="3600"/>
          </a:p>
          <a:p>
            <a:pPr lvl="1">
              <a:defRPr sz="1800"/>
            </a:pPr>
            <a:r>
              <a:rPr sz="3600"/>
              <a:t>timeout</a:t>
            </a:r>
            <a:endParaRPr sz="3600"/>
          </a:p>
          <a:p>
            <a:pPr lvl="1">
              <a:defRPr sz="1800"/>
            </a:pPr>
            <a:r>
              <a:rPr sz="3600"/>
              <a:t>Ressource nicht vorhanden</a:t>
            </a:r>
            <a:endParaRPr sz="3600"/>
          </a:p>
          <a:p>
            <a:pPr lvl="0">
              <a:defRPr sz="1800"/>
            </a:pPr>
            <a:r>
              <a:rPr sz="3600"/>
              <a:t>Fehlervermeidung</a:t>
            </a:r>
            <a:endParaRPr sz="3600"/>
          </a:p>
          <a:p>
            <a:pPr lvl="0">
              <a:defRPr sz="1800"/>
            </a:pPr>
            <a:r>
              <a:rPr sz="3600"/>
              <a:t>ist das nicht eigentlich trivial?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490727">
              <a:defRPr sz="1800"/>
            </a:pPr>
            <a:r>
              <a:rPr sz="6719"/>
              <a:t>Probleme und Lösungen:</a:t>
            </a:r>
            <a:endParaRPr sz="6719"/>
          </a:p>
          <a:p>
            <a:pPr lvl="0" defTabSz="490727">
              <a:defRPr sz="1800"/>
            </a:pPr>
            <a:r>
              <a:rPr sz="6719"/>
              <a:t>Performance</a:t>
            </a:r>
          </a:p>
        </p:txBody>
      </p:sp>
      <p:sp>
        <p:nvSpPr>
          <p:cNvPr id="54" name="Shape 5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viele Queries -&gt; lange Wartezeiten</a:t>
            </a:r>
            <a:endParaRPr sz="3600"/>
          </a:p>
          <a:p>
            <a:pPr lvl="0">
              <a:defRPr sz="1800"/>
            </a:pPr>
            <a:r>
              <a:rPr sz="3600"/>
              <a:t>Lösung: Queries optimieren</a:t>
            </a:r>
            <a:endParaRPr sz="3600"/>
          </a:p>
          <a:p>
            <a:pPr lvl="1">
              <a:defRPr sz="1800"/>
            </a:pPr>
            <a:r>
              <a:rPr sz="3600"/>
              <a:t>konkretes Beispiel, sonst fliegt die Folie raus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Ausblick: Parser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xfrm>
            <a:off x="952499" y="2527074"/>
            <a:ext cx="11099801" cy="1428299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Parser existiert, aber noch unvollständig</a:t>
            </a:r>
            <a:endParaRPr sz="3600"/>
          </a:p>
          <a:p>
            <a:pPr lvl="0">
              <a:defRPr sz="1800"/>
            </a:pPr>
            <a:r>
              <a:rPr sz="3600"/>
              <a:t>Möglichkeit, DBPedia zu erweitern</a:t>
            </a:r>
          </a:p>
        </p:txBody>
      </p:sp>
      <p:pic>
        <p:nvPicPr>
          <p:cNvPr id="58" name="Bildschirmfoto 2014-12-17 um 19.59.3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09318" y="4192998"/>
            <a:ext cx="9986164" cy="50941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