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7" r:id="rId1"/>
  </p:sldMasterIdLst>
  <p:notesMasterIdLst>
    <p:notesMasterId r:id="rId3"/>
  </p:notesMasterIdLst>
  <p:sldIdLst>
    <p:sldId id="256" r:id="rId2"/>
  </p:sldIdLst>
  <p:sldSz cx="9601200" cy="12801600" type="A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2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874" autoAdjust="0"/>
    <p:restoredTop sz="90792" autoAdjust="0"/>
  </p:normalViewPr>
  <p:slideViewPr>
    <p:cSldViewPr snapToGrid="0">
      <p:cViewPr>
        <p:scale>
          <a:sx n="75" d="100"/>
          <a:sy n="75" d="100"/>
        </p:scale>
        <p:origin x="1554" y="-3348"/>
      </p:cViewPr>
      <p:guideLst/>
    </p:cSldViewPr>
  </p:slideViewPr>
  <p:notesTextViewPr>
    <p:cViewPr>
      <p:scale>
        <a:sx n="1" d="1"/>
        <a:sy n="1" d="1"/>
      </p:scale>
      <p:origin x="0" y="-147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50F281C-3051-417E-ADD9-4D36D0F5D61E}" type="datetimeFigureOut">
              <a:rPr lang="en-GB" smtClean="0"/>
              <a:t>13/12/2018</a:t>
            </a:fld>
            <a:endParaRPr lang="en-GB"/>
          </a:p>
        </p:txBody>
      </p:sp>
      <p:sp>
        <p:nvSpPr>
          <p:cNvPr id="4" name="Slide Image Placeholder 3"/>
          <p:cNvSpPr>
            <a:spLocks noGrp="1" noRot="1" noChangeAspect="1"/>
          </p:cNvSpPr>
          <p:nvPr>
            <p:ph type="sldImg" idx="2"/>
          </p:nvPr>
        </p:nvSpPr>
        <p:spPr>
          <a:xfrm>
            <a:off x="3703638" y="857250"/>
            <a:ext cx="173672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32591FC-28CE-4DB9-B968-FCB0A0B698FF}" type="slidenum">
              <a:rPr lang="en-GB" smtClean="0"/>
              <a:t>‹#›</a:t>
            </a:fld>
            <a:endParaRPr lang="en-GB"/>
          </a:p>
        </p:txBody>
      </p:sp>
    </p:spTree>
    <p:extLst>
      <p:ext uri="{BB962C8B-B14F-4D97-AF65-F5344CB8AC3E}">
        <p14:creationId xmlns:p14="http://schemas.microsoft.com/office/powerpoint/2010/main" val="3622361257"/>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03638" y="857250"/>
            <a:ext cx="1736725" cy="2314575"/>
          </a:xfrm>
        </p:spPr>
      </p:sp>
      <p:sp>
        <p:nvSpPr>
          <p:cNvPr id="3" name="Notes Placeholder 2"/>
          <p:cNvSpPr>
            <a:spLocks noGrp="1"/>
          </p:cNvSpPr>
          <p:nvPr>
            <p:ph type="body" idx="1"/>
          </p:nvPr>
        </p:nvSpPr>
        <p:spPr/>
        <p:txBody>
          <a:bodyPr/>
          <a:lstStyle/>
          <a:p>
            <a:pPr marL="0" marR="0" indent="0" algn="l" defTabSz="1075334" rtl="0" eaLnBrk="1" fontAlgn="auto" latinLnBrk="0" hangingPunct="1">
              <a:lnSpc>
                <a:spcPct val="100000"/>
              </a:lnSpc>
              <a:spcBef>
                <a:spcPts val="0"/>
              </a:spcBef>
              <a:spcAft>
                <a:spcPts val="0"/>
              </a:spcAft>
              <a:buClrTx/>
              <a:buSzTx/>
              <a:buFontTx/>
              <a:buNone/>
              <a:tabLst/>
              <a:defRPr/>
            </a:pPr>
            <a:r>
              <a:rPr lang="en-GB" sz="1411" b="0" i="1" kern="1200" dirty="0">
                <a:solidFill>
                  <a:schemeClr val="tx1"/>
                </a:solidFill>
                <a:effectLst/>
                <a:latin typeface="+mn-lt"/>
                <a:ea typeface="+mn-ea"/>
                <a:cs typeface="+mn-cs"/>
              </a:rPr>
              <a:t>- PC MAG</a:t>
            </a:r>
            <a:r>
              <a:rPr lang="en-GB" sz="1411" b="0" i="0" kern="1200" dirty="0">
                <a:solidFill>
                  <a:schemeClr val="tx1"/>
                </a:solidFill>
                <a:effectLst/>
                <a:latin typeface="+mn-lt"/>
                <a:ea typeface="+mn-ea"/>
                <a:cs typeface="+mn-cs"/>
              </a:rPr>
              <a:t> [online]. (1996-2018). Available from: &lt;https://www.pcmag.com/encyclopedia/term/48238/object-oriented-programming&gt;. [Accessed 26/11/18].</a:t>
            </a:r>
          </a:p>
          <a:p>
            <a:r>
              <a:rPr lang="en-GB" sz="1600" dirty="0">
                <a:effectLst/>
              </a:rPr>
              <a:t>- </a:t>
            </a:r>
            <a:r>
              <a:rPr lang="en-GB" sz="1600" dirty="0" err="1">
                <a:effectLst/>
              </a:rPr>
              <a:t>Vangie</a:t>
            </a:r>
            <a:r>
              <a:rPr lang="en-GB" sz="1600" dirty="0">
                <a:effectLst/>
              </a:rPr>
              <a:t> Beal (2018). Polymorphism. [online]. </a:t>
            </a:r>
            <a:r>
              <a:rPr lang="en-GB" sz="1600" i="1" dirty="0">
                <a:effectLst/>
              </a:rPr>
              <a:t>Webopedia</a:t>
            </a:r>
            <a:r>
              <a:rPr lang="en-GB" sz="1600" dirty="0">
                <a:effectLst/>
              </a:rPr>
              <a:t>. Available from: &lt;https://www.webopedia.com/TERM/P/polymorphism.html&gt;. [Accessed 26/11/18].</a:t>
            </a:r>
          </a:p>
          <a:p>
            <a:r>
              <a:rPr lang="en-GB" sz="1600" i="1" dirty="0">
                <a:effectLst/>
              </a:rPr>
              <a:t>- Technopedia</a:t>
            </a:r>
            <a:r>
              <a:rPr lang="en-GB" sz="1600" dirty="0">
                <a:effectLst/>
              </a:rPr>
              <a:t> [online]. (2018). Available from: &lt;https://www.techopedia.com/definition/5656/constructor&gt;. [Accessed 26/11/18].</a:t>
            </a:r>
          </a:p>
          <a:p>
            <a:pPr marL="0" marR="0" indent="0" algn="l" defTabSz="1075334" rtl="0" eaLnBrk="1" fontAlgn="auto" latinLnBrk="0" hangingPunct="1">
              <a:lnSpc>
                <a:spcPct val="100000"/>
              </a:lnSpc>
              <a:spcBef>
                <a:spcPts val="0"/>
              </a:spcBef>
              <a:spcAft>
                <a:spcPts val="0"/>
              </a:spcAft>
              <a:buClrTx/>
              <a:buSzTx/>
              <a:buFontTx/>
              <a:buNone/>
              <a:tabLst/>
              <a:defRPr/>
            </a:pPr>
            <a:r>
              <a:rPr lang="en-GB" sz="1600" i="1" dirty="0">
                <a:effectLst/>
              </a:rPr>
              <a:t>- Technopedia</a:t>
            </a:r>
            <a:r>
              <a:rPr lang="en-GB" sz="1600" dirty="0">
                <a:effectLst/>
              </a:rPr>
              <a:t> [online]. (2018). Available from: &lt;https://www.techopedia.com/definition/24284/destructor&gt;. [Accessed 26/11/18].</a:t>
            </a:r>
          </a:p>
          <a:p>
            <a:r>
              <a:rPr lang="en-GB" sz="1411" b="0" i="0" kern="1200" dirty="0">
                <a:solidFill>
                  <a:schemeClr val="tx1"/>
                </a:solidFill>
                <a:effectLst/>
                <a:latin typeface="+mn-lt"/>
                <a:ea typeface="+mn-ea"/>
                <a:cs typeface="+mn-cs"/>
              </a:rPr>
              <a:t>-</a:t>
            </a:r>
            <a:r>
              <a:rPr lang="en-GB" sz="1411" b="0" i="0" kern="1200" baseline="0" dirty="0">
                <a:solidFill>
                  <a:schemeClr val="tx1"/>
                </a:solidFill>
                <a:effectLst/>
                <a:latin typeface="+mn-lt"/>
                <a:ea typeface="+mn-ea"/>
                <a:cs typeface="+mn-cs"/>
              </a:rPr>
              <a:t> </a:t>
            </a:r>
            <a:r>
              <a:rPr lang="en-GB" sz="1411" b="0" i="0" kern="1200" dirty="0">
                <a:solidFill>
                  <a:schemeClr val="tx1"/>
                </a:solidFill>
                <a:effectLst/>
                <a:latin typeface="+mn-lt"/>
                <a:ea typeface="+mn-ea"/>
                <a:cs typeface="+mn-cs"/>
              </a:rPr>
              <a:t>Alexander Petkov (2018). How to explain object-oriented programming concepts to a 6-year-old. [online]. </a:t>
            </a:r>
            <a:r>
              <a:rPr lang="en-GB" sz="1411" b="0" i="1" kern="1200" dirty="0">
                <a:solidFill>
                  <a:schemeClr val="tx1"/>
                </a:solidFill>
                <a:effectLst/>
                <a:latin typeface="+mn-lt"/>
                <a:ea typeface="+mn-ea"/>
                <a:cs typeface="+mn-cs"/>
              </a:rPr>
              <a:t>Freecodecamp</a:t>
            </a:r>
            <a:r>
              <a:rPr lang="en-GB" sz="1411" b="0" i="0" kern="1200" dirty="0">
                <a:solidFill>
                  <a:schemeClr val="tx1"/>
                </a:solidFill>
                <a:effectLst/>
                <a:latin typeface="+mn-lt"/>
                <a:ea typeface="+mn-ea"/>
                <a:cs typeface="+mn-cs"/>
              </a:rPr>
              <a:t>. Available from: &lt;https://medium.freecodecamp.org/object-oriented-programming-concepts-21bb035f7260&gt;. [Accessed 26/11/18].</a:t>
            </a:r>
          </a:p>
          <a:p>
            <a:pPr marL="0" marR="0" indent="0" algn="l" defTabSz="1075334" rtl="0" eaLnBrk="1" fontAlgn="auto" latinLnBrk="0" hangingPunct="1">
              <a:lnSpc>
                <a:spcPct val="100000"/>
              </a:lnSpc>
              <a:spcBef>
                <a:spcPts val="0"/>
              </a:spcBef>
              <a:spcAft>
                <a:spcPts val="0"/>
              </a:spcAft>
              <a:buClrTx/>
              <a:buSzTx/>
              <a:buFontTx/>
              <a:buNone/>
              <a:tabLst/>
              <a:defRPr/>
            </a:pPr>
            <a:r>
              <a:rPr lang="en-GB" dirty="0">
                <a:effectLst/>
              </a:rPr>
              <a:t>- </a:t>
            </a:r>
            <a:r>
              <a:rPr lang="en-GB" dirty="0" err="1">
                <a:effectLst/>
              </a:rPr>
              <a:t>Aakash</a:t>
            </a:r>
            <a:r>
              <a:rPr lang="en-GB" dirty="0">
                <a:effectLst/>
              </a:rPr>
              <a:t> </a:t>
            </a:r>
            <a:r>
              <a:rPr lang="en-GB" dirty="0" err="1">
                <a:effectLst/>
              </a:rPr>
              <a:t>Mallik</a:t>
            </a:r>
            <a:r>
              <a:rPr lang="en-GB" dirty="0">
                <a:effectLst/>
              </a:rPr>
              <a:t> (2017). Interface vs Abstract class vs Concrete class. [online]. </a:t>
            </a:r>
            <a:r>
              <a:rPr lang="en-GB" i="1" dirty="0">
                <a:effectLst/>
              </a:rPr>
              <a:t>Medium</a:t>
            </a:r>
            <a:r>
              <a:rPr lang="en-GB" dirty="0">
                <a:effectLst/>
              </a:rPr>
              <a:t>. Available from: &lt;https://medium.com/heuristics/interface-vs-abstract-class-vs-concrete-class-196f20c3af9a&gt;. [Accessed 03/12/18].</a:t>
            </a:r>
          </a:p>
          <a:p>
            <a:pPr marL="0" marR="0" indent="0" algn="l" defTabSz="1075334" rtl="0" eaLnBrk="1" fontAlgn="auto" latinLnBrk="0" hangingPunct="1">
              <a:lnSpc>
                <a:spcPct val="100000"/>
              </a:lnSpc>
              <a:spcBef>
                <a:spcPts val="0"/>
              </a:spcBef>
              <a:spcAft>
                <a:spcPts val="0"/>
              </a:spcAft>
              <a:buClrTx/>
              <a:buSzTx/>
              <a:buFontTx/>
              <a:buNone/>
              <a:tabLst/>
              <a:defRPr/>
            </a:pPr>
            <a:r>
              <a:rPr lang="en-GB" sz="1411" b="0" i="0" kern="1200" dirty="0">
                <a:solidFill>
                  <a:schemeClr val="tx1"/>
                </a:solidFill>
                <a:effectLst/>
                <a:latin typeface="+mn-lt"/>
                <a:ea typeface="+mn-ea"/>
                <a:cs typeface="+mn-cs"/>
              </a:rPr>
              <a:t>- Michelle Yaiser (2011). </a:t>
            </a:r>
            <a:r>
              <a:rPr lang="en-GB" sz="1411" b="0" i="1" kern="1200" dirty="0">
                <a:solidFill>
                  <a:schemeClr val="tx1"/>
                </a:solidFill>
                <a:effectLst/>
                <a:latin typeface="+mn-lt"/>
                <a:ea typeface="+mn-ea"/>
                <a:cs typeface="+mn-cs"/>
              </a:rPr>
              <a:t>Adobe</a:t>
            </a:r>
            <a:r>
              <a:rPr lang="en-GB" sz="1411" b="0" i="0" kern="1200" dirty="0">
                <a:solidFill>
                  <a:schemeClr val="tx1"/>
                </a:solidFill>
                <a:effectLst/>
                <a:latin typeface="+mn-lt"/>
                <a:ea typeface="+mn-ea"/>
                <a:cs typeface="+mn-cs"/>
              </a:rPr>
              <a:t> [online]. Available from: &lt;https://www.adobe.com/devnet/actionscript/learning/oop-concepts/objects-and-classes.html&gt;. [Accessed 03/12/18].</a:t>
            </a:r>
            <a:endParaRPr lang="en-GB" dirty="0">
              <a:effectLst/>
            </a:endParaRPr>
          </a:p>
          <a:p>
            <a:r>
              <a:rPr lang="en-GB" sz="1411" b="0" i="0" kern="1200" dirty="0">
                <a:solidFill>
                  <a:schemeClr val="tx1"/>
                </a:solidFill>
                <a:effectLst/>
                <a:latin typeface="+mn-lt"/>
                <a:ea typeface="+mn-ea"/>
                <a:cs typeface="+mn-cs"/>
              </a:rPr>
              <a:t>- </a:t>
            </a:r>
            <a:r>
              <a:rPr lang="en-GB" i="1" dirty="0">
                <a:effectLst/>
              </a:rPr>
              <a:t>Wikipedia</a:t>
            </a:r>
            <a:r>
              <a:rPr lang="en-GB" dirty="0">
                <a:effectLst/>
              </a:rPr>
              <a:t> [online]. (2018). Available from: &lt;https://en.wikipedia.org/wiki/Inheritance_(object-oriented_programming)&gt;. [Accessed 11/12/18].</a:t>
            </a:r>
          </a:p>
          <a:p>
            <a:pPr marL="0" marR="0" indent="0" algn="l" defTabSz="1075334" rtl="0" eaLnBrk="1" fontAlgn="auto" latinLnBrk="0" hangingPunct="1">
              <a:lnSpc>
                <a:spcPct val="100000"/>
              </a:lnSpc>
              <a:spcBef>
                <a:spcPts val="0"/>
              </a:spcBef>
              <a:spcAft>
                <a:spcPts val="0"/>
              </a:spcAft>
              <a:buClrTx/>
              <a:buSzTx/>
              <a:buFontTx/>
              <a:buNone/>
              <a:tabLst/>
              <a:defRPr/>
            </a:pPr>
            <a:r>
              <a:rPr lang="en-GB" sz="1411" b="0" i="0" kern="1200" dirty="0">
                <a:solidFill>
                  <a:schemeClr val="tx1"/>
                </a:solidFill>
                <a:effectLst/>
                <a:latin typeface="+mn-lt"/>
                <a:ea typeface="+mn-ea"/>
                <a:cs typeface="+mn-cs"/>
              </a:rPr>
              <a:t>- </a:t>
            </a:r>
            <a:r>
              <a:rPr lang="en-GB" dirty="0">
                <a:effectLst/>
              </a:rPr>
              <a:t>Alex (2018). </a:t>
            </a:r>
            <a:r>
              <a:rPr lang="en-GB" i="1" dirty="0">
                <a:effectLst/>
              </a:rPr>
              <a:t>LearnCpp</a:t>
            </a:r>
            <a:r>
              <a:rPr lang="en-GB" dirty="0">
                <a:effectLst/>
              </a:rPr>
              <a:t> [online]. Available from: &lt;https://www.learncpp.com/cpp-tutorial/106-container-classes/&gt;. [Accessed 11/12/18].</a:t>
            </a:r>
            <a:endParaRPr lang="en-GB" sz="1411" b="0" i="0" kern="1200" dirty="0">
              <a:solidFill>
                <a:schemeClr val="tx1"/>
              </a:solidFill>
              <a:effectLst/>
              <a:latin typeface="+mn-lt"/>
              <a:ea typeface="+mn-ea"/>
              <a:cs typeface="+mn-cs"/>
            </a:endParaRPr>
          </a:p>
          <a:p>
            <a:r>
              <a:rPr lang="en-GB" sz="1411" b="0" i="0" kern="1200" dirty="0">
                <a:solidFill>
                  <a:schemeClr val="tx1"/>
                </a:solidFill>
                <a:effectLst/>
                <a:latin typeface="+mn-lt"/>
                <a:ea typeface="+mn-ea"/>
                <a:cs typeface="+mn-cs"/>
              </a:rPr>
              <a:t>- </a:t>
            </a:r>
            <a:r>
              <a:rPr lang="en-GB" sz="1411" b="0" i="1" kern="1200" dirty="0">
                <a:solidFill>
                  <a:schemeClr val="tx1"/>
                </a:solidFill>
                <a:effectLst/>
                <a:latin typeface="+mn-lt"/>
                <a:ea typeface="+mn-ea"/>
                <a:cs typeface="+mn-cs"/>
              </a:rPr>
              <a:t>Technopedia</a:t>
            </a:r>
            <a:r>
              <a:rPr lang="en-GB" sz="1411" b="0" i="0" kern="1200" dirty="0">
                <a:solidFill>
                  <a:schemeClr val="tx1"/>
                </a:solidFill>
                <a:effectLst/>
                <a:latin typeface="+mn-lt"/>
                <a:ea typeface="+mn-ea"/>
                <a:cs typeface="+mn-cs"/>
              </a:rPr>
              <a:t> [online]. (2018). Available from: &lt;https://www.techopedia.com/definition/26896/base-class&gt;. [Accessed 11/12/18].</a:t>
            </a:r>
          </a:p>
          <a:p>
            <a:pPr marL="0" marR="0" lvl="0" indent="0" algn="l" defTabSz="1075334" rtl="0" eaLnBrk="1" fontAlgn="auto" latinLnBrk="0" hangingPunct="1">
              <a:lnSpc>
                <a:spcPct val="100000"/>
              </a:lnSpc>
              <a:spcBef>
                <a:spcPts val="0"/>
              </a:spcBef>
              <a:spcAft>
                <a:spcPts val="0"/>
              </a:spcAft>
              <a:buClrTx/>
              <a:buSzTx/>
              <a:buFontTx/>
              <a:buNone/>
              <a:tabLst/>
              <a:defRPr/>
            </a:pPr>
            <a:r>
              <a:rPr lang="en-GB" sz="1411" b="0" i="0" kern="1200" dirty="0">
                <a:solidFill>
                  <a:schemeClr val="tx1"/>
                </a:solidFill>
                <a:effectLst/>
                <a:latin typeface="+mn-lt"/>
                <a:ea typeface="+mn-ea"/>
                <a:cs typeface="+mn-cs"/>
              </a:rPr>
              <a:t>- </a:t>
            </a:r>
            <a:r>
              <a:rPr lang="en-GB" i="1" dirty="0">
                <a:effectLst/>
              </a:rPr>
              <a:t>Wikipedia</a:t>
            </a:r>
            <a:r>
              <a:rPr lang="en-GB" dirty="0">
                <a:effectLst/>
              </a:rPr>
              <a:t> [online]. (2018). Available from: &lt;https://en.wikipedia.org/wiki/Method_overriding&gt;. [Accessed 14/12/18].</a:t>
            </a:r>
            <a:endParaRPr lang="en-GB" sz="1411" b="0" i="0" kern="1200" dirty="0">
              <a:solidFill>
                <a:schemeClr val="tx1"/>
              </a:solidFill>
              <a:effectLst/>
              <a:latin typeface="+mn-lt"/>
              <a:ea typeface="+mn-ea"/>
              <a:cs typeface="+mn-cs"/>
            </a:endParaRPr>
          </a:p>
          <a:p>
            <a:pPr marL="0" marR="0" lvl="0" indent="0" algn="l" defTabSz="1075334" rtl="0" eaLnBrk="1" fontAlgn="auto" latinLnBrk="0" hangingPunct="1">
              <a:lnSpc>
                <a:spcPct val="100000"/>
              </a:lnSpc>
              <a:spcBef>
                <a:spcPts val="0"/>
              </a:spcBef>
              <a:spcAft>
                <a:spcPts val="0"/>
              </a:spcAft>
              <a:buClrTx/>
              <a:buSzTx/>
              <a:buFontTx/>
              <a:buNone/>
              <a:tabLst/>
              <a:defRPr/>
            </a:pPr>
            <a:r>
              <a:rPr lang="en-GB" sz="1411" b="0" i="0" kern="1200" dirty="0">
                <a:solidFill>
                  <a:schemeClr val="tx1"/>
                </a:solidFill>
                <a:effectLst/>
                <a:latin typeface="+mn-lt"/>
                <a:ea typeface="+mn-ea"/>
                <a:cs typeface="+mn-cs"/>
              </a:rPr>
              <a:t>- </a:t>
            </a:r>
            <a:r>
              <a:rPr lang="en-GB" i="1" dirty="0">
                <a:effectLst/>
              </a:rPr>
              <a:t>Mytutor</a:t>
            </a:r>
            <a:r>
              <a:rPr lang="en-GB" dirty="0">
                <a:effectLst/>
              </a:rPr>
              <a:t> [online]. (2018). Available from: &lt;https://www.mytutor.co.uk/answers/3994/A-Level/Computing/What-is-method-Overloading-in-object-oriented-programming-OOP/&gt;. [Accessed 14/12/18].</a:t>
            </a:r>
            <a:r>
              <a:rPr lang="en-GB" sz="1411" b="0" i="0" kern="1200" dirty="0">
                <a:solidFill>
                  <a:schemeClr val="tx1"/>
                </a:solidFill>
                <a:effectLst/>
                <a:latin typeface="+mn-lt"/>
                <a:ea typeface="+mn-ea"/>
                <a:cs typeface="+mn-cs"/>
              </a:rPr>
              <a:t> </a:t>
            </a:r>
          </a:p>
          <a:p>
            <a:pPr marL="0" marR="0" lvl="0" indent="0" algn="l" defTabSz="1075334" rtl="0" eaLnBrk="1" fontAlgn="auto" latinLnBrk="0" hangingPunct="1">
              <a:lnSpc>
                <a:spcPct val="100000"/>
              </a:lnSpc>
              <a:spcBef>
                <a:spcPts val="0"/>
              </a:spcBef>
              <a:spcAft>
                <a:spcPts val="0"/>
              </a:spcAft>
              <a:buClrTx/>
              <a:buSzTx/>
              <a:buFontTx/>
              <a:buNone/>
              <a:tabLst/>
              <a:defRPr/>
            </a:pPr>
            <a:r>
              <a:rPr lang="en-GB" sz="1411" b="0" i="0" kern="1200" dirty="0">
                <a:solidFill>
                  <a:schemeClr val="tx1"/>
                </a:solidFill>
                <a:effectLst/>
                <a:latin typeface="+mn-lt"/>
                <a:ea typeface="+mn-ea"/>
                <a:cs typeface="+mn-cs"/>
              </a:rPr>
              <a:t>- </a:t>
            </a:r>
            <a:r>
              <a:rPr lang="en-GB" i="1" dirty="0">
                <a:effectLst/>
              </a:rPr>
              <a:t>ntu</a:t>
            </a:r>
            <a:r>
              <a:rPr lang="en-GB" dirty="0">
                <a:effectLst/>
              </a:rPr>
              <a:t> [online]. (2013). Available from: &lt;http://www.ntu.edu.sg/home/ehchua/programming/cpp/cp8_Template.html&gt;. [Accessed </a:t>
            </a:r>
            <a:r>
              <a:rPr lang="en-GB">
                <a:effectLst/>
              </a:rPr>
              <a:t>14/12/18].</a:t>
            </a:r>
            <a:endParaRPr lang="en-GB" dirty="0">
              <a:effectLst/>
            </a:endParaRPr>
          </a:p>
        </p:txBody>
      </p:sp>
      <p:sp>
        <p:nvSpPr>
          <p:cNvPr id="4" name="Slide Number Placeholder 3"/>
          <p:cNvSpPr>
            <a:spLocks noGrp="1"/>
          </p:cNvSpPr>
          <p:nvPr>
            <p:ph type="sldNum" sz="quarter" idx="10"/>
          </p:nvPr>
        </p:nvSpPr>
        <p:spPr/>
        <p:txBody>
          <a:bodyPr/>
          <a:lstStyle/>
          <a:p>
            <a:fld id="{732591FC-28CE-4DB9-B968-FCB0A0B698FF}" type="slidenum">
              <a:rPr lang="en-GB" smtClean="0"/>
              <a:t>1</a:t>
            </a:fld>
            <a:endParaRPr lang="en-GB"/>
          </a:p>
        </p:txBody>
      </p:sp>
    </p:spTree>
    <p:extLst>
      <p:ext uri="{BB962C8B-B14F-4D97-AF65-F5344CB8AC3E}">
        <p14:creationId xmlns:p14="http://schemas.microsoft.com/office/powerpoint/2010/main" val="70662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9764" y="2702563"/>
            <a:ext cx="6952016" cy="6215218"/>
          </a:xfrm>
        </p:spPr>
        <p:txBody>
          <a:bodyPr anchor="b"/>
          <a:lstStyle>
            <a:lvl1pPr>
              <a:defRPr sz="7560"/>
            </a:lvl1pPr>
          </a:lstStyle>
          <a:p>
            <a:r>
              <a:rPr lang="en-US"/>
              <a:t>Click to edit Master title style</a:t>
            </a:r>
            <a:endParaRPr lang="en-US" dirty="0"/>
          </a:p>
        </p:txBody>
      </p:sp>
      <p:sp>
        <p:nvSpPr>
          <p:cNvPr id="3" name="Subtitle 2"/>
          <p:cNvSpPr>
            <a:spLocks noGrp="1"/>
          </p:cNvSpPr>
          <p:nvPr>
            <p:ph type="subTitle" idx="1"/>
          </p:nvPr>
        </p:nvSpPr>
        <p:spPr>
          <a:xfrm>
            <a:off x="909764" y="8917776"/>
            <a:ext cx="6952016" cy="1607984"/>
          </a:xfrm>
        </p:spPr>
        <p:txBody>
          <a:bodyPr anchor="t"/>
          <a:lstStyle>
            <a:lvl1pPr marL="0" indent="0" algn="l">
              <a:buNone/>
              <a:defRPr cap="all">
                <a:solidFill>
                  <a:schemeClr val="accent1">
                    <a:lumMod val="60000"/>
                    <a:lumOff val="40000"/>
                  </a:schemeClr>
                </a:solidFill>
              </a:defRPr>
            </a:lvl1pPr>
            <a:lvl2pPr marL="480060" indent="0" algn="ctr">
              <a:buNone/>
              <a:defRPr>
                <a:solidFill>
                  <a:schemeClr val="tx1">
                    <a:tint val="75000"/>
                  </a:schemeClr>
                </a:solidFill>
              </a:defRPr>
            </a:lvl2pPr>
            <a:lvl3pPr marL="960120" indent="0" algn="ctr">
              <a:buNone/>
              <a:defRPr>
                <a:solidFill>
                  <a:schemeClr val="tx1">
                    <a:tint val="75000"/>
                  </a:schemeClr>
                </a:solidFill>
              </a:defRPr>
            </a:lvl3pPr>
            <a:lvl4pPr marL="1440180" indent="0" algn="ctr">
              <a:buNone/>
              <a:defRPr>
                <a:solidFill>
                  <a:schemeClr val="tx1">
                    <a:tint val="75000"/>
                  </a:schemeClr>
                </a:solidFill>
              </a:defRPr>
            </a:lvl4pPr>
            <a:lvl5pPr marL="1920240" indent="0" algn="ctr">
              <a:buNone/>
              <a:defRPr>
                <a:solidFill>
                  <a:schemeClr val="tx1">
                    <a:tint val="75000"/>
                  </a:schemeClr>
                </a:solidFill>
              </a:defRPr>
            </a:lvl5pPr>
            <a:lvl6pPr marL="2400300" indent="0" algn="ctr">
              <a:buNone/>
              <a:defRPr>
                <a:solidFill>
                  <a:schemeClr val="tx1">
                    <a:tint val="75000"/>
                  </a:schemeClr>
                </a:solidFill>
              </a:defRPr>
            </a:lvl6pPr>
            <a:lvl7pPr marL="2880360" indent="0" algn="ctr">
              <a:buNone/>
              <a:defRPr>
                <a:solidFill>
                  <a:schemeClr val="tx1">
                    <a:tint val="75000"/>
                  </a:schemeClr>
                </a:solidFill>
              </a:defRPr>
            </a:lvl7pPr>
            <a:lvl8pPr marL="3360420" indent="0" algn="ctr">
              <a:buNone/>
              <a:defRPr>
                <a:solidFill>
                  <a:schemeClr val="tx1">
                    <a:tint val="75000"/>
                  </a:schemeClr>
                </a:solidFill>
              </a:defRPr>
            </a:lvl8pPr>
            <a:lvl9pPr marL="3840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7618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9766" y="8961096"/>
            <a:ext cx="6952015" cy="1057911"/>
          </a:xfrm>
        </p:spPr>
        <p:txBody>
          <a:bodyPr anchor="b">
            <a:normAutofit/>
          </a:bodyPr>
          <a:lstStyle>
            <a:lvl1pPr algn="l">
              <a:defRPr sz="25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764" y="1280161"/>
            <a:ext cx="6952016" cy="67959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4" name="Text Placeholder 3"/>
          <p:cNvSpPr>
            <a:spLocks noGrp="1"/>
          </p:cNvSpPr>
          <p:nvPr>
            <p:ph type="body" sz="half" idx="2"/>
          </p:nvPr>
        </p:nvSpPr>
        <p:spPr>
          <a:xfrm>
            <a:off x="909765" y="10019007"/>
            <a:ext cx="6952014" cy="921596"/>
          </a:xfrm>
        </p:spPr>
        <p:txBody>
          <a:bodyPr>
            <a:normAutofit/>
          </a:bodyPr>
          <a:lstStyle>
            <a:lvl1pPr marL="0" indent="0">
              <a:buNone/>
              <a:defRPr sz="126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748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09764" y="2702560"/>
            <a:ext cx="6952016" cy="3698240"/>
          </a:xfrm>
        </p:spPr>
        <p:txBody>
          <a:bodyPr/>
          <a:lstStyle>
            <a:lvl1pPr>
              <a:defRPr sz="5040"/>
            </a:lvl1pPr>
          </a:lstStyle>
          <a:p>
            <a:r>
              <a:rPr lang="en-US"/>
              <a:t>Click to edit Master title style</a:t>
            </a:r>
            <a:endParaRPr lang="en-US" dirty="0"/>
          </a:p>
        </p:txBody>
      </p:sp>
      <p:sp>
        <p:nvSpPr>
          <p:cNvPr id="8" name="Text Placeholder 3"/>
          <p:cNvSpPr>
            <a:spLocks noGrp="1"/>
          </p:cNvSpPr>
          <p:nvPr>
            <p:ph type="body" sz="half" idx="2"/>
          </p:nvPr>
        </p:nvSpPr>
        <p:spPr>
          <a:xfrm>
            <a:off x="909764" y="6827520"/>
            <a:ext cx="6952016" cy="4409440"/>
          </a:xfrm>
        </p:spPr>
        <p:txBody>
          <a:bodyPr anchor="ctr">
            <a:normAutofit/>
          </a:bodyPr>
          <a:lstStyle>
            <a:lvl1pPr marL="0" indent="0">
              <a:buNone/>
              <a:defRPr sz="189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48398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0479" y="2702560"/>
            <a:ext cx="6301101" cy="4336965"/>
          </a:xfrm>
        </p:spPr>
        <p:txBody>
          <a:bodyPr/>
          <a:lstStyle>
            <a:lvl1pPr>
              <a:defRPr sz="5040"/>
            </a:lvl1pPr>
          </a:lstStyle>
          <a:p>
            <a:r>
              <a:rPr lang="en-US"/>
              <a:t>Click to edit Master title style</a:t>
            </a:r>
            <a:endParaRPr lang="en-US" dirty="0"/>
          </a:p>
        </p:txBody>
      </p:sp>
      <p:sp>
        <p:nvSpPr>
          <p:cNvPr id="14" name="Text Placeholder 3"/>
          <p:cNvSpPr>
            <a:spLocks noGrp="1"/>
          </p:cNvSpPr>
          <p:nvPr>
            <p:ph type="body" sz="half" idx="13"/>
          </p:nvPr>
        </p:nvSpPr>
        <p:spPr>
          <a:xfrm>
            <a:off x="1520586" y="7039525"/>
            <a:ext cx="5734217" cy="638725"/>
          </a:xfrm>
        </p:spPr>
        <p:txBody>
          <a:bodyPr anchor="t">
            <a:normAutofit/>
          </a:bodyPr>
          <a:lstStyle>
            <a:lvl1pPr marL="0" indent="0">
              <a:buNone/>
              <a:defRPr lang="en-US" sz="1470" b="0" i="0" kern="1200" cap="small" dirty="0">
                <a:solidFill>
                  <a:schemeClr val="accent1">
                    <a:lumMod val="60000"/>
                    <a:lumOff val="40000"/>
                  </a:schemeClr>
                </a:solidFill>
                <a:latin typeface="+mj-lt"/>
                <a:ea typeface="+mj-ea"/>
                <a:cs typeface="+mj-cs"/>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10" name="Text Placeholder 3"/>
          <p:cNvSpPr>
            <a:spLocks noGrp="1"/>
          </p:cNvSpPr>
          <p:nvPr>
            <p:ph type="body" sz="half" idx="2"/>
          </p:nvPr>
        </p:nvSpPr>
        <p:spPr>
          <a:xfrm>
            <a:off x="909764" y="8121226"/>
            <a:ext cx="6952016" cy="3129280"/>
          </a:xfrm>
        </p:spPr>
        <p:txBody>
          <a:bodyPr anchor="ctr">
            <a:normAutofit/>
          </a:bodyPr>
          <a:lstStyle>
            <a:lvl1pPr marL="0" indent="0">
              <a:buNone/>
              <a:defRPr sz="189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707592" y="1813005"/>
            <a:ext cx="631671" cy="2063642"/>
          </a:xfrm>
          <a:prstGeom prst="rect">
            <a:avLst/>
          </a:prstGeom>
          <a:noFill/>
        </p:spPr>
        <p:txBody>
          <a:bodyPr wrap="square" rtlCol="0">
            <a:spAutoFit/>
          </a:bodyPr>
          <a:lstStyle/>
          <a:p>
            <a:pPr algn="r"/>
            <a:r>
              <a:rPr lang="en-US" sz="12810" b="0" i="0" dirty="0">
                <a:solidFill>
                  <a:schemeClr val="accent1">
                    <a:lumMod val="60000"/>
                    <a:lumOff val="40000"/>
                  </a:schemeClr>
                </a:solidFill>
                <a:latin typeface="Arial"/>
                <a:ea typeface="+mj-ea"/>
                <a:cs typeface="+mj-cs"/>
              </a:rPr>
              <a:t>“</a:t>
            </a:r>
          </a:p>
        </p:txBody>
      </p:sp>
      <p:sp>
        <p:nvSpPr>
          <p:cNvPr id="11" name="TextBox 10"/>
          <p:cNvSpPr txBox="1"/>
          <p:nvPr/>
        </p:nvSpPr>
        <p:spPr>
          <a:xfrm>
            <a:off x="7349675" y="4879069"/>
            <a:ext cx="631671" cy="2063642"/>
          </a:xfrm>
          <a:prstGeom prst="rect">
            <a:avLst/>
          </a:prstGeom>
          <a:noFill/>
        </p:spPr>
        <p:txBody>
          <a:bodyPr wrap="square" rtlCol="0">
            <a:spAutoFit/>
          </a:bodyPr>
          <a:lstStyle/>
          <a:p>
            <a:pPr algn="r"/>
            <a:r>
              <a:rPr lang="en-US" sz="1281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701629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09764" y="5831842"/>
            <a:ext cx="6952016" cy="3085936"/>
          </a:xfrm>
        </p:spPr>
        <p:txBody>
          <a:bodyPr anchor="b"/>
          <a:lstStyle>
            <a:lvl1pPr algn="l">
              <a:defRPr sz="4200" b="0" cap="none"/>
            </a:lvl1pPr>
          </a:lstStyle>
          <a:p>
            <a:r>
              <a:rPr lang="en-US"/>
              <a:t>Click to edit Master title style</a:t>
            </a:r>
            <a:endParaRPr lang="en-US" dirty="0"/>
          </a:p>
        </p:txBody>
      </p:sp>
      <p:sp>
        <p:nvSpPr>
          <p:cNvPr id="3" name="Text Placeholder 2"/>
          <p:cNvSpPr>
            <a:spLocks noGrp="1"/>
          </p:cNvSpPr>
          <p:nvPr>
            <p:ph type="body" idx="1"/>
          </p:nvPr>
        </p:nvSpPr>
        <p:spPr>
          <a:xfrm>
            <a:off x="909764" y="8917778"/>
            <a:ext cx="6952016" cy="1606080"/>
          </a:xfrm>
        </p:spPr>
        <p:txBody>
          <a:bodyPr anchor="t"/>
          <a:lstStyle>
            <a:lvl1pPr marL="0" indent="0" algn="l">
              <a:buNone/>
              <a:defRPr sz="2100" cap="none">
                <a:solidFill>
                  <a:schemeClr val="accent1">
                    <a:lumMod val="60000"/>
                    <a:lumOff val="40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30776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10"/>
            </a:lvl1pPr>
          </a:lstStyle>
          <a:p>
            <a:r>
              <a:rPr lang="en-US"/>
              <a:t>Click to edit Master title style</a:t>
            </a:r>
            <a:endParaRPr lang="en-US" dirty="0"/>
          </a:p>
        </p:txBody>
      </p:sp>
      <p:sp>
        <p:nvSpPr>
          <p:cNvPr id="3" name="Text Placeholder 2"/>
          <p:cNvSpPr>
            <a:spLocks noGrp="1"/>
          </p:cNvSpPr>
          <p:nvPr>
            <p:ph type="body" idx="1"/>
          </p:nvPr>
        </p:nvSpPr>
        <p:spPr>
          <a:xfrm>
            <a:off x="498576" y="3698240"/>
            <a:ext cx="2321261" cy="1075689"/>
          </a:xfrm>
        </p:spPr>
        <p:txBody>
          <a:bodyPr anchor="b">
            <a:noAutofit/>
          </a:bodyPr>
          <a:lstStyle>
            <a:lvl1pPr marL="0" indent="0">
              <a:buNone/>
              <a:defRPr sz="252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16" name="Text Placeholder 3"/>
          <p:cNvSpPr>
            <a:spLocks noGrp="1"/>
          </p:cNvSpPr>
          <p:nvPr>
            <p:ph type="body" sz="half" idx="15"/>
          </p:nvPr>
        </p:nvSpPr>
        <p:spPr>
          <a:xfrm>
            <a:off x="513949" y="4978400"/>
            <a:ext cx="2305888" cy="6700098"/>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5" name="Text Placeholder 4"/>
          <p:cNvSpPr>
            <a:spLocks noGrp="1"/>
          </p:cNvSpPr>
          <p:nvPr>
            <p:ph type="body" sz="quarter" idx="3"/>
          </p:nvPr>
        </p:nvSpPr>
        <p:spPr>
          <a:xfrm>
            <a:off x="3059179" y="3698240"/>
            <a:ext cx="2312892" cy="1075689"/>
          </a:xfrm>
        </p:spPr>
        <p:txBody>
          <a:bodyPr anchor="b">
            <a:noAutofit/>
          </a:bodyPr>
          <a:lstStyle>
            <a:lvl1pPr marL="0" indent="0">
              <a:buNone/>
              <a:defRPr sz="252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19" name="Text Placeholder 3"/>
          <p:cNvSpPr>
            <a:spLocks noGrp="1"/>
          </p:cNvSpPr>
          <p:nvPr>
            <p:ph type="body" sz="half" idx="16"/>
          </p:nvPr>
        </p:nvSpPr>
        <p:spPr>
          <a:xfrm>
            <a:off x="3050866" y="4978400"/>
            <a:ext cx="2321205" cy="6700098"/>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14" name="Text Placeholder 4"/>
          <p:cNvSpPr>
            <a:spLocks noGrp="1"/>
          </p:cNvSpPr>
          <p:nvPr>
            <p:ph type="body" sz="quarter" idx="13"/>
          </p:nvPr>
        </p:nvSpPr>
        <p:spPr>
          <a:xfrm>
            <a:off x="5612163" y="3698240"/>
            <a:ext cx="2309641" cy="1075689"/>
          </a:xfrm>
        </p:spPr>
        <p:txBody>
          <a:bodyPr anchor="b">
            <a:noAutofit/>
          </a:bodyPr>
          <a:lstStyle>
            <a:lvl1pPr marL="0" indent="0">
              <a:buNone/>
              <a:defRPr sz="252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20" name="Text Placeholder 3"/>
          <p:cNvSpPr>
            <a:spLocks noGrp="1"/>
          </p:cNvSpPr>
          <p:nvPr>
            <p:ph type="body" sz="half" idx="17"/>
          </p:nvPr>
        </p:nvSpPr>
        <p:spPr>
          <a:xfrm>
            <a:off x="5612163" y="4978400"/>
            <a:ext cx="2309641" cy="6700098"/>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cxnSp>
        <p:nvCxnSpPr>
          <p:cNvPr id="17" name="Straight Connector 16"/>
          <p:cNvCxnSpPr/>
          <p:nvPr/>
        </p:nvCxnSpPr>
        <p:spPr>
          <a:xfrm>
            <a:off x="2935101" y="3982720"/>
            <a:ext cx="0" cy="739648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484182" y="3982720"/>
            <a:ext cx="0" cy="74048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6423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10"/>
            </a:lvl1pPr>
          </a:lstStyle>
          <a:p>
            <a:r>
              <a:rPr lang="en-US"/>
              <a:t>Click to edit Master title style</a:t>
            </a:r>
            <a:endParaRPr lang="en-US" dirty="0"/>
          </a:p>
        </p:txBody>
      </p:sp>
      <p:sp>
        <p:nvSpPr>
          <p:cNvPr id="3" name="Text Placeholder 2"/>
          <p:cNvSpPr>
            <a:spLocks noGrp="1"/>
          </p:cNvSpPr>
          <p:nvPr>
            <p:ph type="body" idx="1"/>
          </p:nvPr>
        </p:nvSpPr>
        <p:spPr>
          <a:xfrm>
            <a:off x="513949" y="7935105"/>
            <a:ext cx="2315893" cy="1075689"/>
          </a:xfrm>
        </p:spPr>
        <p:txBody>
          <a:bodyPr anchor="b">
            <a:noAutofit/>
          </a:bodyPr>
          <a:lstStyle>
            <a:lvl1pPr marL="0" indent="0">
              <a:buNone/>
              <a:defRPr sz="252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29" name="Picture Placeholder 2"/>
          <p:cNvSpPr>
            <a:spLocks noGrp="1" noChangeAspect="1"/>
          </p:cNvSpPr>
          <p:nvPr>
            <p:ph type="pic" idx="21"/>
          </p:nvPr>
        </p:nvSpPr>
        <p:spPr>
          <a:xfrm>
            <a:off x="513949" y="4124960"/>
            <a:ext cx="2315893" cy="2844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2" name="Text Placeholder 3"/>
          <p:cNvSpPr>
            <a:spLocks noGrp="1"/>
          </p:cNvSpPr>
          <p:nvPr>
            <p:ph type="body" sz="half" idx="18"/>
          </p:nvPr>
        </p:nvSpPr>
        <p:spPr>
          <a:xfrm>
            <a:off x="513949" y="9010797"/>
            <a:ext cx="2315893" cy="1230486"/>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5" name="Text Placeholder 4"/>
          <p:cNvSpPr>
            <a:spLocks noGrp="1"/>
          </p:cNvSpPr>
          <p:nvPr>
            <p:ph type="body" sz="quarter" idx="3"/>
          </p:nvPr>
        </p:nvSpPr>
        <p:spPr>
          <a:xfrm>
            <a:off x="3063682" y="7935105"/>
            <a:ext cx="2308389" cy="1075689"/>
          </a:xfrm>
        </p:spPr>
        <p:txBody>
          <a:bodyPr anchor="b">
            <a:noAutofit/>
          </a:bodyPr>
          <a:lstStyle>
            <a:lvl1pPr marL="0" indent="0">
              <a:buNone/>
              <a:defRPr sz="252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30" name="Picture Placeholder 2"/>
          <p:cNvSpPr>
            <a:spLocks noGrp="1" noChangeAspect="1"/>
          </p:cNvSpPr>
          <p:nvPr>
            <p:ph type="pic" idx="22"/>
          </p:nvPr>
        </p:nvSpPr>
        <p:spPr>
          <a:xfrm>
            <a:off x="3063681" y="4124960"/>
            <a:ext cx="2308389" cy="2844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3" name="Text Placeholder 3"/>
          <p:cNvSpPr>
            <a:spLocks noGrp="1"/>
          </p:cNvSpPr>
          <p:nvPr>
            <p:ph type="body" sz="half" idx="19"/>
          </p:nvPr>
        </p:nvSpPr>
        <p:spPr>
          <a:xfrm>
            <a:off x="3062615" y="9010795"/>
            <a:ext cx="2311447" cy="1230486"/>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14" name="Text Placeholder 4"/>
          <p:cNvSpPr>
            <a:spLocks noGrp="1"/>
          </p:cNvSpPr>
          <p:nvPr>
            <p:ph type="body" sz="quarter" idx="13"/>
          </p:nvPr>
        </p:nvSpPr>
        <p:spPr>
          <a:xfrm>
            <a:off x="5612163" y="7935105"/>
            <a:ext cx="2309641" cy="1075689"/>
          </a:xfrm>
        </p:spPr>
        <p:txBody>
          <a:bodyPr anchor="b">
            <a:noAutofit/>
          </a:bodyPr>
          <a:lstStyle>
            <a:lvl1pPr marL="0" indent="0">
              <a:buNone/>
              <a:defRPr sz="252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31" name="Picture Placeholder 2"/>
          <p:cNvSpPr>
            <a:spLocks noGrp="1" noChangeAspect="1"/>
          </p:cNvSpPr>
          <p:nvPr>
            <p:ph type="pic" idx="22"/>
          </p:nvPr>
        </p:nvSpPr>
        <p:spPr>
          <a:xfrm>
            <a:off x="5612162" y="4124960"/>
            <a:ext cx="2309641" cy="2844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4" name="Text Placeholder 3"/>
          <p:cNvSpPr>
            <a:spLocks noGrp="1"/>
          </p:cNvSpPr>
          <p:nvPr>
            <p:ph type="body" sz="half" idx="20"/>
          </p:nvPr>
        </p:nvSpPr>
        <p:spPr>
          <a:xfrm>
            <a:off x="5612066" y="9010791"/>
            <a:ext cx="2312700" cy="1230486"/>
          </a:xfrm>
        </p:spPr>
        <p:txBody>
          <a:bodyPr anchor="t">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cxnSp>
        <p:nvCxnSpPr>
          <p:cNvPr id="17" name="Straight Connector 16"/>
          <p:cNvCxnSpPr/>
          <p:nvPr/>
        </p:nvCxnSpPr>
        <p:spPr>
          <a:xfrm>
            <a:off x="2935101" y="3982720"/>
            <a:ext cx="0" cy="739648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484182" y="3982720"/>
            <a:ext cx="0" cy="74048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54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33707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1271" y="803067"/>
            <a:ext cx="1380533" cy="1087543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13949" y="1443316"/>
            <a:ext cx="5847253" cy="1023518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945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0542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9766" y="5341905"/>
            <a:ext cx="6952015" cy="3575874"/>
          </a:xfrm>
        </p:spPr>
        <p:txBody>
          <a:bodyPr anchor="b"/>
          <a:lstStyle>
            <a:lvl1pPr algn="l">
              <a:defRPr sz="4200" b="0" cap="none"/>
            </a:lvl1pPr>
          </a:lstStyle>
          <a:p>
            <a:r>
              <a:rPr lang="en-US"/>
              <a:t>Click to edit Master title style</a:t>
            </a:r>
            <a:endParaRPr lang="en-US" dirty="0"/>
          </a:p>
        </p:txBody>
      </p:sp>
      <p:sp>
        <p:nvSpPr>
          <p:cNvPr id="3" name="Text Placeholder 2"/>
          <p:cNvSpPr>
            <a:spLocks noGrp="1"/>
          </p:cNvSpPr>
          <p:nvPr>
            <p:ph type="body" idx="1"/>
          </p:nvPr>
        </p:nvSpPr>
        <p:spPr>
          <a:xfrm>
            <a:off x="909764" y="8917778"/>
            <a:ext cx="6952016" cy="1606080"/>
          </a:xfrm>
        </p:spPr>
        <p:txBody>
          <a:bodyPr anchor="t"/>
          <a:lstStyle>
            <a:lvl1pPr marL="0" indent="0" algn="l">
              <a:buNone/>
              <a:defRPr sz="2100" cap="all">
                <a:solidFill>
                  <a:schemeClr val="accent1">
                    <a:lumMod val="60000"/>
                    <a:lumOff val="40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683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9085" y="3846409"/>
            <a:ext cx="3463019" cy="7832091"/>
          </a:xfrm>
        </p:spPr>
        <p:txBody>
          <a:bodyPr>
            <a:normAutofit/>
          </a:bodyPr>
          <a:lstStyle>
            <a:lvl1pPr>
              <a:defRPr sz="1890"/>
            </a:lvl1pPr>
            <a:lvl2pPr>
              <a:defRPr sz="1680"/>
            </a:lvl2pPr>
            <a:lvl3pPr>
              <a:defRPr sz="1470"/>
            </a:lvl3pPr>
            <a:lvl4pPr>
              <a:defRPr sz="1260"/>
            </a:lvl4pPr>
            <a:lvl5pPr>
              <a:defRPr sz="1260"/>
            </a:lvl5pPr>
            <a:lvl6pPr>
              <a:defRPr sz="1260"/>
            </a:lvl6pPr>
            <a:lvl7pPr>
              <a:defRPr sz="1260"/>
            </a:lvl7pPr>
            <a:lvl8pPr>
              <a:defRPr sz="1260"/>
            </a:lvl8pPr>
            <a:lvl9pPr>
              <a:defRPr sz="12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54074" y="3838041"/>
            <a:ext cx="3463021" cy="7840457"/>
          </a:xfrm>
        </p:spPr>
        <p:txBody>
          <a:bodyPr>
            <a:normAutofit/>
          </a:bodyPr>
          <a:lstStyle>
            <a:lvl1pPr>
              <a:defRPr sz="1890"/>
            </a:lvl1pPr>
            <a:lvl2pPr>
              <a:defRPr sz="1680"/>
            </a:lvl2pPr>
            <a:lvl3pPr>
              <a:defRPr sz="1470"/>
            </a:lvl3pPr>
            <a:lvl4pPr>
              <a:defRPr sz="1260"/>
            </a:lvl4pPr>
            <a:lvl5pPr>
              <a:defRPr sz="1260"/>
            </a:lvl5pPr>
            <a:lvl6pPr>
              <a:defRPr sz="1260"/>
            </a:lvl6pPr>
            <a:lvl7pPr>
              <a:defRPr sz="1260"/>
            </a:lvl7pPr>
            <a:lvl8pPr>
              <a:defRPr sz="1260"/>
            </a:lvl8pPr>
            <a:lvl9pPr>
              <a:defRPr sz="12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264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085" y="3556000"/>
            <a:ext cx="3463018" cy="1075689"/>
          </a:xfrm>
        </p:spPr>
        <p:txBody>
          <a:bodyPr anchor="b">
            <a:noAutofit/>
          </a:bodyPr>
          <a:lstStyle>
            <a:lvl1pPr marL="0" indent="0">
              <a:buNone/>
              <a:defRPr sz="252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4" name="Content Placeholder 3"/>
          <p:cNvSpPr>
            <a:spLocks noGrp="1"/>
          </p:cNvSpPr>
          <p:nvPr>
            <p:ph sz="half" idx="2"/>
          </p:nvPr>
        </p:nvSpPr>
        <p:spPr>
          <a:xfrm>
            <a:off x="869085" y="4693920"/>
            <a:ext cx="3463019" cy="6984578"/>
          </a:xfrm>
        </p:spPr>
        <p:txBody>
          <a:bodyPr>
            <a:normAutofit/>
          </a:bodyPr>
          <a:lstStyle>
            <a:lvl1pPr>
              <a:defRPr sz="1890"/>
            </a:lvl1pPr>
            <a:lvl2pPr>
              <a:defRPr sz="1680"/>
            </a:lvl2pPr>
            <a:lvl3pPr>
              <a:defRPr sz="1470"/>
            </a:lvl3pPr>
            <a:lvl4pPr>
              <a:defRPr sz="1260"/>
            </a:lvl4pPr>
            <a:lvl5pPr>
              <a:defRPr sz="1260"/>
            </a:lvl5pPr>
            <a:lvl6pPr>
              <a:defRPr sz="1260"/>
            </a:lvl6pPr>
            <a:lvl7pPr>
              <a:defRPr sz="1260"/>
            </a:lvl7pPr>
            <a:lvl8pPr>
              <a:defRPr sz="1260"/>
            </a:lvl8pPr>
            <a:lvl9pPr>
              <a:defRPr sz="12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54075" y="3556000"/>
            <a:ext cx="3463019" cy="1075689"/>
          </a:xfrm>
        </p:spPr>
        <p:txBody>
          <a:bodyPr anchor="b">
            <a:noAutofit/>
          </a:bodyPr>
          <a:lstStyle>
            <a:lvl1pPr marL="0" indent="0">
              <a:buNone/>
              <a:defRPr sz="252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6" name="Content Placeholder 5"/>
          <p:cNvSpPr>
            <a:spLocks noGrp="1"/>
          </p:cNvSpPr>
          <p:nvPr>
            <p:ph sz="quarter" idx="4"/>
          </p:nvPr>
        </p:nvSpPr>
        <p:spPr>
          <a:xfrm>
            <a:off x="4454075" y="4693920"/>
            <a:ext cx="3463019" cy="6984578"/>
          </a:xfrm>
        </p:spPr>
        <p:txBody>
          <a:bodyPr>
            <a:normAutofit/>
          </a:bodyPr>
          <a:lstStyle>
            <a:lvl1pPr>
              <a:defRPr sz="1890"/>
            </a:lvl1pPr>
            <a:lvl2pPr>
              <a:defRPr sz="1680"/>
            </a:lvl2pPr>
            <a:lvl3pPr>
              <a:defRPr sz="1470"/>
            </a:lvl3pPr>
            <a:lvl4pPr>
              <a:defRPr sz="1260"/>
            </a:lvl4pPr>
            <a:lvl5pPr>
              <a:defRPr sz="1260"/>
            </a:lvl5pPr>
            <a:lvl6pPr>
              <a:defRPr sz="1260"/>
            </a:lvl6pPr>
            <a:lvl7pPr>
              <a:defRPr sz="1260"/>
            </a:lvl7pPr>
            <a:lvl8pPr>
              <a:defRPr sz="1260"/>
            </a:lvl8pPr>
            <a:lvl9pPr>
              <a:defRPr sz="12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3490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730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3594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9763" y="2702560"/>
            <a:ext cx="2679035" cy="2702560"/>
          </a:xfrm>
        </p:spPr>
        <p:txBody>
          <a:bodyPr anchor="b"/>
          <a:lstStyle>
            <a:lvl1pPr algn="l">
              <a:defRPr sz="2520" b="0"/>
            </a:lvl1pPr>
          </a:lstStyle>
          <a:p>
            <a:r>
              <a:rPr lang="en-US"/>
              <a:t>Click to edit Master title style</a:t>
            </a:r>
            <a:endParaRPr lang="en-US" dirty="0"/>
          </a:p>
        </p:txBody>
      </p:sp>
      <p:sp>
        <p:nvSpPr>
          <p:cNvPr id="3" name="Content Placeholder 2"/>
          <p:cNvSpPr>
            <a:spLocks noGrp="1"/>
          </p:cNvSpPr>
          <p:nvPr>
            <p:ph idx="1"/>
          </p:nvPr>
        </p:nvSpPr>
        <p:spPr>
          <a:xfrm>
            <a:off x="3768867" y="2702560"/>
            <a:ext cx="4092914" cy="8534400"/>
          </a:xfrm>
        </p:spPr>
        <p:txBody>
          <a:bodyPr anchor="ctr">
            <a:normAutofit/>
          </a:bodyPr>
          <a:lstStyle>
            <a:lvl1pPr>
              <a:defRPr sz="2100"/>
            </a:lvl1pPr>
            <a:lvl2pPr>
              <a:defRPr sz="1890"/>
            </a:lvl2pPr>
            <a:lvl3pPr>
              <a:defRPr sz="1680"/>
            </a:lvl3pPr>
            <a:lvl4pPr>
              <a:defRPr sz="1470"/>
            </a:lvl4pPr>
            <a:lvl5pPr>
              <a:defRPr sz="1470"/>
            </a:lvl5pPr>
            <a:lvl6pPr>
              <a:defRPr sz="1470"/>
            </a:lvl6pPr>
            <a:lvl7pPr>
              <a:defRPr sz="1470"/>
            </a:lvl7pPr>
            <a:lvl8pPr>
              <a:defRPr sz="1470"/>
            </a:lvl8pPr>
            <a:lvl9pPr>
              <a:defRPr sz="14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9765" y="5841326"/>
            <a:ext cx="2679034" cy="5405118"/>
          </a:xfrm>
        </p:spPr>
        <p:txBody>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43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8939" y="3461158"/>
            <a:ext cx="4011708" cy="2939642"/>
          </a:xfrm>
        </p:spPr>
        <p:txBody>
          <a:bodyPr anchor="b">
            <a:normAutofit/>
          </a:bodyPr>
          <a:lstStyle>
            <a:lvl1pPr algn="l">
              <a:defRPr sz="37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74194" y="2133600"/>
            <a:ext cx="2520971" cy="8534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4" name="Text Placeholder 3"/>
          <p:cNvSpPr>
            <a:spLocks noGrp="1"/>
          </p:cNvSpPr>
          <p:nvPr>
            <p:ph type="body" sz="half" idx="2"/>
          </p:nvPr>
        </p:nvSpPr>
        <p:spPr>
          <a:xfrm>
            <a:off x="909763" y="6827520"/>
            <a:ext cx="4005464" cy="2560320"/>
          </a:xfrm>
        </p:spPr>
        <p:txBody>
          <a:bodyPr>
            <a:normAutofit/>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934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614404" y="3129280"/>
            <a:ext cx="2960370" cy="526288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974324" y="-853440"/>
            <a:ext cx="1680210" cy="298704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614404" y="11379200"/>
            <a:ext cx="1040130" cy="184912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1687" y="4978400"/>
            <a:ext cx="4400550" cy="78232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81777" y="5405120"/>
            <a:ext cx="2480310" cy="440944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08946" y="845073"/>
            <a:ext cx="7408149" cy="2614323"/>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69085" y="3832127"/>
            <a:ext cx="7047237" cy="78315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65244" y="3507076"/>
            <a:ext cx="1849118" cy="240092"/>
          </a:xfrm>
          <a:prstGeom prst="rect">
            <a:avLst/>
          </a:prstGeom>
        </p:spPr>
        <p:txBody>
          <a:bodyPr vert="horz" lIns="91440" tIns="45720" rIns="91440" bIns="45720" rtlCol="0" anchor="t"/>
          <a:lstStyle>
            <a:lvl1pPr algn="l">
              <a:defRPr sz="1155" b="0" i="0">
                <a:solidFill>
                  <a:schemeClr val="tx1">
                    <a:tint val="75000"/>
                    <a:alpha val="60000"/>
                  </a:schemeClr>
                </a:solidFill>
              </a:defRPr>
            </a:lvl1pPr>
          </a:lstStyle>
          <a:p>
            <a:fld id="{4AAD347D-5ACD-4C99-B74B-A9C85AD731AF}" type="datetimeFigureOut">
              <a:rPr lang="en-US" smtClean="0"/>
              <a:t>12/13/2018</a:t>
            </a:fld>
            <a:endParaRPr lang="en-US" dirty="0"/>
          </a:p>
        </p:txBody>
      </p:sp>
      <p:sp>
        <p:nvSpPr>
          <p:cNvPr id="5" name="Footer Placeholder 4"/>
          <p:cNvSpPr>
            <a:spLocks noGrp="1"/>
          </p:cNvSpPr>
          <p:nvPr>
            <p:ph type="ftr" sz="quarter" idx="3"/>
          </p:nvPr>
        </p:nvSpPr>
        <p:spPr>
          <a:xfrm rot="5400000">
            <a:off x="4968919" y="6184995"/>
            <a:ext cx="7204951" cy="240093"/>
          </a:xfrm>
          <a:prstGeom prst="rect">
            <a:avLst/>
          </a:prstGeom>
        </p:spPr>
        <p:txBody>
          <a:bodyPr vert="horz" lIns="91440" tIns="45720" rIns="91440" bIns="45720" rtlCol="0" anchor="b"/>
          <a:lstStyle>
            <a:lvl1pPr algn="l">
              <a:defRPr sz="115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8154753" y="552041"/>
            <a:ext cx="660254" cy="1433016"/>
          </a:xfrm>
          <a:prstGeom prst="rect">
            <a:avLst/>
          </a:prstGeom>
        </p:spPr>
        <p:txBody>
          <a:bodyPr vert="horz" lIns="91440" tIns="45720" rIns="91440" bIns="45720" rtlCol="0" anchor="b"/>
          <a:lstStyle>
            <a:lvl1pPr algn="ctr">
              <a:defRPr sz="2941"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347327617"/>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hf sldNum="0" hdr="0" ftr="0" dt="0"/>
  <p:txStyles>
    <p:title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0045" indent="-360045" algn="l" defTabSz="480060" rtl="0" eaLnBrk="1" latinLnBrk="0" hangingPunct="1">
        <a:spcBef>
          <a:spcPts val="1050"/>
        </a:spcBef>
        <a:spcAft>
          <a:spcPts val="0"/>
        </a:spcAft>
        <a:buClr>
          <a:schemeClr val="accent1">
            <a:lumMod val="60000"/>
            <a:lumOff val="40000"/>
          </a:schemeClr>
        </a:buClr>
        <a:buSzPct val="80000"/>
        <a:buFont typeface="Wingdings 3" charset="2"/>
        <a:buChar char=""/>
        <a:defRPr sz="2100" b="0" i="0" kern="1200">
          <a:solidFill>
            <a:schemeClr val="tx1"/>
          </a:solidFill>
          <a:latin typeface="+mj-lt"/>
          <a:ea typeface="+mj-ea"/>
          <a:cs typeface="+mj-cs"/>
        </a:defRPr>
      </a:lvl1pPr>
      <a:lvl2pPr marL="780098" indent="-300038" algn="l" defTabSz="480060" rtl="0" eaLnBrk="1" latinLnBrk="0" hangingPunct="1">
        <a:spcBef>
          <a:spcPts val="1050"/>
        </a:spcBef>
        <a:spcAft>
          <a:spcPts val="0"/>
        </a:spcAft>
        <a:buClr>
          <a:schemeClr val="accent1">
            <a:lumMod val="60000"/>
            <a:lumOff val="40000"/>
          </a:schemeClr>
        </a:buClr>
        <a:buSzPct val="80000"/>
        <a:buFont typeface="Wingdings 3" charset="2"/>
        <a:buChar char=""/>
        <a:defRPr sz="1890" b="0" i="0" kern="1200">
          <a:solidFill>
            <a:schemeClr val="tx1"/>
          </a:solidFill>
          <a:latin typeface="+mj-lt"/>
          <a:ea typeface="+mj-ea"/>
          <a:cs typeface="+mj-cs"/>
        </a:defRPr>
      </a:lvl2pPr>
      <a:lvl3pPr marL="1200150" indent="-240030" algn="l" defTabSz="480060" rtl="0" eaLnBrk="1" latinLnBrk="0" hangingPunct="1">
        <a:spcBef>
          <a:spcPts val="1050"/>
        </a:spcBef>
        <a:spcAft>
          <a:spcPts val="0"/>
        </a:spcAft>
        <a:buClr>
          <a:schemeClr val="accent1">
            <a:lumMod val="60000"/>
            <a:lumOff val="40000"/>
          </a:schemeClr>
        </a:buClr>
        <a:buSzPct val="80000"/>
        <a:buFont typeface="Wingdings 3" charset="2"/>
        <a:buChar char=""/>
        <a:defRPr sz="1680" b="0" i="0" kern="1200">
          <a:solidFill>
            <a:schemeClr val="tx1"/>
          </a:solidFill>
          <a:latin typeface="+mj-lt"/>
          <a:ea typeface="+mj-ea"/>
          <a:cs typeface="+mj-cs"/>
        </a:defRPr>
      </a:lvl3pPr>
      <a:lvl4pPr marL="1680210" indent="-240030" algn="l" defTabSz="480060" rtl="0" eaLnBrk="1" latinLnBrk="0" hangingPunct="1">
        <a:spcBef>
          <a:spcPts val="1050"/>
        </a:spcBef>
        <a:spcAft>
          <a:spcPts val="0"/>
        </a:spcAft>
        <a:buClr>
          <a:schemeClr val="accent1">
            <a:lumMod val="60000"/>
            <a:lumOff val="40000"/>
          </a:schemeClr>
        </a:buClr>
        <a:buSzPct val="80000"/>
        <a:buFont typeface="Wingdings 3" charset="2"/>
        <a:buChar char=""/>
        <a:defRPr sz="1470" b="0" i="0" kern="1200">
          <a:solidFill>
            <a:schemeClr val="tx1"/>
          </a:solidFill>
          <a:latin typeface="+mj-lt"/>
          <a:ea typeface="+mj-ea"/>
          <a:cs typeface="+mj-cs"/>
        </a:defRPr>
      </a:lvl4pPr>
      <a:lvl5pPr marL="2160270" indent="-240030" algn="l" defTabSz="480060" rtl="0" eaLnBrk="1" latinLnBrk="0" hangingPunct="1">
        <a:spcBef>
          <a:spcPts val="1050"/>
        </a:spcBef>
        <a:spcAft>
          <a:spcPts val="0"/>
        </a:spcAft>
        <a:buClr>
          <a:schemeClr val="accent1">
            <a:lumMod val="60000"/>
            <a:lumOff val="40000"/>
          </a:schemeClr>
        </a:buClr>
        <a:buSzPct val="80000"/>
        <a:buFont typeface="Wingdings 3" charset="2"/>
        <a:buChar char=""/>
        <a:defRPr sz="1470" b="0" i="0" kern="1200">
          <a:solidFill>
            <a:schemeClr val="tx1"/>
          </a:solidFill>
          <a:latin typeface="+mj-lt"/>
          <a:ea typeface="+mj-ea"/>
          <a:cs typeface="+mj-cs"/>
        </a:defRPr>
      </a:lvl5pPr>
      <a:lvl6pPr marL="2640330" indent="-240030" algn="l" defTabSz="480060" rtl="0" eaLnBrk="1" latinLnBrk="0" hangingPunct="1">
        <a:spcBef>
          <a:spcPts val="1050"/>
        </a:spcBef>
        <a:spcAft>
          <a:spcPts val="0"/>
        </a:spcAft>
        <a:buClr>
          <a:schemeClr val="accent1">
            <a:lumMod val="60000"/>
            <a:lumOff val="40000"/>
          </a:schemeClr>
        </a:buClr>
        <a:buSzPct val="80000"/>
        <a:buFont typeface="Wingdings 3" charset="2"/>
        <a:buChar char=""/>
        <a:defRPr sz="1470" b="0" i="0" kern="1200">
          <a:solidFill>
            <a:schemeClr val="tx1"/>
          </a:solidFill>
          <a:latin typeface="+mj-lt"/>
          <a:ea typeface="+mj-ea"/>
          <a:cs typeface="+mj-cs"/>
        </a:defRPr>
      </a:lvl6pPr>
      <a:lvl7pPr marL="3120390" indent="-240030" algn="l" defTabSz="480060" rtl="0" eaLnBrk="1" latinLnBrk="0" hangingPunct="1">
        <a:spcBef>
          <a:spcPts val="1050"/>
        </a:spcBef>
        <a:spcAft>
          <a:spcPts val="0"/>
        </a:spcAft>
        <a:buClr>
          <a:schemeClr val="accent1">
            <a:lumMod val="60000"/>
            <a:lumOff val="40000"/>
          </a:schemeClr>
        </a:buClr>
        <a:buSzPct val="80000"/>
        <a:buFont typeface="Wingdings 3" charset="2"/>
        <a:buChar char=""/>
        <a:defRPr sz="1470" b="0" i="0" kern="1200">
          <a:solidFill>
            <a:schemeClr val="tx1"/>
          </a:solidFill>
          <a:latin typeface="+mj-lt"/>
          <a:ea typeface="+mj-ea"/>
          <a:cs typeface="+mj-cs"/>
        </a:defRPr>
      </a:lvl7pPr>
      <a:lvl8pPr marL="3600450" indent="-240030" algn="l" defTabSz="480060" rtl="0" eaLnBrk="1" latinLnBrk="0" hangingPunct="1">
        <a:spcBef>
          <a:spcPts val="1050"/>
        </a:spcBef>
        <a:spcAft>
          <a:spcPts val="0"/>
        </a:spcAft>
        <a:buClr>
          <a:schemeClr val="accent1">
            <a:lumMod val="60000"/>
            <a:lumOff val="40000"/>
          </a:schemeClr>
        </a:buClr>
        <a:buSzPct val="80000"/>
        <a:buFont typeface="Wingdings 3" charset="2"/>
        <a:buChar char=""/>
        <a:defRPr sz="1470" b="0" i="0" kern="1200">
          <a:solidFill>
            <a:schemeClr val="tx1"/>
          </a:solidFill>
          <a:latin typeface="+mj-lt"/>
          <a:ea typeface="+mj-ea"/>
          <a:cs typeface="+mj-cs"/>
        </a:defRPr>
      </a:lvl8pPr>
      <a:lvl9pPr marL="4080510" indent="-240030" algn="l" defTabSz="480060" rtl="0" eaLnBrk="1" latinLnBrk="0" hangingPunct="1">
        <a:spcBef>
          <a:spcPts val="1050"/>
        </a:spcBef>
        <a:spcAft>
          <a:spcPts val="0"/>
        </a:spcAft>
        <a:buClr>
          <a:schemeClr val="accent1">
            <a:lumMod val="60000"/>
            <a:lumOff val="40000"/>
          </a:schemeClr>
        </a:buClr>
        <a:buSzPct val="80000"/>
        <a:buFont typeface="Wingdings 3" charset="2"/>
        <a:buChar char=""/>
        <a:defRPr sz="1470" b="0" i="0" kern="1200">
          <a:solidFill>
            <a:schemeClr val="tx1"/>
          </a:solidFill>
          <a:latin typeface="+mj-lt"/>
          <a:ea typeface="+mj-ea"/>
          <a:cs typeface="+mj-cs"/>
        </a:defRPr>
      </a:lvl9pPr>
    </p:bodyStyle>
    <p:otherStyle>
      <a:defPPr>
        <a:defRPr lang="en-US"/>
      </a:defPPr>
      <a:lvl1pPr marL="0" algn="l" defTabSz="480060" rtl="0" eaLnBrk="1" latinLnBrk="0" hangingPunct="1">
        <a:defRPr sz="1890" kern="1200">
          <a:solidFill>
            <a:schemeClr val="tx1"/>
          </a:solidFill>
          <a:latin typeface="+mn-lt"/>
          <a:ea typeface="+mn-ea"/>
          <a:cs typeface="+mn-cs"/>
        </a:defRPr>
      </a:lvl1pPr>
      <a:lvl2pPr marL="480060" algn="l" defTabSz="480060" rtl="0" eaLnBrk="1" latinLnBrk="0" hangingPunct="1">
        <a:defRPr sz="1890" kern="1200">
          <a:solidFill>
            <a:schemeClr val="tx1"/>
          </a:solidFill>
          <a:latin typeface="+mn-lt"/>
          <a:ea typeface="+mn-ea"/>
          <a:cs typeface="+mn-cs"/>
        </a:defRPr>
      </a:lvl2pPr>
      <a:lvl3pPr marL="960120" algn="l" defTabSz="480060" rtl="0" eaLnBrk="1" latinLnBrk="0" hangingPunct="1">
        <a:defRPr sz="1890" kern="1200">
          <a:solidFill>
            <a:schemeClr val="tx1"/>
          </a:solidFill>
          <a:latin typeface="+mn-lt"/>
          <a:ea typeface="+mn-ea"/>
          <a:cs typeface="+mn-cs"/>
        </a:defRPr>
      </a:lvl3pPr>
      <a:lvl4pPr marL="1440180" algn="l" defTabSz="480060" rtl="0" eaLnBrk="1" latinLnBrk="0" hangingPunct="1">
        <a:defRPr sz="1890" kern="1200">
          <a:solidFill>
            <a:schemeClr val="tx1"/>
          </a:solidFill>
          <a:latin typeface="+mn-lt"/>
          <a:ea typeface="+mn-ea"/>
          <a:cs typeface="+mn-cs"/>
        </a:defRPr>
      </a:lvl4pPr>
      <a:lvl5pPr marL="1920240" algn="l" defTabSz="480060" rtl="0" eaLnBrk="1" latinLnBrk="0" hangingPunct="1">
        <a:defRPr sz="1890" kern="1200">
          <a:solidFill>
            <a:schemeClr val="tx1"/>
          </a:solidFill>
          <a:latin typeface="+mn-lt"/>
          <a:ea typeface="+mn-ea"/>
          <a:cs typeface="+mn-cs"/>
        </a:defRPr>
      </a:lvl5pPr>
      <a:lvl6pPr marL="2400300" algn="l" defTabSz="480060" rtl="0" eaLnBrk="1" latinLnBrk="0" hangingPunct="1">
        <a:defRPr sz="1890" kern="1200">
          <a:solidFill>
            <a:schemeClr val="tx1"/>
          </a:solidFill>
          <a:latin typeface="+mn-lt"/>
          <a:ea typeface="+mn-ea"/>
          <a:cs typeface="+mn-cs"/>
        </a:defRPr>
      </a:lvl6pPr>
      <a:lvl7pPr marL="2880360" algn="l" defTabSz="480060" rtl="0" eaLnBrk="1" latinLnBrk="0" hangingPunct="1">
        <a:defRPr sz="1890" kern="1200">
          <a:solidFill>
            <a:schemeClr val="tx1"/>
          </a:solidFill>
          <a:latin typeface="+mn-lt"/>
          <a:ea typeface="+mn-ea"/>
          <a:cs typeface="+mn-cs"/>
        </a:defRPr>
      </a:lvl7pPr>
      <a:lvl8pPr marL="3360420" algn="l" defTabSz="480060" rtl="0" eaLnBrk="1" latinLnBrk="0" hangingPunct="1">
        <a:defRPr sz="1890" kern="1200">
          <a:solidFill>
            <a:schemeClr val="tx1"/>
          </a:solidFill>
          <a:latin typeface="+mn-lt"/>
          <a:ea typeface="+mn-ea"/>
          <a:cs typeface="+mn-cs"/>
        </a:defRPr>
      </a:lvl8pPr>
      <a:lvl9pPr marL="3840480" algn="l" defTabSz="48006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6F0F6D-AFF1-4919-9D3F-CF651FC24DE4}"/>
              </a:ext>
            </a:extLst>
          </p:cNvPr>
          <p:cNvPicPr>
            <a:picLocks noChangeAspect="1"/>
          </p:cNvPicPr>
          <p:nvPr/>
        </p:nvPicPr>
        <p:blipFill>
          <a:blip r:embed="rId3"/>
          <a:stretch>
            <a:fillRect/>
          </a:stretch>
        </p:blipFill>
        <p:spPr>
          <a:xfrm>
            <a:off x="7848009" y="869795"/>
            <a:ext cx="1586909" cy="1196685"/>
          </a:xfrm>
          <a:prstGeom prst="rect">
            <a:avLst/>
          </a:prstGeom>
        </p:spPr>
      </p:pic>
      <p:sp>
        <p:nvSpPr>
          <p:cNvPr id="4" name="TextBox 3"/>
          <p:cNvSpPr txBox="1"/>
          <p:nvPr/>
        </p:nvSpPr>
        <p:spPr>
          <a:xfrm>
            <a:off x="2103024" y="122171"/>
            <a:ext cx="5494749" cy="707886"/>
          </a:xfrm>
          <a:prstGeom prst="rect">
            <a:avLst/>
          </a:prstGeom>
          <a:noFill/>
        </p:spPr>
        <p:txBody>
          <a:bodyPr wrap="square" rtlCol="0">
            <a:spAutoFit/>
          </a:bodyPr>
          <a:lstStyle/>
          <a:p>
            <a:pPr algn="ctr"/>
            <a:r>
              <a:rPr lang="en-GB" sz="2000" b="1" dirty="0"/>
              <a:t>The Characteristics of an Object Oriented Paradigm </a:t>
            </a:r>
          </a:p>
        </p:txBody>
      </p:sp>
      <p:sp>
        <p:nvSpPr>
          <p:cNvPr id="5" name="TextBox 4"/>
          <p:cNvSpPr txBox="1"/>
          <p:nvPr/>
        </p:nvSpPr>
        <p:spPr>
          <a:xfrm>
            <a:off x="3876439" y="1379155"/>
            <a:ext cx="3971570" cy="1542730"/>
          </a:xfrm>
          <a:prstGeom prst="rect">
            <a:avLst/>
          </a:prstGeom>
          <a:noFill/>
          <a:ln>
            <a:noFill/>
          </a:ln>
        </p:spPr>
        <p:txBody>
          <a:bodyPr wrap="square" rtlCol="0">
            <a:spAutoFit/>
          </a:bodyPr>
          <a:lstStyle/>
          <a:p>
            <a:pPr algn="ctr"/>
            <a:r>
              <a:rPr lang="en-GB" sz="1400" b="1" dirty="0"/>
              <a:t>Encapsulation:</a:t>
            </a:r>
          </a:p>
          <a:p>
            <a:pPr algn="ctr"/>
            <a:endParaRPr lang="en-GB" sz="825" b="1" dirty="0"/>
          </a:p>
          <a:p>
            <a:r>
              <a:rPr lang="en-GB" sz="800" dirty="0"/>
              <a:t>Encapsulation refers to the process of combining data and functions into a single unit.  These data types are called ‘classes’, and one instance of a class is an ‘object’.  The data within is not accessed directly; it is accessed through the functions that are present inside the class. Encapsulation ensures good code modularity, which makes sure that routines are separate and less prone to conflict with each other. In simpler words, attributes of the class are kept private and public getter and setter methods are provided to manipulate these attributes. So, encapsulation makes the concept of data hiding possible.</a:t>
            </a:r>
          </a:p>
        </p:txBody>
      </p:sp>
      <p:sp>
        <p:nvSpPr>
          <p:cNvPr id="7" name="TextBox 6"/>
          <p:cNvSpPr txBox="1"/>
          <p:nvPr/>
        </p:nvSpPr>
        <p:spPr>
          <a:xfrm>
            <a:off x="0" y="767449"/>
            <a:ext cx="3567837" cy="1542730"/>
          </a:xfrm>
          <a:prstGeom prst="rect">
            <a:avLst/>
          </a:prstGeom>
          <a:noFill/>
          <a:ln>
            <a:noFill/>
          </a:ln>
        </p:spPr>
        <p:txBody>
          <a:bodyPr wrap="square" rtlCol="0">
            <a:spAutoFit/>
          </a:bodyPr>
          <a:lstStyle/>
          <a:p>
            <a:pPr algn="ctr"/>
            <a:r>
              <a:rPr lang="en-GB" sz="1400" b="1" dirty="0"/>
              <a:t>Polymorphism:</a:t>
            </a:r>
          </a:p>
          <a:p>
            <a:pPr algn="ctr"/>
            <a:endParaRPr lang="en-GB" sz="825" b="1" dirty="0"/>
          </a:p>
          <a:p>
            <a:r>
              <a:rPr lang="en-GB" sz="800" dirty="0"/>
              <a:t>In object-oriented programming, polymorphism refers to a programming language’s ability to process objects differently depending on their data type or class. So polymorphism is the ability (in programming) to present the same interface for differing underlying forms (data types). For example, in many languages, integers and floats are essentially polymorphic since you can add, subtract, multiply and so on, regardless of the fact that the types are different. They're rarely considered as objects in the usual term. So overall polymorphism is the ability to exist is various forms.</a:t>
            </a:r>
            <a:endParaRPr lang="en-GB" sz="300" b="1" dirty="0"/>
          </a:p>
        </p:txBody>
      </p:sp>
      <p:sp>
        <p:nvSpPr>
          <p:cNvPr id="8" name="TextBox 7"/>
          <p:cNvSpPr txBox="1"/>
          <p:nvPr/>
        </p:nvSpPr>
        <p:spPr>
          <a:xfrm>
            <a:off x="6681418" y="5504855"/>
            <a:ext cx="2919782" cy="1600438"/>
          </a:xfrm>
          <a:prstGeom prst="rect">
            <a:avLst/>
          </a:prstGeom>
          <a:noFill/>
          <a:ln>
            <a:noFill/>
          </a:ln>
        </p:spPr>
        <p:txBody>
          <a:bodyPr wrap="square" rtlCol="0">
            <a:spAutoFit/>
          </a:bodyPr>
          <a:lstStyle/>
          <a:p>
            <a:r>
              <a:rPr lang="en-GB" sz="1000" b="1" dirty="0"/>
              <a:t>Constructors:</a:t>
            </a:r>
          </a:p>
          <a:p>
            <a:r>
              <a:rPr lang="en-GB" sz="800" dirty="0"/>
              <a:t>A constructor is a special class function which performs initialisation of every object. Whenever an object is being created the constructor is called upon by the compiler. The 3 different types of constructors are: Default, Copy and Parameterised. A constructor with no arguments is called a default constructor. It is the constructor that is defined essentially by the compiler. A copy constructor is called to make a copy of an object and finally parameterised constructors is a type of constructor that is used when we want to initialise the object with certain values.</a:t>
            </a:r>
          </a:p>
        </p:txBody>
      </p:sp>
      <p:sp>
        <p:nvSpPr>
          <p:cNvPr id="9" name="TextBox 8"/>
          <p:cNvSpPr txBox="1"/>
          <p:nvPr/>
        </p:nvSpPr>
        <p:spPr>
          <a:xfrm>
            <a:off x="117239" y="5539855"/>
            <a:ext cx="2919782" cy="1354217"/>
          </a:xfrm>
          <a:prstGeom prst="rect">
            <a:avLst/>
          </a:prstGeom>
          <a:noFill/>
          <a:ln>
            <a:noFill/>
          </a:ln>
        </p:spPr>
        <p:txBody>
          <a:bodyPr wrap="square" rtlCol="0">
            <a:spAutoFit/>
          </a:bodyPr>
          <a:lstStyle/>
          <a:p>
            <a:r>
              <a:rPr lang="en-GB" sz="1000" b="1" dirty="0"/>
              <a:t>Abstract:</a:t>
            </a:r>
          </a:p>
          <a:p>
            <a:r>
              <a:rPr lang="en-GB" sz="800" dirty="0"/>
              <a:t>Abstraction refers to the ability to filter out unnecessary or unimportant information; when you interact with objects in the world you only want to focus on that which is important for the task you are wanting to carry out. When applying abstraction it means that each object should only expose a high-level mechanism for using it. The mechanism should only be hiding internal implementation details and it should only be revealing operations that are relevant for the other objects.</a:t>
            </a:r>
          </a:p>
        </p:txBody>
      </p:sp>
      <p:sp>
        <p:nvSpPr>
          <p:cNvPr id="10" name="TextBox 9"/>
          <p:cNvSpPr txBox="1"/>
          <p:nvPr/>
        </p:nvSpPr>
        <p:spPr>
          <a:xfrm>
            <a:off x="3429863" y="6527371"/>
            <a:ext cx="2919782" cy="738664"/>
          </a:xfrm>
          <a:prstGeom prst="rect">
            <a:avLst/>
          </a:prstGeom>
          <a:noFill/>
          <a:ln>
            <a:noFill/>
          </a:ln>
        </p:spPr>
        <p:txBody>
          <a:bodyPr wrap="square" rtlCol="0">
            <a:spAutoFit/>
          </a:bodyPr>
          <a:lstStyle/>
          <a:p>
            <a:r>
              <a:rPr lang="en-GB" sz="1000" b="1" dirty="0"/>
              <a:t>Base:</a:t>
            </a:r>
          </a:p>
          <a:p>
            <a:r>
              <a:rPr lang="en-GB" sz="800" dirty="0"/>
              <a:t>A base class is a class from which other classes are derived. It assists the creation of other classes that can reuse the code implicitly inherited from the base class apart from constructors and destructors. </a:t>
            </a:r>
          </a:p>
        </p:txBody>
      </p:sp>
      <p:sp>
        <p:nvSpPr>
          <p:cNvPr id="11" name="TextBox 10"/>
          <p:cNvSpPr txBox="1"/>
          <p:nvPr/>
        </p:nvSpPr>
        <p:spPr>
          <a:xfrm>
            <a:off x="117239" y="3577421"/>
            <a:ext cx="2195863" cy="984885"/>
          </a:xfrm>
          <a:prstGeom prst="rect">
            <a:avLst/>
          </a:prstGeom>
          <a:noFill/>
          <a:ln>
            <a:noFill/>
          </a:ln>
        </p:spPr>
        <p:txBody>
          <a:bodyPr wrap="square" rtlCol="0">
            <a:spAutoFit/>
          </a:bodyPr>
          <a:lstStyle/>
          <a:p>
            <a:r>
              <a:rPr lang="en-GB" sz="1000" b="1" dirty="0"/>
              <a:t>Objects:</a:t>
            </a:r>
          </a:p>
          <a:p>
            <a:r>
              <a:rPr lang="en-GB" sz="800" dirty="0"/>
              <a:t>An Object is a component that is self-contained and it’s properties and methods that are needed to make a certain type of data useful. An object’s properties are what it knows and its methods are what it can do. </a:t>
            </a:r>
          </a:p>
        </p:txBody>
      </p:sp>
      <p:sp>
        <p:nvSpPr>
          <p:cNvPr id="12" name="TextBox 11"/>
          <p:cNvSpPr txBox="1"/>
          <p:nvPr/>
        </p:nvSpPr>
        <p:spPr>
          <a:xfrm>
            <a:off x="6515136" y="10782460"/>
            <a:ext cx="2919782" cy="1077218"/>
          </a:xfrm>
          <a:prstGeom prst="rect">
            <a:avLst/>
          </a:prstGeom>
          <a:noFill/>
          <a:ln>
            <a:noFill/>
          </a:ln>
        </p:spPr>
        <p:txBody>
          <a:bodyPr wrap="square" rtlCol="0">
            <a:spAutoFit/>
          </a:bodyPr>
          <a:lstStyle/>
          <a:p>
            <a:r>
              <a:rPr lang="en-GB" sz="800" dirty="0"/>
              <a:t>Method overloading means providing two separate methods in a class with the same name but different arguments, while the method return type may or may not be different, which allows us to reuse the same method name. A great advantage of method overloading is that it allows a programmer to use the function appropriately without having to know the inner-workings of that method. </a:t>
            </a:r>
          </a:p>
        </p:txBody>
      </p:sp>
      <p:sp>
        <p:nvSpPr>
          <p:cNvPr id="13" name="TextBox 12"/>
          <p:cNvSpPr txBox="1"/>
          <p:nvPr/>
        </p:nvSpPr>
        <p:spPr>
          <a:xfrm>
            <a:off x="118994" y="9114951"/>
            <a:ext cx="2919782" cy="707886"/>
          </a:xfrm>
          <a:prstGeom prst="rect">
            <a:avLst/>
          </a:prstGeom>
          <a:noFill/>
          <a:ln>
            <a:noFill/>
          </a:ln>
        </p:spPr>
        <p:txBody>
          <a:bodyPr wrap="square" rtlCol="0">
            <a:spAutoFit/>
          </a:bodyPr>
          <a:lstStyle/>
          <a:p>
            <a:r>
              <a:rPr lang="en-GB" sz="800" dirty="0"/>
              <a:t>The objective of  generic programming is to write code that is independent of the data types. Within the C language, all codes are connected to a specific data type. For example,  container data structures (such as array), you need to specify the type of the elements. </a:t>
            </a:r>
          </a:p>
        </p:txBody>
      </p:sp>
      <p:sp>
        <p:nvSpPr>
          <p:cNvPr id="14" name="TextBox 13">
            <a:extLst>
              <a:ext uri="{FF2B5EF4-FFF2-40B4-BE49-F238E27FC236}">
                <a16:creationId xmlns:a16="http://schemas.microsoft.com/office/drawing/2014/main" id="{5214EB31-EB6C-4E62-BD8B-E3878A05B6CC}"/>
              </a:ext>
            </a:extLst>
          </p:cNvPr>
          <p:cNvSpPr txBox="1"/>
          <p:nvPr/>
        </p:nvSpPr>
        <p:spPr>
          <a:xfrm>
            <a:off x="2313102" y="3532767"/>
            <a:ext cx="2356553" cy="1107996"/>
          </a:xfrm>
          <a:prstGeom prst="rect">
            <a:avLst/>
          </a:prstGeom>
          <a:noFill/>
          <a:ln>
            <a:noFill/>
          </a:ln>
        </p:spPr>
        <p:txBody>
          <a:bodyPr wrap="square" rtlCol="0">
            <a:spAutoFit/>
          </a:bodyPr>
          <a:lstStyle/>
          <a:p>
            <a:r>
              <a:rPr lang="en-GB" sz="1000" b="1" dirty="0"/>
              <a:t>Sub Objects:</a:t>
            </a:r>
          </a:p>
          <a:p>
            <a:r>
              <a:rPr lang="en-GB" sz="800" dirty="0"/>
              <a:t>Sub Objects are known as the ‘child object’. In relation to inheritance the sub object usually acquires all of the properties and behaviours of the parent object (except: constructors, destructor, overloaded operators and friend functions of the base class).</a:t>
            </a:r>
          </a:p>
        </p:txBody>
      </p:sp>
      <p:sp>
        <p:nvSpPr>
          <p:cNvPr id="15" name="TextBox 14">
            <a:extLst>
              <a:ext uri="{FF2B5EF4-FFF2-40B4-BE49-F238E27FC236}">
                <a16:creationId xmlns:a16="http://schemas.microsoft.com/office/drawing/2014/main" id="{6AC1BC3F-3E3C-4D0A-836F-80BD712F4174}"/>
              </a:ext>
            </a:extLst>
          </p:cNvPr>
          <p:cNvSpPr txBox="1"/>
          <p:nvPr/>
        </p:nvSpPr>
        <p:spPr>
          <a:xfrm>
            <a:off x="4669655" y="3575309"/>
            <a:ext cx="2347671" cy="1354217"/>
          </a:xfrm>
          <a:prstGeom prst="rect">
            <a:avLst/>
          </a:prstGeom>
          <a:noFill/>
          <a:ln>
            <a:noFill/>
          </a:ln>
        </p:spPr>
        <p:txBody>
          <a:bodyPr wrap="square" rtlCol="0">
            <a:spAutoFit/>
          </a:bodyPr>
          <a:lstStyle/>
          <a:p>
            <a:r>
              <a:rPr lang="en-GB" sz="1000" b="1" dirty="0"/>
              <a:t>Containers:</a:t>
            </a:r>
          </a:p>
          <a:p>
            <a:r>
              <a:rPr lang="en-GB" sz="800" dirty="0"/>
              <a:t>A Container class is a class that was created to hold and categorise multiple instances of another type (either another class or a fundamental type). There is a huge range of different types of container classes and each have various advantages, disadvantages, and restrictions in their use. The most common used container is array.</a:t>
            </a:r>
          </a:p>
        </p:txBody>
      </p:sp>
      <p:sp>
        <p:nvSpPr>
          <p:cNvPr id="16" name="TextBox 15">
            <a:extLst>
              <a:ext uri="{FF2B5EF4-FFF2-40B4-BE49-F238E27FC236}">
                <a16:creationId xmlns:a16="http://schemas.microsoft.com/office/drawing/2014/main" id="{56FAF77C-E7A3-4D2C-A39B-EC5CA35F763B}"/>
              </a:ext>
            </a:extLst>
          </p:cNvPr>
          <p:cNvSpPr txBox="1"/>
          <p:nvPr/>
        </p:nvSpPr>
        <p:spPr>
          <a:xfrm>
            <a:off x="1672108" y="3185786"/>
            <a:ext cx="3526834" cy="307777"/>
          </a:xfrm>
          <a:prstGeom prst="rect">
            <a:avLst/>
          </a:prstGeom>
          <a:noFill/>
          <a:ln>
            <a:noFill/>
          </a:ln>
        </p:spPr>
        <p:txBody>
          <a:bodyPr wrap="square" rtlCol="0">
            <a:spAutoFit/>
          </a:bodyPr>
          <a:lstStyle/>
          <a:p>
            <a:pPr algn="ctr"/>
            <a:r>
              <a:rPr lang="en-GB" sz="1400" b="1" dirty="0"/>
              <a:t>Objects, Sub Objects &amp; Containers:</a:t>
            </a:r>
          </a:p>
        </p:txBody>
      </p:sp>
      <p:sp>
        <p:nvSpPr>
          <p:cNvPr id="17" name="TextBox 16">
            <a:extLst>
              <a:ext uri="{FF2B5EF4-FFF2-40B4-BE49-F238E27FC236}">
                <a16:creationId xmlns:a16="http://schemas.microsoft.com/office/drawing/2014/main" id="{96B5AF12-F64E-405F-BDDD-344C0AEB2E5E}"/>
              </a:ext>
            </a:extLst>
          </p:cNvPr>
          <p:cNvSpPr txBox="1"/>
          <p:nvPr/>
        </p:nvSpPr>
        <p:spPr>
          <a:xfrm>
            <a:off x="6698822" y="7103258"/>
            <a:ext cx="2919782" cy="984885"/>
          </a:xfrm>
          <a:prstGeom prst="rect">
            <a:avLst/>
          </a:prstGeom>
          <a:noFill/>
          <a:ln>
            <a:noFill/>
          </a:ln>
        </p:spPr>
        <p:txBody>
          <a:bodyPr wrap="square" rtlCol="0">
            <a:spAutoFit/>
          </a:bodyPr>
          <a:lstStyle/>
          <a:p>
            <a:r>
              <a:rPr lang="en-GB" sz="1000" b="1" dirty="0"/>
              <a:t>Destructors</a:t>
            </a:r>
          </a:p>
          <a:p>
            <a:r>
              <a:rPr lang="en-GB" sz="800" dirty="0"/>
              <a:t>A destructor is a special method which  is called upon during the destruction of an object. In OOP,  a destructor gives an object a last chance to clean up any memory it allocated or perform any other tasks that must be completed before the object is destroyed.</a:t>
            </a:r>
            <a:endParaRPr lang="en-GB" sz="400" dirty="0"/>
          </a:p>
        </p:txBody>
      </p:sp>
      <p:sp>
        <p:nvSpPr>
          <p:cNvPr id="18" name="TextBox 17">
            <a:extLst>
              <a:ext uri="{FF2B5EF4-FFF2-40B4-BE49-F238E27FC236}">
                <a16:creationId xmlns:a16="http://schemas.microsoft.com/office/drawing/2014/main" id="{24E325C4-FC1C-457A-82B7-5FDD4031DEC0}"/>
              </a:ext>
            </a:extLst>
          </p:cNvPr>
          <p:cNvSpPr txBox="1"/>
          <p:nvPr/>
        </p:nvSpPr>
        <p:spPr>
          <a:xfrm>
            <a:off x="6515136" y="5193427"/>
            <a:ext cx="2919782" cy="307777"/>
          </a:xfrm>
          <a:prstGeom prst="rect">
            <a:avLst/>
          </a:prstGeom>
          <a:noFill/>
          <a:ln>
            <a:noFill/>
          </a:ln>
        </p:spPr>
        <p:txBody>
          <a:bodyPr wrap="square" rtlCol="0">
            <a:spAutoFit/>
          </a:bodyPr>
          <a:lstStyle/>
          <a:p>
            <a:pPr algn="ctr"/>
            <a:r>
              <a:rPr lang="en-GB" sz="1400" b="1" dirty="0"/>
              <a:t>Constructors &amp; Destructors:</a:t>
            </a:r>
          </a:p>
        </p:txBody>
      </p:sp>
      <p:sp>
        <p:nvSpPr>
          <p:cNvPr id="20" name="TextBox 19">
            <a:extLst>
              <a:ext uri="{FF2B5EF4-FFF2-40B4-BE49-F238E27FC236}">
                <a16:creationId xmlns:a16="http://schemas.microsoft.com/office/drawing/2014/main" id="{CAC7C9E2-0C9C-46A0-A9AF-0D81C4E59F8A}"/>
              </a:ext>
            </a:extLst>
          </p:cNvPr>
          <p:cNvSpPr txBox="1"/>
          <p:nvPr/>
        </p:nvSpPr>
        <p:spPr>
          <a:xfrm>
            <a:off x="117239" y="6924821"/>
            <a:ext cx="2919782" cy="1107996"/>
          </a:xfrm>
          <a:prstGeom prst="rect">
            <a:avLst/>
          </a:prstGeom>
          <a:noFill/>
          <a:ln>
            <a:noFill/>
          </a:ln>
        </p:spPr>
        <p:txBody>
          <a:bodyPr wrap="square" rtlCol="0">
            <a:spAutoFit/>
          </a:bodyPr>
          <a:lstStyle/>
          <a:p>
            <a:r>
              <a:rPr lang="en-GB" sz="1000" b="1" dirty="0"/>
              <a:t>Concrete:</a:t>
            </a:r>
          </a:p>
          <a:p>
            <a:r>
              <a:rPr lang="en-GB" sz="800" dirty="0"/>
              <a:t>Concrete classes are the types of classes that you have already encountered and worked with. They are used as the final implementation of a blueprint. The concrete class is complete in itself and can be extended by any class. The bottom-level classes must be concrete, otherwise no instances will ever be created that exhibit the defined behaviour.</a:t>
            </a:r>
          </a:p>
        </p:txBody>
      </p:sp>
      <p:sp>
        <p:nvSpPr>
          <p:cNvPr id="21" name="TextBox 20">
            <a:extLst>
              <a:ext uri="{FF2B5EF4-FFF2-40B4-BE49-F238E27FC236}">
                <a16:creationId xmlns:a16="http://schemas.microsoft.com/office/drawing/2014/main" id="{D39687B3-9C65-44F7-8695-BFD586E43744}"/>
              </a:ext>
            </a:extLst>
          </p:cNvPr>
          <p:cNvSpPr txBox="1"/>
          <p:nvPr/>
        </p:nvSpPr>
        <p:spPr>
          <a:xfrm>
            <a:off x="117239" y="5201329"/>
            <a:ext cx="2919782" cy="307777"/>
          </a:xfrm>
          <a:prstGeom prst="rect">
            <a:avLst/>
          </a:prstGeom>
          <a:noFill/>
          <a:ln>
            <a:noFill/>
          </a:ln>
        </p:spPr>
        <p:txBody>
          <a:bodyPr wrap="square" rtlCol="0">
            <a:spAutoFit/>
          </a:bodyPr>
          <a:lstStyle/>
          <a:p>
            <a:pPr algn="ctr"/>
            <a:r>
              <a:rPr lang="en-GB" sz="1400" b="1" dirty="0"/>
              <a:t>Abstract &amp; Concrete Classes:</a:t>
            </a:r>
          </a:p>
        </p:txBody>
      </p:sp>
      <p:sp>
        <p:nvSpPr>
          <p:cNvPr id="22" name="TextBox 21">
            <a:extLst>
              <a:ext uri="{FF2B5EF4-FFF2-40B4-BE49-F238E27FC236}">
                <a16:creationId xmlns:a16="http://schemas.microsoft.com/office/drawing/2014/main" id="{F87C6E02-2623-46D8-9B35-624B45829AFC}"/>
              </a:ext>
            </a:extLst>
          </p:cNvPr>
          <p:cNvSpPr txBox="1"/>
          <p:nvPr/>
        </p:nvSpPr>
        <p:spPr>
          <a:xfrm>
            <a:off x="3479661" y="6187088"/>
            <a:ext cx="2919782" cy="307777"/>
          </a:xfrm>
          <a:prstGeom prst="rect">
            <a:avLst/>
          </a:prstGeom>
          <a:noFill/>
          <a:ln>
            <a:noFill/>
          </a:ln>
        </p:spPr>
        <p:txBody>
          <a:bodyPr wrap="square" rtlCol="0">
            <a:spAutoFit/>
          </a:bodyPr>
          <a:lstStyle/>
          <a:p>
            <a:pPr algn="ctr"/>
            <a:r>
              <a:rPr lang="en-GB" sz="1400" b="1" dirty="0"/>
              <a:t>Base &amp; Derived Classes:</a:t>
            </a:r>
          </a:p>
        </p:txBody>
      </p:sp>
      <p:sp>
        <p:nvSpPr>
          <p:cNvPr id="23" name="TextBox 22">
            <a:extLst>
              <a:ext uri="{FF2B5EF4-FFF2-40B4-BE49-F238E27FC236}">
                <a16:creationId xmlns:a16="http://schemas.microsoft.com/office/drawing/2014/main" id="{C39B048C-290E-42F3-8A19-B62DDEE8F31A}"/>
              </a:ext>
            </a:extLst>
          </p:cNvPr>
          <p:cNvSpPr txBox="1"/>
          <p:nvPr/>
        </p:nvSpPr>
        <p:spPr>
          <a:xfrm>
            <a:off x="3429863" y="7427823"/>
            <a:ext cx="2919782" cy="984885"/>
          </a:xfrm>
          <a:prstGeom prst="rect">
            <a:avLst/>
          </a:prstGeom>
          <a:noFill/>
          <a:ln>
            <a:noFill/>
          </a:ln>
        </p:spPr>
        <p:txBody>
          <a:bodyPr wrap="square" rtlCol="0">
            <a:spAutoFit/>
          </a:bodyPr>
          <a:lstStyle/>
          <a:p>
            <a:r>
              <a:rPr lang="en-GB" sz="1000" b="1" dirty="0"/>
              <a:t>Derived:</a:t>
            </a:r>
          </a:p>
          <a:p>
            <a:r>
              <a:rPr lang="en-GB" sz="800" dirty="0"/>
              <a:t>A class derived from a base class inherits both data and behaviour. For example a ‘car’ can be a base class from which ‘engine’ and ‘steering’ are derived.  The derived class can communicate to the base class during instantiation by calling the base class constructor with a matching parameter.</a:t>
            </a:r>
          </a:p>
        </p:txBody>
      </p:sp>
      <p:sp>
        <p:nvSpPr>
          <p:cNvPr id="25" name="TextBox 24">
            <a:extLst>
              <a:ext uri="{FF2B5EF4-FFF2-40B4-BE49-F238E27FC236}">
                <a16:creationId xmlns:a16="http://schemas.microsoft.com/office/drawing/2014/main" id="{12A31CA1-0338-4F9F-AA18-E95C379BC161}"/>
              </a:ext>
            </a:extLst>
          </p:cNvPr>
          <p:cNvSpPr txBox="1"/>
          <p:nvPr/>
        </p:nvSpPr>
        <p:spPr>
          <a:xfrm>
            <a:off x="1216925" y="8642112"/>
            <a:ext cx="2919782" cy="307777"/>
          </a:xfrm>
          <a:prstGeom prst="rect">
            <a:avLst/>
          </a:prstGeom>
          <a:noFill/>
          <a:ln>
            <a:noFill/>
          </a:ln>
        </p:spPr>
        <p:txBody>
          <a:bodyPr wrap="square" rtlCol="0">
            <a:spAutoFit/>
          </a:bodyPr>
          <a:lstStyle/>
          <a:p>
            <a:pPr algn="ctr"/>
            <a:r>
              <a:rPr lang="en-GB" sz="1400" b="1" dirty="0"/>
              <a:t>Generic &amp; Template:</a:t>
            </a:r>
          </a:p>
        </p:txBody>
      </p:sp>
      <p:sp>
        <p:nvSpPr>
          <p:cNvPr id="26" name="TextBox 25">
            <a:extLst>
              <a:ext uri="{FF2B5EF4-FFF2-40B4-BE49-F238E27FC236}">
                <a16:creationId xmlns:a16="http://schemas.microsoft.com/office/drawing/2014/main" id="{40A3F850-0EA5-46C6-8EEC-29B25F7B62BC}"/>
              </a:ext>
            </a:extLst>
          </p:cNvPr>
          <p:cNvSpPr txBox="1"/>
          <p:nvPr/>
        </p:nvSpPr>
        <p:spPr>
          <a:xfrm>
            <a:off x="2985402" y="9118771"/>
            <a:ext cx="2919782" cy="954107"/>
          </a:xfrm>
          <a:prstGeom prst="rect">
            <a:avLst/>
          </a:prstGeom>
          <a:noFill/>
          <a:ln>
            <a:noFill/>
          </a:ln>
        </p:spPr>
        <p:txBody>
          <a:bodyPr wrap="square" rtlCol="0">
            <a:spAutoFit/>
          </a:bodyPr>
          <a:lstStyle/>
          <a:p>
            <a:r>
              <a:rPr lang="en-GB" sz="800" dirty="0"/>
              <a:t>Template lets you program on generic type, instead of on a specific type. Template supports ‘parameterized type’ - i.e., you can use this type as an argument in building a class or a function. Template is extremely useful if a particular algorithm is to be applied to a variety of types, e.g., a container class which contains elements, possibly of various types.</a:t>
            </a:r>
          </a:p>
        </p:txBody>
      </p:sp>
      <p:sp>
        <p:nvSpPr>
          <p:cNvPr id="27" name="TextBox 26">
            <a:extLst>
              <a:ext uri="{FF2B5EF4-FFF2-40B4-BE49-F238E27FC236}">
                <a16:creationId xmlns:a16="http://schemas.microsoft.com/office/drawing/2014/main" id="{9666188E-3046-46E1-A3D9-9967142455BD}"/>
              </a:ext>
            </a:extLst>
          </p:cNvPr>
          <p:cNvSpPr txBox="1"/>
          <p:nvPr/>
        </p:nvSpPr>
        <p:spPr>
          <a:xfrm>
            <a:off x="6515136" y="9234149"/>
            <a:ext cx="2919782" cy="1446550"/>
          </a:xfrm>
          <a:prstGeom prst="rect">
            <a:avLst/>
          </a:prstGeom>
          <a:noFill/>
          <a:ln>
            <a:noFill/>
          </a:ln>
        </p:spPr>
        <p:txBody>
          <a:bodyPr wrap="square" rtlCol="0">
            <a:spAutoFit/>
          </a:bodyPr>
          <a:lstStyle/>
          <a:p>
            <a:r>
              <a:rPr lang="en-GB" sz="800" dirty="0"/>
              <a:t>Method Overriding (Redefinition). It is useful when needed to extend the functionality of an inherited method. It is also a language feature that allows a subclass or child class to provide a specific implementation of a method that is already provided by one of its superclass or parent classes. When implementing into the subclass it overrides(redefines) the implementation within the superclass which provides a method that has the same name, the same parameters and the same return type as the method within the parent class.</a:t>
            </a:r>
          </a:p>
        </p:txBody>
      </p:sp>
      <p:sp>
        <p:nvSpPr>
          <p:cNvPr id="28" name="TextBox 27">
            <a:extLst>
              <a:ext uri="{FF2B5EF4-FFF2-40B4-BE49-F238E27FC236}">
                <a16:creationId xmlns:a16="http://schemas.microsoft.com/office/drawing/2014/main" id="{3C008493-B43D-4B25-9CCF-C8A433013467}"/>
              </a:ext>
            </a:extLst>
          </p:cNvPr>
          <p:cNvSpPr txBox="1"/>
          <p:nvPr/>
        </p:nvSpPr>
        <p:spPr>
          <a:xfrm>
            <a:off x="6171539" y="8606693"/>
            <a:ext cx="3263379" cy="523220"/>
          </a:xfrm>
          <a:prstGeom prst="rect">
            <a:avLst/>
          </a:prstGeom>
          <a:noFill/>
          <a:ln>
            <a:noFill/>
          </a:ln>
        </p:spPr>
        <p:txBody>
          <a:bodyPr wrap="square" rtlCol="0">
            <a:spAutoFit/>
          </a:bodyPr>
          <a:lstStyle/>
          <a:p>
            <a:pPr algn="ctr"/>
            <a:r>
              <a:rPr lang="en-GB" sz="1400" b="1" dirty="0"/>
              <a:t>Method Redefinition, Overriding &amp; Overloading:</a:t>
            </a:r>
          </a:p>
        </p:txBody>
      </p:sp>
      <p:sp>
        <p:nvSpPr>
          <p:cNvPr id="29" name="TextBox 28">
            <a:extLst>
              <a:ext uri="{FF2B5EF4-FFF2-40B4-BE49-F238E27FC236}">
                <a16:creationId xmlns:a16="http://schemas.microsoft.com/office/drawing/2014/main" id="{435F13BA-9174-43E6-8799-67A7FE6BB62A}"/>
              </a:ext>
            </a:extLst>
          </p:cNvPr>
          <p:cNvSpPr txBox="1"/>
          <p:nvPr/>
        </p:nvSpPr>
        <p:spPr>
          <a:xfrm>
            <a:off x="117239" y="11575089"/>
            <a:ext cx="6264592" cy="1107996"/>
          </a:xfrm>
          <a:prstGeom prst="rect">
            <a:avLst/>
          </a:prstGeom>
          <a:noFill/>
          <a:ln>
            <a:noFill/>
          </a:ln>
        </p:spPr>
        <p:txBody>
          <a:bodyPr wrap="square" rtlCol="0">
            <a:spAutoFit/>
          </a:bodyPr>
          <a:lstStyle/>
          <a:p>
            <a:r>
              <a:rPr lang="en-GB" sz="1000" b="1" dirty="0"/>
              <a:t>References</a:t>
            </a:r>
            <a:r>
              <a:rPr lang="en-GB" sz="1000" dirty="0"/>
              <a:t>:</a:t>
            </a:r>
          </a:p>
          <a:p>
            <a:pPr defTabSz="1075334">
              <a:defRPr/>
            </a:pPr>
            <a:r>
              <a:rPr lang="en-GB" sz="400" i="1" dirty="0"/>
              <a:t>- PC MAG</a:t>
            </a:r>
            <a:r>
              <a:rPr lang="en-GB" sz="400" dirty="0"/>
              <a:t> [online]. (1996-2018). Available from: &lt;https://www.pcmag.com/encyclopedia/term/48238/object-oriented-programming&gt;. [Accessed 26/11/18].</a:t>
            </a:r>
          </a:p>
          <a:p>
            <a:r>
              <a:rPr lang="en-GB" sz="400" dirty="0"/>
              <a:t>- Vangie Beal (2018). Polymorphism. [online]. </a:t>
            </a:r>
            <a:r>
              <a:rPr lang="en-GB" sz="400" i="1" dirty="0"/>
              <a:t>Webopedia</a:t>
            </a:r>
            <a:r>
              <a:rPr lang="en-GB" sz="400" dirty="0"/>
              <a:t>. Available from: &lt;https://www.webopedia.com/TERM/P/polymorphism.html&gt;. [Accessed 26/11/18].</a:t>
            </a:r>
          </a:p>
          <a:p>
            <a:r>
              <a:rPr lang="en-GB" sz="400" i="1" dirty="0"/>
              <a:t>- Technopedia</a:t>
            </a:r>
            <a:r>
              <a:rPr lang="en-GB" sz="400" dirty="0"/>
              <a:t> [online]. (2018). Available from: &lt;https://www.techopedia.com/definition/5656/constructor&gt;. [Accessed 26/11/18].</a:t>
            </a:r>
          </a:p>
          <a:p>
            <a:pPr defTabSz="1075334">
              <a:defRPr/>
            </a:pPr>
            <a:r>
              <a:rPr lang="en-GB" sz="400" i="1" dirty="0"/>
              <a:t>- Technopedia</a:t>
            </a:r>
            <a:r>
              <a:rPr lang="en-GB" sz="400" dirty="0"/>
              <a:t> [online]. (2018). Available from: &lt;https://www.techopedia.com/definition/24284/destructor&gt;. [Accessed 26/11/18].</a:t>
            </a:r>
          </a:p>
          <a:p>
            <a:r>
              <a:rPr lang="en-GB" sz="400" dirty="0"/>
              <a:t>- Alexander Petkov (2018). How to explain object-oriented programming concepts to a 6-year-old. [online]. </a:t>
            </a:r>
            <a:r>
              <a:rPr lang="en-GB" sz="400" i="1" dirty="0"/>
              <a:t>Freecodecamp</a:t>
            </a:r>
            <a:r>
              <a:rPr lang="en-GB" sz="400" dirty="0"/>
              <a:t>. Available from: &lt;https://medium.freecodecamp.org/object-oriented-programming-concepts-21bb035f7260&gt;. [Accessed 26/11/18].</a:t>
            </a:r>
          </a:p>
          <a:p>
            <a:pPr defTabSz="1075334">
              <a:defRPr/>
            </a:pPr>
            <a:r>
              <a:rPr lang="en-GB" sz="400" dirty="0"/>
              <a:t>- Aakash Mallik (2017). Interface vs Abstract class vs Concrete class. [online]. </a:t>
            </a:r>
            <a:r>
              <a:rPr lang="en-GB" sz="400" i="1" dirty="0"/>
              <a:t>Medium</a:t>
            </a:r>
            <a:r>
              <a:rPr lang="en-GB" sz="400" dirty="0"/>
              <a:t>. Available from: &lt;https://medium.com/heuristics/interface-vs-abstract-class-vs-concrete-class-196f20c3af9a&gt;. [Accessed 03/12/18].</a:t>
            </a:r>
          </a:p>
          <a:p>
            <a:pPr defTabSz="1075334">
              <a:defRPr/>
            </a:pPr>
            <a:r>
              <a:rPr lang="en-GB" sz="400" dirty="0"/>
              <a:t>- Michelle Yaiser (2011). </a:t>
            </a:r>
            <a:r>
              <a:rPr lang="en-GB" sz="400" i="1" dirty="0"/>
              <a:t>Adobe</a:t>
            </a:r>
            <a:r>
              <a:rPr lang="en-GB" sz="400" dirty="0"/>
              <a:t> [online]. Available from: &lt;https://www.adobe.com/devnet/actionscript/learning/oop-concepts/objects-and-classes.html&gt;. [Accessed 03/12/18].</a:t>
            </a:r>
          </a:p>
          <a:p>
            <a:r>
              <a:rPr lang="en-GB" sz="400" dirty="0"/>
              <a:t>- </a:t>
            </a:r>
            <a:r>
              <a:rPr lang="en-GB" sz="400" i="1" dirty="0"/>
              <a:t>Wikipedia</a:t>
            </a:r>
            <a:r>
              <a:rPr lang="en-GB" sz="400" dirty="0"/>
              <a:t> [online]. (2018). Available from: &lt;https://en.wikipedia.org/wiki/Inheritance_(object-oriented_programming)&gt;. [Accessed 11/12/18].</a:t>
            </a:r>
          </a:p>
          <a:p>
            <a:pPr defTabSz="1075334">
              <a:defRPr/>
            </a:pPr>
            <a:r>
              <a:rPr lang="en-GB" sz="400" dirty="0"/>
              <a:t>- Alex (2018). </a:t>
            </a:r>
            <a:r>
              <a:rPr lang="en-GB" sz="400" i="1" dirty="0"/>
              <a:t>LearnCpp</a:t>
            </a:r>
            <a:r>
              <a:rPr lang="en-GB" sz="400" dirty="0"/>
              <a:t> [online]. Available from: &lt;https://www.learncpp.com/cpp-tutorial/106-container-classes/&gt;. [Accessed 11/12/18].</a:t>
            </a:r>
          </a:p>
          <a:p>
            <a:r>
              <a:rPr lang="en-GB" sz="400" dirty="0"/>
              <a:t>- </a:t>
            </a:r>
            <a:r>
              <a:rPr lang="en-GB" sz="400" i="1" dirty="0"/>
              <a:t>Technopedia</a:t>
            </a:r>
            <a:r>
              <a:rPr lang="en-GB" sz="400" dirty="0"/>
              <a:t> [online]. (2018). Available from: &lt;https://www.techopedia.com/definition/26896/base-class&gt;. [Accessed 11/12/18].</a:t>
            </a:r>
          </a:p>
          <a:p>
            <a:pPr lvl="0" defTabSz="1075334">
              <a:defRPr/>
            </a:pPr>
            <a:r>
              <a:rPr lang="en-GB" sz="400" dirty="0"/>
              <a:t>- </a:t>
            </a:r>
            <a:r>
              <a:rPr lang="en-GB" sz="400" i="1" dirty="0"/>
              <a:t>Wikipedia</a:t>
            </a:r>
            <a:r>
              <a:rPr lang="en-GB" sz="400" dirty="0"/>
              <a:t> [online]. (2018). Available from: &lt;https://en.wikipedia.org/wiki/Method_overriding&gt;. [Accessed 14/12/18].</a:t>
            </a:r>
          </a:p>
          <a:p>
            <a:pPr lvl="0" defTabSz="1075334">
              <a:defRPr/>
            </a:pPr>
            <a:r>
              <a:rPr lang="en-GB" sz="400" dirty="0"/>
              <a:t>- </a:t>
            </a:r>
            <a:r>
              <a:rPr lang="en-GB" sz="400" i="1" dirty="0"/>
              <a:t>Mytutor</a:t>
            </a:r>
            <a:r>
              <a:rPr lang="en-GB" sz="400" dirty="0"/>
              <a:t> [online]. (2018). Available from: &lt;https://www.mytutor.co.uk/answers/3994/A-Level/Computing/What-is-method-Overloading-in-object-oriented-programming-OOP/&gt;. [Accessed 14/12/18]. </a:t>
            </a:r>
          </a:p>
          <a:p>
            <a:pPr lvl="0" defTabSz="1075334">
              <a:defRPr/>
            </a:pPr>
            <a:r>
              <a:rPr lang="en-GB" sz="400" dirty="0"/>
              <a:t>- </a:t>
            </a:r>
            <a:r>
              <a:rPr lang="en-GB" sz="400" i="1" dirty="0"/>
              <a:t>ntu</a:t>
            </a:r>
            <a:r>
              <a:rPr lang="en-GB" sz="400" dirty="0"/>
              <a:t> [online]. (2013). Available from: &lt;http://www.ntu.edu.sg/home/ehchua/programming/cpp/cp8_Template.html&gt;. [Accessed 14/12/18].</a:t>
            </a:r>
          </a:p>
        </p:txBody>
      </p:sp>
      <p:pic>
        <p:nvPicPr>
          <p:cNvPr id="1034" name="Picture 10" descr="Image result for constructors oop">
            <a:extLst>
              <a:ext uri="{FF2B5EF4-FFF2-40B4-BE49-F238E27FC236}">
                <a16:creationId xmlns:a16="http://schemas.microsoft.com/office/drawing/2014/main" id="{80DA0E42-93B2-4C83-B343-AE957B2E0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439" y="4961774"/>
            <a:ext cx="2725181" cy="112832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method overloading oop">
            <a:extLst>
              <a:ext uri="{FF2B5EF4-FFF2-40B4-BE49-F238E27FC236}">
                <a16:creationId xmlns:a16="http://schemas.microsoft.com/office/drawing/2014/main" id="{B2BB694F-3BB6-4ECB-A89B-535F4EBE00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0138438"/>
            <a:ext cx="2692045" cy="141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67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5386</TotalTime>
  <Words>1047</Words>
  <Application>Microsoft Office PowerPoint</Application>
  <PresentationFormat>A3 Paper (297x420 mm)</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 3</vt:lpstr>
      <vt:lpstr>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Kaptur</dc:creator>
  <cp:lastModifiedBy>Matthew Kaptur</cp:lastModifiedBy>
  <cp:revision>61</cp:revision>
  <dcterms:created xsi:type="dcterms:W3CDTF">2018-11-26T10:00:53Z</dcterms:created>
  <dcterms:modified xsi:type="dcterms:W3CDTF">2018-12-16T12:53:18Z</dcterms:modified>
</cp:coreProperties>
</file>